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69"/>
  </p:notesMasterIdLst>
  <p:handoutMasterIdLst>
    <p:handoutMasterId r:id="rId70"/>
  </p:handoutMasterIdLst>
  <p:sldIdLst>
    <p:sldId id="275" r:id="rId2"/>
    <p:sldId id="302" r:id="rId3"/>
    <p:sldId id="276" r:id="rId4"/>
    <p:sldId id="352" r:id="rId5"/>
    <p:sldId id="361" r:id="rId6"/>
    <p:sldId id="333" r:id="rId7"/>
    <p:sldId id="340" r:id="rId8"/>
    <p:sldId id="287" r:id="rId9"/>
    <p:sldId id="279" r:id="rId10"/>
    <p:sldId id="281" r:id="rId11"/>
    <p:sldId id="282" r:id="rId12"/>
    <p:sldId id="294" r:id="rId13"/>
    <p:sldId id="295" r:id="rId14"/>
    <p:sldId id="363" r:id="rId15"/>
    <p:sldId id="297" r:id="rId16"/>
    <p:sldId id="301" r:id="rId17"/>
    <p:sldId id="300" r:id="rId18"/>
    <p:sldId id="304" r:id="rId19"/>
    <p:sldId id="305" r:id="rId20"/>
    <p:sldId id="299" r:id="rId21"/>
    <p:sldId id="357" r:id="rId22"/>
    <p:sldId id="348" r:id="rId23"/>
    <p:sldId id="298" r:id="rId24"/>
    <p:sldId id="284" r:id="rId25"/>
    <p:sldId id="350" r:id="rId26"/>
    <p:sldId id="306" r:id="rId27"/>
    <p:sldId id="307" r:id="rId28"/>
    <p:sldId id="308" r:id="rId29"/>
    <p:sldId id="309" r:id="rId30"/>
    <p:sldId id="341" r:id="rId31"/>
    <p:sldId id="291" r:id="rId32"/>
    <p:sldId id="290" r:id="rId33"/>
    <p:sldId id="293" r:id="rId34"/>
    <p:sldId id="342" r:id="rId35"/>
    <p:sldId id="358" r:id="rId36"/>
    <p:sldId id="311" r:id="rId37"/>
    <p:sldId id="312" r:id="rId38"/>
    <p:sldId id="313" r:id="rId39"/>
    <p:sldId id="314" r:id="rId40"/>
    <p:sldId id="315" r:id="rId41"/>
    <p:sldId id="316" r:id="rId42"/>
    <p:sldId id="317" r:id="rId43"/>
    <p:sldId id="319" r:id="rId44"/>
    <p:sldId id="318" r:id="rId45"/>
    <p:sldId id="323" r:id="rId46"/>
    <p:sldId id="320" r:id="rId47"/>
    <p:sldId id="322" r:id="rId48"/>
    <p:sldId id="321" r:id="rId49"/>
    <p:sldId id="351" r:id="rId50"/>
    <p:sldId id="355" r:id="rId51"/>
    <p:sldId id="334" r:id="rId52"/>
    <p:sldId id="364" r:id="rId53"/>
    <p:sldId id="335" r:id="rId54"/>
    <p:sldId id="337" r:id="rId55"/>
    <p:sldId id="338" r:id="rId56"/>
    <p:sldId id="339" r:id="rId57"/>
    <p:sldId id="365" r:id="rId58"/>
    <p:sldId id="347" r:id="rId59"/>
    <p:sldId id="356" r:id="rId60"/>
    <p:sldId id="362" r:id="rId61"/>
    <p:sldId id="343" r:id="rId62"/>
    <p:sldId id="344" r:id="rId63"/>
    <p:sldId id="345" r:id="rId64"/>
    <p:sldId id="366" r:id="rId65"/>
    <p:sldId id="346" r:id="rId66"/>
    <p:sldId id="354" r:id="rId67"/>
    <p:sldId id="332" r:id="rId68"/>
  </p:sldIdLst>
  <p:sldSz cx="9144000" cy="6858000" type="screen4x3"/>
  <p:notesSz cx="6858000" cy="99456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0033CC"/>
    <a:srgbClr val="008000"/>
    <a:srgbClr val="FFCCFF"/>
    <a:srgbClr val="FF66CC"/>
    <a:srgbClr val="FF7C80"/>
    <a:srgbClr val="FF3300"/>
    <a:srgbClr val="FF6B6B"/>
    <a:srgbClr val="E2E2E2"/>
    <a:srgbClr val="1F24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22" autoAdjust="0"/>
  </p:normalViewPr>
  <p:slideViewPr>
    <p:cSldViewPr showGuides="1">
      <p:cViewPr varScale="1">
        <p:scale>
          <a:sx n="108" d="100"/>
          <a:sy n="108" d="100"/>
        </p:scale>
        <p:origin x="137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7285"/>
          </a:xfrm>
          <a:prstGeom prst="rect">
            <a:avLst/>
          </a:prstGeom>
        </p:spPr>
        <p:txBody>
          <a:bodyPr vert="horz" lIns="91429" tIns="45715" rIns="91429" bIns="45715" rtlCol="0"/>
          <a:lstStyle>
            <a:lvl1pPr algn="l">
              <a:defRPr sz="1200"/>
            </a:lvl1pPr>
          </a:lstStyle>
          <a:p>
            <a:endParaRPr lang="fr-FR" dirty="0"/>
          </a:p>
        </p:txBody>
      </p:sp>
      <p:sp>
        <p:nvSpPr>
          <p:cNvPr id="3" name="Espace réservé de la date 2"/>
          <p:cNvSpPr>
            <a:spLocks noGrp="1"/>
          </p:cNvSpPr>
          <p:nvPr>
            <p:ph type="dt" sz="quarter" idx="1"/>
          </p:nvPr>
        </p:nvSpPr>
        <p:spPr>
          <a:xfrm>
            <a:off x="3884614" y="0"/>
            <a:ext cx="2971800" cy="497285"/>
          </a:xfrm>
          <a:prstGeom prst="rect">
            <a:avLst/>
          </a:prstGeom>
        </p:spPr>
        <p:txBody>
          <a:bodyPr vert="horz" lIns="91429" tIns="45715" rIns="91429" bIns="45715" rtlCol="0"/>
          <a:lstStyle>
            <a:lvl1pPr algn="r">
              <a:defRPr sz="1200"/>
            </a:lvl1pPr>
          </a:lstStyle>
          <a:p>
            <a:r>
              <a:rPr lang="en-US" dirty="0"/>
              <a:t>9/21/2018</a:t>
            </a:r>
            <a:endParaRPr lang="fr-FR" dirty="0"/>
          </a:p>
        </p:txBody>
      </p:sp>
      <p:sp>
        <p:nvSpPr>
          <p:cNvPr id="4" name="Espace réservé du pied de page 3"/>
          <p:cNvSpPr>
            <a:spLocks noGrp="1"/>
          </p:cNvSpPr>
          <p:nvPr>
            <p:ph type="ftr" sz="quarter" idx="2"/>
          </p:nvPr>
        </p:nvSpPr>
        <p:spPr>
          <a:xfrm>
            <a:off x="0" y="9446678"/>
            <a:ext cx="2971800" cy="497285"/>
          </a:xfrm>
          <a:prstGeom prst="rect">
            <a:avLst/>
          </a:prstGeom>
        </p:spPr>
        <p:txBody>
          <a:bodyPr vert="horz" lIns="91429" tIns="45715" rIns="91429" bIns="45715"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4" y="9446678"/>
            <a:ext cx="2971800" cy="497285"/>
          </a:xfrm>
          <a:prstGeom prst="rect">
            <a:avLst/>
          </a:prstGeom>
        </p:spPr>
        <p:txBody>
          <a:bodyPr vert="horz" lIns="91429" tIns="45715" rIns="91429" bIns="45715" rtlCol="0" anchor="b"/>
          <a:lstStyle>
            <a:lvl1pPr algn="r">
              <a:defRPr sz="1200"/>
            </a:lvl1pPr>
          </a:lstStyle>
          <a:p>
            <a:fld id="{3EEF54A6-B91C-42B3-A1CE-8B9D042C0A68}" type="slidenum">
              <a:rPr lang="fr-FR" smtClean="0"/>
              <a:t>‹N°›</a:t>
            </a:fld>
            <a:endParaRPr lang="fr-FR" dirty="0"/>
          </a:p>
        </p:txBody>
      </p:sp>
    </p:spTree>
    <p:extLst>
      <p:ext uri="{BB962C8B-B14F-4D97-AF65-F5344CB8AC3E}">
        <p14:creationId xmlns:p14="http://schemas.microsoft.com/office/powerpoint/2010/main" val="83189522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7285"/>
          </a:xfrm>
          <a:prstGeom prst="rect">
            <a:avLst/>
          </a:prstGeom>
        </p:spPr>
        <p:txBody>
          <a:bodyPr vert="horz" lIns="91429" tIns="45715" rIns="91429" bIns="45715" rtlCol="0"/>
          <a:lstStyle>
            <a:lvl1pPr algn="l">
              <a:defRPr sz="1200"/>
            </a:lvl1pPr>
          </a:lstStyle>
          <a:p>
            <a:endParaRPr lang="en-US" dirty="0"/>
          </a:p>
        </p:txBody>
      </p:sp>
      <p:sp>
        <p:nvSpPr>
          <p:cNvPr id="3" name="Espace réservé de la date 2"/>
          <p:cNvSpPr>
            <a:spLocks noGrp="1"/>
          </p:cNvSpPr>
          <p:nvPr>
            <p:ph type="dt" idx="1"/>
          </p:nvPr>
        </p:nvSpPr>
        <p:spPr>
          <a:xfrm>
            <a:off x="3884614" y="0"/>
            <a:ext cx="2971800" cy="497285"/>
          </a:xfrm>
          <a:prstGeom prst="rect">
            <a:avLst/>
          </a:prstGeom>
        </p:spPr>
        <p:txBody>
          <a:bodyPr vert="horz" lIns="91429" tIns="45715" rIns="91429" bIns="45715" rtlCol="0"/>
          <a:lstStyle>
            <a:lvl1pPr algn="r">
              <a:defRPr sz="1200"/>
            </a:lvl1pPr>
          </a:lstStyle>
          <a:p>
            <a:r>
              <a:rPr lang="en-US" dirty="0"/>
              <a:t>9/21/2018</a:t>
            </a:r>
          </a:p>
        </p:txBody>
      </p:sp>
      <p:sp>
        <p:nvSpPr>
          <p:cNvPr id="4" name="Espace réservé de l'image des diapositives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29" tIns="45715" rIns="91429" bIns="45715" rtlCol="0" anchor="ctr"/>
          <a:lstStyle/>
          <a:p>
            <a:endParaRPr lang="en-US" dirty="0"/>
          </a:p>
        </p:txBody>
      </p:sp>
      <p:sp>
        <p:nvSpPr>
          <p:cNvPr id="5" name="Espace réservé des commentaires 4"/>
          <p:cNvSpPr>
            <a:spLocks noGrp="1"/>
          </p:cNvSpPr>
          <p:nvPr>
            <p:ph type="body" sz="quarter" idx="3"/>
          </p:nvPr>
        </p:nvSpPr>
        <p:spPr>
          <a:xfrm>
            <a:off x="685801" y="4724203"/>
            <a:ext cx="5486400" cy="4475559"/>
          </a:xfrm>
          <a:prstGeom prst="rect">
            <a:avLst/>
          </a:prstGeom>
        </p:spPr>
        <p:txBody>
          <a:bodyPr vert="horz" lIns="91429" tIns="45715" rIns="91429" bIns="45715"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46678"/>
            <a:ext cx="2971800" cy="497285"/>
          </a:xfrm>
          <a:prstGeom prst="rect">
            <a:avLst/>
          </a:prstGeom>
        </p:spPr>
        <p:txBody>
          <a:bodyPr vert="horz" lIns="91429" tIns="45715" rIns="91429" bIns="45715" rtlCol="0" anchor="b"/>
          <a:lstStyle>
            <a:lvl1pPr algn="l">
              <a:defRPr sz="1200"/>
            </a:lvl1pPr>
          </a:lstStyle>
          <a:p>
            <a:endParaRPr lang="en-US" dirty="0"/>
          </a:p>
        </p:txBody>
      </p:sp>
      <p:sp>
        <p:nvSpPr>
          <p:cNvPr id="7" name="Espace réservé du numéro de diapositive 6"/>
          <p:cNvSpPr>
            <a:spLocks noGrp="1"/>
          </p:cNvSpPr>
          <p:nvPr>
            <p:ph type="sldNum" sz="quarter" idx="5"/>
          </p:nvPr>
        </p:nvSpPr>
        <p:spPr>
          <a:xfrm>
            <a:off x="3884614" y="9446678"/>
            <a:ext cx="2971800" cy="497285"/>
          </a:xfrm>
          <a:prstGeom prst="rect">
            <a:avLst/>
          </a:prstGeom>
        </p:spPr>
        <p:txBody>
          <a:bodyPr vert="horz" lIns="91429" tIns="45715" rIns="91429" bIns="45715" rtlCol="0" anchor="b"/>
          <a:lstStyle>
            <a:lvl1pPr algn="r">
              <a:defRPr sz="1200"/>
            </a:lvl1pPr>
          </a:lstStyle>
          <a:p>
            <a:fld id="{61CA9186-2D37-401C-AD2F-685E5D274A27}" type="slidenum">
              <a:rPr lang="en-US" smtClean="0"/>
              <a:t>‹N°›</a:t>
            </a:fld>
            <a:endParaRPr lang="en-US" dirty="0"/>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76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p:cNvSpPr>
            <a:spLocks noGrp="1"/>
          </p:cNvSpPr>
          <p:nvPr>
            <p:ph type="ctrTitle" hasCustomPrompt="1"/>
          </p:nvPr>
        </p:nvSpPr>
        <p:spPr>
          <a:xfrm>
            <a:off x="1475656" y="260648"/>
            <a:ext cx="6982544" cy="1008112"/>
          </a:xfrm>
        </p:spPr>
        <p:txBody>
          <a:bodyPr anchor="t">
            <a:normAutofit/>
          </a:bodyPr>
          <a:lstStyle>
            <a:lvl1pPr algn="r">
              <a:defRPr sz="3600" b="1" baseline="0">
                <a:latin typeface="Arial Black" panose="020B0A04020102020204" pitchFamily="34" charset="0"/>
              </a:defRPr>
            </a:lvl1pPr>
          </a:lstStyle>
          <a:p>
            <a:r>
              <a:rPr lang="en-US" noProof="0" dirty="0"/>
              <a:t>Click to edit Master title style</a:t>
            </a:r>
            <a:endParaRPr lang="en-US" dirty="0"/>
          </a:p>
        </p:txBody>
      </p:sp>
      <p:pic>
        <p:nvPicPr>
          <p:cNvPr id="1028"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1212" b="19425"/>
          <a:stretch/>
        </p:blipFill>
        <p:spPr bwMode="auto">
          <a:xfrm rot="5400000">
            <a:off x="-1503548" y="3095836"/>
            <a:ext cx="4752528" cy="1242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e la date 3"/>
          <p:cNvSpPr>
            <a:spLocks noGrp="1"/>
          </p:cNvSpPr>
          <p:nvPr>
            <p:ph type="dt" sz="half" idx="10"/>
          </p:nvPr>
        </p:nvSpPr>
        <p:spPr>
          <a:xfrm>
            <a:off x="457200" y="6592267"/>
            <a:ext cx="1018456" cy="221109"/>
          </a:xfrm>
        </p:spPr>
        <p:txBody>
          <a:bodyPr/>
          <a:lstStyle/>
          <a:p>
            <a:r>
              <a:rPr lang="fr-FR" dirty="0"/>
              <a:t>25/03/2019</a:t>
            </a:r>
            <a:endParaRPr lang="en-US" dirty="0"/>
          </a:p>
        </p:txBody>
      </p:sp>
      <p:sp>
        <p:nvSpPr>
          <p:cNvPr id="5" name="Espace réservé du pied de page 4"/>
          <p:cNvSpPr>
            <a:spLocks noGrp="1"/>
          </p:cNvSpPr>
          <p:nvPr>
            <p:ph type="ftr" sz="quarter" idx="11"/>
          </p:nvPr>
        </p:nvSpPr>
        <p:spPr>
          <a:xfrm>
            <a:off x="2771800" y="6592267"/>
            <a:ext cx="3528392" cy="221109"/>
          </a:xfrm>
        </p:spPr>
        <p:txBody>
          <a:bodyPr/>
          <a:lstStyle/>
          <a:p>
            <a:r>
              <a:rPr lang="fr-FR" dirty="0"/>
              <a:t>Le cautionnement : mise à jour des connaissances</a:t>
            </a:r>
            <a:endParaRPr lang="en-US" dirty="0"/>
          </a:p>
        </p:txBody>
      </p:sp>
      <p:sp>
        <p:nvSpPr>
          <p:cNvPr id="6" name="Espace réservé du numéro de diapositive 5"/>
          <p:cNvSpPr>
            <a:spLocks noGrp="1"/>
          </p:cNvSpPr>
          <p:nvPr>
            <p:ph type="sldNum" sz="quarter" idx="12"/>
          </p:nvPr>
        </p:nvSpPr>
        <p:spPr>
          <a:xfrm>
            <a:off x="6830888" y="6572374"/>
            <a:ext cx="2133600" cy="241002"/>
          </a:xfrm>
        </p:spPr>
        <p:txBody>
          <a:bodyPr/>
          <a:lstStyle>
            <a:lvl1pPr>
              <a:defRPr b="1"/>
            </a:lvl1pPr>
          </a:lstStyle>
          <a:p>
            <a:fld id="{4A3A0122-A044-4BAB-A1FE-91702F895572}" type="slidenum">
              <a:rPr lang="en-US" smtClean="0"/>
              <a:pPr/>
              <a:t>‹N°›</a:t>
            </a:fld>
            <a:endParaRPr lang="en-US" dirty="0"/>
          </a:p>
        </p:txBody>
      </p:sp>
      <p:pic>
        <p:nvPicPr>
          <p:cNvPr id="8" name="Imag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2717" y="322748"/>
            <a:ext cx="1225195" cy="902133"/>
          </a:xfrm>
          <a:prstGeom prst="rect">
            <a:avLst/>
          </a:prstGeom>
        </p:spPr>
      </p:pic>
    </p:spTree>
    <p:extLst>
      <p:ext uri="{BB962C8B-B14F-4D97-AF65-F5344CB8AC3E}">
        <p14:creationId xmlns:p14="http://schemas.microsoft.com/office/powerpoint/2010/main" val="4113245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8" name="Rectangle 7"/>
          <p:cNvSpPr/>
          <p:nvPr userDrawn="1"/>
        </p:nvSpPr>
        <p:spPr>
          <a:xfrm>
            <a:off x="35496" y="31857"/>
            <a:ext cx="9144000" cy="6876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 name="Titre 1"/>
          <p:cNvSpPr>
            <a:spLocks noGrp="1"/>
          </p:cNvSpPr>
          <p:nvPr>
            <p:ph type="title" hasCustomPrompt="1"/>
          </p:nvPr>
        </p:nvSpPr>
        <p:spPr>
          <a:xfrm>
            <a:off x="683568" y="274638"/>
            <a:ext cx="7344816" cy="634082"/>
          </a:xfrm>
        </p:spPr>
        <p:txBody>
          <a:bodyPr anchor="t">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a:defRPr sz="2800" b="1" i="0" cap="none" spc="50" baseline="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defRPr>
            </a:lvl1pPr>
          </a:lstStyle>
          <a:p>
            <a:r>
              <a:rPr lang="en-US" dirty="0"/>
              <a:t>Click to edit Master title style</a:t>
            </a:r>
          </a:p>
        </p:txBody>
      </p:sp>
      <p:sp useBgFill="1">
        <p:nvSpPr>
          <p:cNvPr id="3" name="Espace réservé du contenu 2"/>
          <p:cNvSpPr>
            <a:spLocks noGrp="1"/>
          </p:cNvSpPr>
          <p:nvPr>
            <p:ph idx="1" hasCustomPrompt="1"/>
          </p:nvPr>
        </p:nvSpPr>
        <p:spPr>
          <a:xfrm>
            <a:off x="251520" y="1484784"/>
            <a:ext cx="8435280" cy="4655676"/>
          </a:xfrm>
          <a:ln cmpd="thickThin">
            <a:noFill/>
          </a:ln>
        </p:spPr>
        <p:txBody>
          <a:bodyPr/>
          <a:lstStyle>
            <a:lvl1pPr marL="630900" indent="-342900" algn="just">
              <a:spcBef>
                <a:spcPts val="0"/>
              </a:spcBef>
              <a:spcAft>
                <a:spcPts val="1200"/>
              </a:spcAft>
              <a:buClr>
                <a:srgbClr val="CC3300"/>
              </a:buClr>
              <a:buSzPct val="130000"/>
              <a:buFont typeface="Wingdings" panose="05000000000000000000" pitchFamily="2" charset="2"/>
              <a:buChar char=""/>
              <a:defRPr sz="2000" b="1" baseline="0">
                <a:solidFill>
                  <a:schemeClr val="tx1"/>
                </a:solidFill>
                <a:latin typeface="Arial" panose="020B0604020202020204" pitchFamily="34" charset="0"/>
                <a:cs typeface="Arial" panose="020B0604020202020204" pitchFamily="34" charset="0"/>
              </a:defRPr>
            </a:lvl1pPr>
            <a:lvl2pPr marL="933750" indent="-285750" algn="just">
              <a:spcBef>
                <a:spcPts val="0"/>
              </a:spcBef>
              <a:spcAft>
                <a:spcPts val="600"/>
              </a:spcAft>
              <a:buClr>
                <a:srgbClr val="CC3300"/>
              </a:buClr>
              <a:buSzPct val="100000"/>
              <a:buFont typeface="Wingdings" panose="05000000000000000000" pitchFamily="2" charset="2"/>
              <a:buChar char="n"/>
              <a:defRPr sz="1800" b="1" baseline="0">
                <a:solidFill>
                  <a:schemeClr val="tx1"/>
                </a:solidFill>
                <a:latin typeface="Arial" panose="020B0604020202020204" pitchFamily="34" charset="0"/>
                <a:ea typeface="Arial Unicode MS" panose="020B0604020202020204" pitchFamily="34" charset="-128"/>
                <a:cs typeface="Arial" panose="020B0604020202020204" pitchFamily="34" charset="0"/>
              </a:defRPr>
            </a:lvl2pPr>
            <a:lvl3pPr marL="1293750" indent="-285750" algn="just">
              <a:spcBef>
                <a:spcPts val="0"/>
              </a:spcBef>
              <a:spcAft>
                <a:spcPts val="1200"/>
              </a:spcAft>
              <a:buClr>
                <a:srgbClr val="CC3300"/>
              </a:buClr>
              <a:buSzPct val="80000"/>
              <a:buFont typeface="Wingdings" panose="05000000000000000000" pitchFamily="2" charset="2"/>
              <a:buChar char="n"/>
              <a:defRPr sz="1800" i="1" baseline="0">
                <a:solidFill>
                  <a:schemeClr val="tx1"/>
                </a:solidFill>
                <a:latin typeface="Arial" panose="020B0604020202020204" pitchFamily="34" charset="0"/>
                <a:cs typeface="Arial" panose="020B0604020202020204" pitchFamily="34" charset="0"/>
              </a:defRPr>
            </a:lvl3pPr>
            <a:lvl4pPr algn="just">
              <a:spcBef>
                <a:spcPts val="0"/>
              </a:spcBef>
              <a:defRPr>
                <a:solidFill>
                  <a:schemeClr val="bg1">
                    <a:lumMod val="65000"/>
                  </a:schemeClr>
                </a:solidFill>
                <a:latin typeface="Sanserifing" pitchFamily="34" charset="0"/>
              </a:defRPr>
            </a:lvl4pPr>
            <a:lvl5pPr algn="just">
              <a:spcBef>
                <a:spcPts val="0"/>
              </a:spcBef>
              <a:defRPr>
                <a:solidFill>
                  <a:schemeClr val="bg1">
                    <a:lumMod val="65000"/>
                  </a:schemeClr>
                </a:solidFill>
                <a:latin typeface="Sanserifing" pitchFamily="34" charset="0"/>
              </a:defRPr>
            </a:lvl5pPr>
          </a:lstStyle>
          <a:p>
            <a:pPr lvl="0"/>
            <a:r>
              <a:rPr lang="fr-FR" noProof="0" dirty="0"/>
              <a:t>  Click to </a:t>
            </a:r>
            <a:r>
              <a:rPr lang="fr-FR" noProof="0" dirty="0" err="1"/>
              <a:t>edit</a:t>
            </a:r>
            <a:r>
              <a:rPr lang="fr-FR" noProof="0" dirty="0"/>
              <a:t> Master </a:t>
            </a:r>
            <a:r>
              <a:rPr lang="fr-FR" noProof="0" dirty="0" err="1"/>
              <a:t>text</a:t>
            </a:r>
            <a:r>
              <a:rPr lang="fr-FR" noProof="0" dirty="0"/>
              <a:t> styles</a:t>
            </a:r>
          </a:p>
          <a:p>
            <a:pPr lvl="1"/>
            <a:r>
              <a:rPr lang="fr-FR" noProof="0" dirty="0"/>
              <a:t>  Second </a:t>
            </a:r>
            <a:r>
              <a:rPr lang="fr-FR" noProof="0" dirty="0" err="1"/>
              <a:t>level</a:t>
            </a:r>
            <a:endParaRPr lang="fr-FR" noProof="0" dirty="0"/>
          </a:p>
          <a:p>
            <a:pPr lvl="2"/>
            <a:r>
              <a:rPr lang="fr-FR" noProof="0" dirty="0"/>
              <a:t>  </a:t>
            </a:r>
            <a:r>
              <a:rPr lang="fr-FR" noProof="0" dirty="0" err="1"/>
              <a:t>Third</a:t>
            </a:r>
            <a:r>
              <a:rPr lang="fr-FR" noProof="0" dirty="0"/>
              <a:t> </a:t>
            </a:r>
            <a:r>
              <a:rPr lang="fr-FR" noProof="0" dirty="0" err="1"/>
              <a:t>level</a:t>
            </a:r>
            <a:endParaRPr lang="fr-FR" noProof="0" dirty="0"/>
          </a:p>
          <a:p>
            <a:pPr lvl="3"/>
            <a:r>
              <a:rPr lang="fr-FR" noProof="0" dirty="0" err="1"/>
              <a:t>Fourth</a:t>
            </a:r>
            <a:r>
              <a:rPr lang="fr-FR" noProof="0" dirty="0"/>
              <a:t> </a:t>
            </a:r>
            <a:r>
              <a:rPr lang="fr-FR" noProof="0" dirty="0" err="1"/>
              <a:t>level</a:t>
            </a:r>
            <a:endParaRPr lang="fr-FR" noProof="0" dirty="0"/>
          </a:p>
          <a:p>
            <a:pPr lvl="4"/>
            <a:r>
              <a:rPr lang="fr-FR" noProof="0" dirty="0" err="1"/>
              <a:t>Fifth</a:t>
            </a:r>
            <a:r>
              <a:rPr lang="fr-FR" noProof="0" dirty="0"/>
              <a:t> </a:t>
            </a:r>
            <a:r>
              <a:rPr lang="fr-FR" noProof="0" dirty="0" err="1"/>
              <a:t>level</a:t>
            </a:r>
            <a:endParaRPr lang="fr-FR" noProof="0" dirty="0"/>
          </a:p>
        </p:txBody>
      </p:sp>
      <p:sp>
        <p:nvSpPr>
          <p:cNvPr id="9" name="Espace réservé du pied de page 4"/>
          <p:cNvSpPr>
            <a:spLocks noGrp="1"/>
          </p:cNvSpPr>
          <p:nvPr>
            <p:ph type="ftr" sz="quarter" idx="11"/>
          </p:nvPr>
        </p:nvSpPr>
        <p:spPr>
          <a:xfrm>
            <a:off x="2257400" y="6525344"/>
            <a:ext cx="4186808" cy="288032"/>
          </a:xfrm>
        </p:spPr>
        <p:txBody>
          <a:bodyPr/>
          <a:lstStyle>
            <a:lvl1pPr algn="ctr">
              <a:defRPr sz="1000">
                <a:solidFill>
                  <a:schemeClr val="tx1"/>
                </a:solidFill>
                <a:latin typeface="Sanserifing" pitchFamily="34" charset="0"/>
              </a:defRPr>
            </a:lvl1pPr>
          </a:lstStyle>
          <a:p>
            <a:r>
              <a:rPr lang="fr-FR" dirty="0"/>
              <a:t>Le cautionnement : mise à jour des connaissances</a:t>
            </a:r>
            <a:endParaRPr lang="en-US" dirty="0"/>
          </a:p>
        </p:txBody>
      </p:sp>
      <p:pic>
        <p:nvPicPr>
          <p:cNvPr id="10"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1212" b="44063"/>
          <a:stretch/>
        </p:blipFill>
        <p:spPr bwMode="auto">
          <a:xfrm>
            <a:off x="5076056" y="5404663"/>
            <a:ext cx="4067944" cy="1471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u numéro de diapositive 5"/>
          <p:cNvSpPr>
            <a:spLocks noGrp="1"/>
          </p:cNvSpPr>
          <p:nvPr>
            <p:ph type="sldNum" sz="quarter" idx="12"/>
          </p:nvPr>
        </p:nvSpPr>
        <p:spPr>
          <a:xfrm>
            <a:off x="6830888" y="6597352"/>
            <a:ext cx="2133600" cy="241002"/>
          </a:xfrm>
        </p:spPr>
        <p:txBody>
          <a:bodyPr/>
          <a:lstStyle>
            <a:lvl1pPr>
              <a:defRPr b="1">
                <a:solidFill>
                  <a:schemeClr val="tx1"/>
                </a:solidFill>
                <a:latin typeface="Arial" pitchFamily="34" charset="0"/>
                <a:cs typeface="Arial" pitchFamily="34" charset="0"/>
              </a:defRPr>
            </a:lvl1pPr>
          </a:lstStyle>
          <a:p>
            <a:fld id="{4A3A0122-A044-4BAB-A1FE-91702F895572}" type="slidenum">
              <a:rPr lang="en-US" smtClean="0"/>
              <a:pPr/>
              <a:t>‹N°›</a:t>
            </a:fld>
            <a:endParaRPr lang="en-US" dirty="0"/>
          </a:p>
        </p:txBody>
      </p:sp>
      <p:pic>
        <p:nvPicPr>
          <p:cNvPr id="4" name="Imag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40352" y="116632"/>
            <a:ext cx="1225195" cy="902133"/>
          </a:xfrm>
          <a:prstGeom prst="rect">
            <a:avLst/>
          </a:prstGeom>
        </p:spPr>
      </p:pic>
      <p:cxnSp>
        <p:nvCxnSpPr>
          <p:cNvPr id="7" name="Connecteur droit 6"/>
          <p:cNvCxnSpPr/>
          <p:nvPr userDrawn="1"/>
        </p:nvCxnSpPr>
        <p:spPr>
          <a:xfrm>
            <a:off x="467544" y="1196752"/>
            <a:ext cx="8136904" cy="0"/>
          </a:xfrm>
          <a:prstGeom prst="line">
            <a:avLst/>
          </a:prstGeom>
          <a:ln w="69850" cmpd="thickThin">
            <a:gradFill flip="none" rotWithShape="1">
              <a:gsLst>
                <a:gs pos="18000">
                  <a:srgbClr val="CC3300"/>
                </a:gs>
                <a:gs pos="61000">
                  <a:srgbClr val="FF7C80"/>
                </a:gs>
                <a:gs pos="42000">
                  <a:srgbClr val="FF3300">
                    <a:alpha val="48627"/>
                  </a:srgbClr>
                </a:gs>
                <a:gs pos="79000">
                  <a:srgbClr val="FF66CC"/>
                </a:gs>
                <a:gs pos="94000">
                  <a:srgbClr val="FFCCFF"/>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1" name="Espace réservé de la date 3"/>
          <p:cNvSpPr>
            <a:spLocks noGrp="1"/>
          </p:cNvSpPr>
          <p:nvPr>
            <p:ph type="dt" sz="half" idx="10"/>
          </p:nvPr>
        </p:nvSpPr>
        <p:spPr>
          <a:xfrm>
            <a:off x="457200" y="6592267"/>
            <a:ext cx="1018456" cy="221109"/>
          </a:xfrm>
        </p:spPr>
        <p:txBody>
          <a:bodyPr/>
          <a:lstStyle/>
          <a:p>
            <a:r>
              <a:rPr lang="fr-FR" dirty="0"/>
              <a:t>25/03/2019</a:t>
            </a:r>
            <a:endParaRPr lang="en-US" dirty="0"/>
          </a:p>
        </p:txBody>
      </p:sp>
    </p:spTree>
    <p:extLst>
      <p:ext uri="{BB962C8B-B14F-4D97-AF65-F5344CB8AC3E}">
        <p14:creationId xmlns:p14="http://schemas.microsoft.com/office/powerpoint/2010/main" val="3986052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de section">
    <p:spTree>
      <p:nvGrpSpPr>
        <p:cNvPr id="1" name=""/>
        <p:cNvGrpSpPr/>
        <p:nvPr/>
      </p:nvGrpSpPr>
      <p:grpSpPr>
        <a:xfrm>
          <a:off x="0" y="0"/>
          <a:ext cx="0" cy="0"/>
          <a:chOff x="0" y="0"/>
          <a:chExt cx="0" cy="0"/>
        </a:xfrm>
      </p:grpSpPr>
      <p:sp>
        <p:nvSpPr>
          <p:cNvPr id="51" name="Rectangle 50"/>
          <p:cNvSpPr/>
          <p:nvPr userDrawn="1"/>
        </p:nvSpPr>
        <p:spPr>
          <a:xfrm>
            <a:off x="0" y="0"/>
            <a:ext cx="9144000" cy="6876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p:cNvSpPr>
            <a:spLocks noGrp="1"/>
          </p:cNvSpPr>
          <p:nvPr>
            <p:ph type="title" hasCustomPrompt="1"/>
          </p:nvPr>
        </p:nvSpPr>
        <p:spPr>
          <a:xfrm>
            <a:off x="1907703" y="692696"/>
            <a:ext cx="6587009" cy="1362075"/>
          </a:xfrm>
        </p:spPr>
        <p:txBody>
          <a:bodyPr anchor="t">
            <a:noAutofit/>
          </a:bodyPr>
          <a:lstStyle>
            <a:lvl1pPr algn="l">
              <a:defRPr sz="3600" b="1" cap="small" baseline="0">
                <a:solidFill>
                  <a:srgbClr val="1F2429"/>
                </a:solidFill>
                <a:latin typeface="+mj-lt"/>
              </a:defRPr>
            </a:lvl1pPr>
          </a:lstStyle>
          <a:p>
            <a:r>
              <a:rPr lang="en-US" noProof="0" dirty="0"/>
              <a:t>Click to edit Master title style</a:t>
            </a:r>
            <a:endParaRPr lang="en-US" dirty="0"/>
          </a:p>
        </p:txBody>
      </p:sp>
      <p:pic>
        <p:nvPicPr>
          <p:cNvPr id="52"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11212" b="19425"/>
          <a:stretch/>
        </p:blipFill>
        <p:spPr bwMode="auto">
          <a:xfrm flipH="1">
            <a:off x="0" y="3097634"/>
            <a:ext cx="7164288" cy="3778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e la date 3"/>
          <p:cNvSpPr>
            <a:spLocks noGrp="1"/>
          </p:cNvSpPr>
          <p:nvPr>
            <p:ph type="dt" sz="half" idx="10"/>
          </p:nvPr>
        </p:nvSpPr>
        <p:spPr>
          <a:xfrm>
            <a:off x="457200" y="6592267"/>
            <a:ext cx="1018456" cy="293117"/>
          </a:xfrm>
        </p:spPr>
        <p:txBody>
          <a:bodyPr/>
          <a:lstStyle/>
          <a:p>
            <a:r>
              <a:rPr lang="fr-FR" dirty="0"/>
              <a:t>25/03/2019</a:t>
            </a:r>
            <a:endParaRPr lang="en-US" dirty="0"/>
          </a:p>
        </p:txBody>
      </p:sp>
      <p:sp>
        <p:nvSpPr>
          <p:cNvPr id="5" name="Espace réservé du pied de page 4"/>
          <p:cNvSpPr>
            <a:spLocks noGrp="1"/>
          </p:cNvSpPr>
          <p:nvPr>
            <p:ph type="ftr" sz="quarter" idx="11"/>
          </p:nvPr>
        </p:nvSpPr>
        <p:spPr>
          <a:xfrm>
            <a:off x="2267744" y="6592267"/>
            <a:ext cx="3960440" cy="221109"/>
          </a:xfrm>
        </p:spPr>
        <p:txBody>
          <a:bodyPr/>
          <a:lstStyle/>
          <a:p>
            <a:r>
              <a:rPr lang="fr-FR" dirty="0"/>
              <a:t>Le cautionnement : mise à jour des connaissances</a:t>
            </a:r>
            <a:endParaRPr lang="en-US" dirty="0"/>
          </a:p>
        </p:txBody>
      </p:sp>
      <p:sp>
        <p:nvSpPr>
          <p:cNvPr id="6" name="Espace réservé du numéro de diapositive 5"/>
          <p:cNvSpPr>
            <a:spLocks noGrp="1"/>
          </p:cNvSpPr>
          <p:nvPr>
            <p:ph type="sldNum" sz="quarter" idx="12"/>
          </p:nvPr>
        </p:nvSpPr>
        <p:spPr>
          <a:xfrm>
            <a:off x="6830888" y="6572374"/>
            <a:ext cx="2133600" cy="241002"/>
          </a:xfrm>
        </p:spPr>
        <p:txBody>
          <a:bodyPr/>
          <a:lstStyle>
            <a:lvl1pPr>
              <a:defRPr b="1"/>
            </a:lvl1pPr>
          </a:lstStyle>
          <a:p>
            <a:fld id="{4A3A0122-A044-4BAB-A1FE-91702F895572}" type="slidenum">
              <a:rPr lang="en-US" smtClean="0"/>
              <a:pPr/>
              <a:t>‹N°›</a:t>
            </a:fld>
            <a:endParaRPr lang="en-US"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3528" y="980728"/>
            <a:ext cx="1225195" cy="902133"/>
          </a:xfrm>
          <a:prstGeom prst="rect">
            <a:avLst/>
          </a:prstGeom>
        </p:spPr>
      </p:pic>
    </p:spTree>
    <p:extLst>
      <p:ext uri="{BB962C8B-B14F-4D97-AF65-F5344CB8AC3E}">
        <p14:creationId xmlns:p14="http://schemas.microsoft.com/office/powerpoint/2010/main" val="2175877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pic>
        <p:nvPicPr>
          <p:cNvPr id="6"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1212" b="44063"/>
          <a:stretch/>
        </p:blipFill>
        <p:spPr bwMode="auto">
          <a:xfrm>
            <a:off x="4788024" y="5989854"/>
            <a:ext cx="4355976" cy="823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ce réservé de la date 1"/>
          <p:cNvSpPr>
            <a:spLocks noGrp="1"/>
          </p:cNvSpPr>
          <p:nvPr>
            <p:ph type="dt" sz="half" idx="10"/>
          </p:nvPr>
        </p:nvSpPr>
        <p:spPr>
          <a:xfrm>
            <a:off x="457200" y="6592267"/>
            <a:ext cx="1018456" cy="221109"/>
          </a:xfrm>
        </p:spPr>
        <p:txBody>
          <a:bodyPr/>
          <a:lstStyle/>
          <a:p>
            <a:r>
              <a:rPr lang="fr-FR" dirty="0"/>
              <a:t>25/03/2019</a:t>
            </a:r>
            <a:endParaRPr lang="en-US" dirty="0"/>
          </a:p>
        </p:txBody>
      </p:sp>
      <p:sp>
        <p:nvSpPr>
          <p:cNvPr id="3" name="Espace réservé du pied de page 2"/>
          <p:cNvSpPr>
            <a:spLocks noGrp="1"/>
          </p:cNvSpPr>
          <p:nvPr>
            <p:ph type="ftr" sz="quarter" idx="11"/>
          </p:nvPr>
        </p:nvSpPr>
        <p:spPr>
          <a:xfrm>
            <a:off x="2339752" y="6597352"/>
            <a:ext cx="4032448" cy="221109"/>
          </a:xfrm>
        </p:spPr>
        <p:txBody>
          <a:bodyPr/>
          <a:lstStyle/>
          <a:p>
            <a:r>
              <a:rPr lang="fr-FR" dirty="0"/>
              <a:t>Le cautionnement : mise à jour des connaissances</a:t>
            </a:r>
            <a:endParaRPr lang="en-US" dirty="0"/>
          </a:p>
        </p:txBody>
      </p:sp>
      <p:sp>
        <p:nvSpPr>
          <p:cNvPr id="4" name="Espace réservé du numéro de diapositive 3"/>
          <p:cNvSpPr>
            <a:spLocks noGrp="1"/>
          </p:cNvSpPr>
          <p:nvPr>
            <p:ph type="sldNum" sz="quarter" idx="12"/>
          </p:nvPr>
        </p:nvSpPr>
        <p:spPr>
          <a:xfrm>
            <a:off x="6758880" y="6592267"/>
            <a:ext cx="2133600" cy="221109"/>
          </a:xfrm>
        </p:spPr>
        <p:txBody>
          <a:bodyPr/>
          <a:lstStyle>
            <a:lvl1pPr>
              <a:defRPr b="1"/>
            </a:lvl1pPr>
          </a:lstStyle>
          <a:p>
            <a:fld id="{4A3A0122-A044-4BAB-A1FE-91702F895572}" type="slidenum">
              <a:rPr lang="en-US" smtClean="0"/>
              <a:pPr/>
              <a:t>‹N°›</a:t>
            </a:fld>
            <a:endParaRPr lang="en-US" dirty="0"/>
          </a:p>
        </p:txBody>
      </p:sp>
      <p:sp>
        <p:nvSpPr>
          <p:cNvPr id="5" name="Titre 1"/>
          <p:cNvSpPr>
            <a:spLocks noGrp="1"/>
          </p:cNvSpPr>
          <p:nvPr>
            <p:ph type="title" hasCustomPrompt="1"/>
          </p:nvPr>
        </p:nvSpPr>
        <p:spPr>
          <a:xfrm>
            <a:off x="683568" y="274638"/>
            <a:ext cx="7344816" cy="634082"/>
          </a:xfrm>
        </p:spPr>
        <p:txBody>
          <a:bodyPr anchor="t">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a:defRPr sz="2800" b="1" i="0" cap="none" spc="50" baseline="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defRPr>
            </a:lvl1pPr>
          </a:lstStyle>
          <a:p>
            <a:r>
              <a:rPr lang="en-US" dirty="0"/>
              <a:t>Click to edit Master title style</a:t>
            </a:r>
          </a:p>
        </p:txBody>
      </p:sp>
      <p:pic>
        <p:nvPicPr>
          <p:cNvPr id="7" name="Imag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40352" y="116632"/>
            <a:ext cx="1225195" cy="902133"/>
          </a:xfrm>
          <a:prstGeom prst="rect">
            <a:avLst/>
          </a:prstGeom>
        </p:spPr>
      </p:pic>
      <p:cxnSp>
        <p:nvCxnSpPr>
          <p:cNvPr id="8" name="Connecteur droit 7"/>
          <p:cNvCxnSpPr/>
          <p:nvPr userDrawn="1"/>
        </p:nvCxnSpPr>
        <p:spPr>
          <a:xfrm>
            <a:off x="467544" y="1196752"/>
            <a:ext cx="8136904" cy="0"/>
          </a:xfrm>
          <a:prstGeom prst="line">
            <a:avLst/>
          </a:prstGeom>
          <a:ln w="69850" cmpd="thickThin">
            <a:gradFill flip="none" rotWithShape="1">
              <a:gsLst>
                <a:gs pos="18000">
                  <a:srgbClr val="CC3300"/>
                </a:gs>
                <a:gs pos="61000">
                  <a:srgbClr val="FF7C80"/>
                </a:gs>
                <a:gs pos="42000">
                  <a:srgbClr val="FF3300">
                    <a:alpha val="48627"/>
                  </a:srgbClr>
                </a:gs>
                <a:gs pos="79000">
                  <a:srgbClr val="FF66CC"/>
                </a:gs>
                <a:gs pos="94000">
                  <a:srgbClr val="FFCCFF"/>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05177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2"/>
          </p:nvPr>
        </p:nvSpPr>
        <p:spPr>
          <a:xfrm>
            <a:off x="457200" y="6448251"/>
            <a:ext cx="1018456" cy="365125"/>
          </a:xfrm>
          <a:prstGeom prst="rect">
            <a:avLst/>
          </a:prstGeom>
        </p:spPr>
        <p:txBody>
          <a:bodyPr vert="horz" lIns="91440" tIns="45720" rIns="91440" bIns="45720" rtlCol="0" anchor="ctr"/>
          <a:lstStyle>
            <a:lvl1pPr algn="l">
              <a:defRPr sz="1000">
                <a:solidFill>
                  <a:schemeClr val="tx1"/>
                </a:solidFill>
              </a:defRPr>
            </a:lvl1pPr>
          </a:lstStyle>
          <a:p>
            <a:r>
              <a:rPr lang="fr-FR" dirty="0"/>
              <a:t>25/03/2019</a:t>
            </a:r>
            <a:endParaRPr lang="en-US" dirty="0"/>
          </a:p>
        </p:txBody>
      </p:sp>
      <p:sp>
        <p:nvSpPr>
          <p:cNvPr id="5" name="Espace réservé du pied de page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000">
                <a:solidFill>
                  <a:schemeClr val="tx1"/>
                </a:solidFill>
              </a:defRPr>
            </a:lvl1pPr>
          </a:lstStyle>
          <a:p>
            <a:r>
              <a:rPr lang="fr-FR" dirty="0"/>
              <a:t>Le cautionnement : mise à jour des connaissances</a:t>
            </a:r>
            <a:endParaRPr lang="en-US"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a:solidFill>
                  <a:schemeClr val="tx1"/>
                </a:solidFill>
              </a:defRPr>
            </a:lvl1pPr>
          </a:lstStyle>
          <a:p>
            <a:fld id="{4A3A0122-A044-4BAB-A1FE-91702F895572}" type="slidenum">
              <a:rPr lang="en-US" smtClean="0"/>
              <a:pPr/>
              <a:t>‹N°›</a:t>
            </a:fld>
            <a:endParaRPr lang="en-US" dirty="0"/>
          </a:p>
        </p:txBody>
      </p:sp>
    </p:spTree>
    <p:extLst>
      <p:ext uri="{BB962C8B-B14F-4D97-AF65-F5344CB8AC3E}">
        <p14:creationId xmlns:p14="http://schemas.microsoft.com/office/powerpoint/2010/main" val="426296970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95" r:id="rId3"/>
    <p:sldLayoutId id="2147483690" r:id="rId4"/>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0.xml"/><Relationship Id="rId3" Type="http://schemas.openxmlformats.org/officeDocument/2006/relationships/slide" Target="slide9.xml"/><Relationship Id="rId7" Type="http://schemas.openxmlformats.org/officeDocument/2006/relationships/slide" Target="slide13.xml"/><Relationship Id="rId12" Type="http://schemas.openxmlformats.org/officeDocument/2006/relationships/slide" Target="slide19.xml"/><Relationship Id="rId2" Type="http://schemas.openxmlformats.org/officeDocument/2006/relationships/slide" Target="slide8.xml"/><Relationship Id="rId16" Type="http://schemas.openxmlformats.org/officeDocument/2006/relationships/slide" Target="slide23.xml"/><Relationship Id="rId1" Type="http://schemas.openxmlformats.org/officeDocument/2006/relationships/slideLayout" Target="../slideLayouts/slideLayout1.xml"/><Relationship Id="rId6" Type="http://schemas.openxmlformats.org/officeDocument/2006/relationships/slide" Target="slide12.xml"/><Relationship Id="rId11" Type="http://schemas.openxmlformats.org/officeDocument/2006/relationships/slide" Target="slide18.xml"/><Relationship Id="rId5" Type="http://schemas.openxmlformats.org/officeDocument/2006/relationships/slide" Target="slide11.xml"/><Relationship Id="rId15" Type="http://schemas.openxmlformats.org/officeDocument/2006/relationships/slide" Target="slide22.xml"/><Relationship Id="rId10" Type="http://schemas.openxmlformats.org/officeDocument/2006/relationships/slide" Target="slide17.xml"/><Relationship Id="rId4" Type="http://schemas.openxmlformats.org/officeDocument/2006/relationships/slide" Target="slide10.xml"/><Relationship Id="rId9" Type="http://schemas.openxmlformats.org/officeDocument/2006/relationships/slide" Target="slide16.xml"/><Relationship Id="rId14" Type="http://schemas.openxmlformats.org/officeDocument/2006/relationships/slide" Target="slide21.xml"/></Relationships>
</file>

<file path=ppt/slides/_rels/slide3.xml.rels><?xml version="1.0" encoding="UTF-8" standalone="yes"?>
<Relationships xmlns="http://schemas.openxmlformats.org/package/2006/relationships"><Relationship Id="rId8" Type="http://schemas.openxmlformats.org/officeDocument/2006/relationships/slide" Target="slide30.xml"/><Relationship Id="rId13" Type="http://schemas.openxmlformats.org/officeDocument/2006/relationships/slide" Target="slide35.xml"/><Relationship Id="rId3" Type="http://schemas.openxmlformats.org/officeDocument/2006/relationships/slide" Target="slide25.xml"/><Relationship Id="rId7" Type="http://schemas.openxmlformats.org/officeDocument/2006/relationships/slide" Target="slide29.xml"/><Relationship Id="rId12" Type="http://schemas.openxmlformats.org/officeDocument/2006/relationships/slide" Target="slide34.xml"/><Relationship Id="rId2" Type="http://schemas.openxmlformats.org/officeDocument/2006/relationships/slide" Target="slide24.xml"/><Relationship Id="rId1" Type="http://schemas.openxmlformats.org/officeDocument/2006/relationships/slideLayout" Target="../slideLayouts/slideLayout1.xml"/><Relationship Id="rId6" Type="http://schemas.openxmlformats.org/officeDocument/2006/relationships/slide" Target="slide28.xml"/><Relationship Id="rId11" Type="http://schemas.openxmlformats.org/officeDocument/2006/relationships/slide" Target="slide33.xml"/><Relationship Id="rId5" Type="http://schemas.openxmlformats.org/officeDocument/2006/relationships/slide" Target="slide27.xml"/><Relationship Id="rId10" Type="http://schemas.openxmlformats.org/officeDocument/2006/relationships/slide" Target="slide32.xml"/><Relationship Id="rId4" Type="http://schemas.openxmlformats.org/officeDocument/2006/relationships/slide" Target="slide26.xml"/><Relationship Id="rId9" Type="http://schemas.openxmlformats.org/officeDocument/2006/relationships/slide" Target="slide31.xml"/></Relationships>
</file>

<file path=ppt/slides/_rels/slide4.xml.rels><?xml version="1.0" encoding="UTF-8" standalone="yes"?>
<Relationships xmlns="http://schemas.openxmlformats.org/package/2006/relationships"><Relationship Id="rId8" Type="http://schemas.openxmlformats.org/officeDocument/2006/relationships/slide" Target="slide46.xml"/><Relationship Id="rId3" Type="http://schemas.openxmlformats.org/officeDocument/2006/relationships/slide" Target="slide37.xml"/><Relationship Id="rId7" Type="http://schemas.openxmlformats.org/officeDocument/2006/relationships/slide" Target="slide45.xml"/><Relationship Id="rId2" Type="http://schemas.openxmlformats.org/officeDocument/2006/relationships/slide" Target="slide36.xml"/><Relationship Id="rId1" Type="http://schemas.openxmlformats.org/officeDocument/2006/relationships/slideLayout" Target="../slideLayouts/slideLayout1.xml"/><Relationship Id="rId6" Type="http://schemas.openxmlformats.org/officeDocument/2006/relationships/slide" Target="slide44.xml"/><Relationship Id="rId5" Type="http://schemas.openxmlformats.org/officeDocument/2006/relationships/slide" Target="slide42.xml"/><Relationship Id="rId10" Type="http://schemas.openxmlformats.org/officeDocument/2006/relationships/slide" Target="slide49.xml"/><Relationship Id="rId4" Type="http://schemas.openxmlformats.org/officeDocument/2006/relationships/slide" Target="slide38.xml"/><Relationship Id="rId9" Type="http://schemas.openxmlformats.org/officeDocument/2006/relationships/slide" Target="slide48.xml"/></Relationships>
</file>

<file path=ppt/slides/_rels/slide5.xml.rels><?xml version="1.0" encoding="UTF-8" standalone="yes"?>
<Relationships xmlns="http://schemas.openxmlformats.org/package/2006/relationships"><Relationship Id="rId2" Type="http://schemas.openxmlformats.org/officeDocument/2006/relationships/slide" Target="slide50.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52.xml"/><Relationship Id="rId7" Type="http://schemas.openxmlformats.org/officeDocument/2006/relationships/slide" Target="slide56.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5.xml"/><Relationship Id="rId5" Type="http://schemas.openxmlformats.org/officeDocument/2006/relationships/slide" Target="slide54.xml"/><Relationship Id="rId10" Type="http://schemas.openxmlformats.org/officeDocument/2006/relationships/slide" Target="slide60.xml"/><Relationship Id="rId4" Type="http://schemas.openxmlformats.org/officeDocument/2006/relationships/slide" Target="slide53.xml"/><Relationship Id="rId9" Type="http://schemas.openxmlformats.org/officeDocument/2006/relationships/slide" Target="slide59.xml"/></Relationships>
</file>

<file path=ppt/slides/_rels/slide7.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slide" Target="slide61.xml"/><Relationship Id="rId1" Type="http://schemas.openxmlformats.org/officeDocument/2006/relationships/slideLayout" Target="../slideLayouts/slideLayout1.xml"/><Relationship Id="rId6" Type="http://schemas.openxmlformats.org/officeDocument/2006/relationships/slide" Target="slide67.xml"/><Relationship Id="rId5" Type="http://schemas.openxmlformats.org/officeDocument/2006/relationships/slide" Target="slide66.xml"/><Relationship Id="rId4" Type="http://schemas.openxmlformats.org/officeDocument/2006/relationships/slide" Target="slide65.xml"/></Relationships>
</file>

<file path=ppt/slides/_rels/slide8.xml.rels><?xml version="1.0" encoding="UTF-8" standalone="yes"?>
<Relationships xmlns="http://schemas.openxmlformats.org/package/2006/relationships"><Relationship Id="rId3" Type="http://schemas.openxmlformats.org/officeDocument/2006/relationships/hyperlink" Target="https://www.legifrance.gouv.fr/juri/id/JURITEXT000019773434?page=1&amp;pageSize=10&amp;query=07-17746&amp;searchField=ALL&amp;searchType=ALL&amp;sortValue=DATE_DESC&amp;tab_selection=juri&amp;typePagination=DEFAULT" TargetMode="External"/><Relationship Id="rId2" Type="http://schemas.openxmlformats.org/officeDocument/2006/relationships/hyperlink" Target="https://www.legifrance.gouv.fr/juri/id/JURITEXT000007037484?page=1&amp;pageSize=10&amp;query=93-18612&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hyperlink" Target="https://www.legifrance.gouv.fr/juri/id/JURITEXT000007041650?page=1&amp;pageSize=10&amp;query=96-12571&amp;searchField=ALL&amp;searchType=ALL&amp;sortValue=DATE_DESC&amp;tab_selection=juri&amp;typePagination=DEFAULT" TargetMode="External"/><Relationship Id="rId7" Type="http://schemas.openxmlformats.org/officeDocument/2006/relationships/hyperlink" Target="https://www.legifrance.gouv.fr/juri/id/JURITEXT000031331949?page=1&amp;pageSize=10&amp;query=14-19734&amp;searchField=ALL&amp;searchType=ALL&amp;sortValue=DATE_DESC&amp;tab_selection=juri&amp;typePagination=DEFAULT"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legifrance.gouv.fr/juri/id/JURITEXT000017894794?page=1&amp;pageSize=10&amp;query=03-15602&amp;searchField=ALL&amp;searchType=ALL&amp;sortValue=DATE_DESC&amp;tab_selection=juri&amp;typePagination=DEFAULT" TargetMode="External"/><Relationship Id="rId5" Type="http://schemas.openxmlformats.org/officeDocument/2006/relationships/hyperlink" Target="https://www.legifrance.gouv.fr/juri/id/JURITEXT000007035191?page=1&amp;pageSize=10&amp;query=94-14793&amp;searchField=ALL&amp;searchType=ALL&amp;sortValue=DATE_DESC&amp;tab_selection=juri&amp;typePagination=DEFAULT" TargetMode="External"/><Relationship Id="rId4" Type="http://schemas.openxmlformats.org/officeDocument/2006/relationships/hyperlink" Target="https://www.legifrance.gouv.fr/juri/id/JURITEXT000007006999?page=1&amp;pageSize=10&amp;query=79-13641&amp;searchField=ALL&amp;searchType=ALL&amp;sortValue=DATE_DESC&amp;tab_selection=juri&amp;typePagination=DEFAULT" TargetMode="Externa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37495504?page=1&amp;pageSize=10&amp;query=17-19841&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37135945?page=1&amp;pageSize=10&amp;query=16-15190*&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legifrance.gouv.fr/juri/id/JURITEXT000034090729?page=1&amp;pageSize=10&amp;query=14-28302&amp;searchField=ALL&amp;searchType=ALL&amp;sortValue=DATE_DESC&amp;tab_selection=juri&amp;typePagination=DEFAULT" TargetMode="External"/><Relationship Id="rId2" Type="http://schemas.openxmlformats.org/officeDocument/2006/relationships/hyperlink" Target="https://www.legifrance.gouv.fr/juri/id/JURITEXT000007039010?page=1&amp;pageSize=10&amp;query=96-17026&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07046738?page=1&amp;pageSize=10&amp;query=98-10292&amp;searchField=ALL&amp;searchType=ALL&amp;sortValue=DATE_DESC&amp;tab_selection=juri&amp;typePagination=DEFAULT" TargetMode="Externa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beta.lexis360.fr/document/JK_KJ-1596218_0KRJ?q=SARL%20Jade&amp;doc_type=jurisprudence_courap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legifrance.gouv.fr/juri/id/JURITEXT000007039685?page=1&amp;pageSize=10&amp;query=96-12763&amp;searchField=ALL&amp;searchType=ALL&amp;sortValue=DATE_DESC&amp;tab_selection=juri&amp;typePagination=DEFAULT" TargetMode="External"/><Relationship Id="rId2" Type="http://schemas.openxmlformats.org/officeDocument/2006/relationships/hyperlink" Target="https://www.legifrance.gouv.fr/juri/id/JURITEXT000007050349?page=1&amp;pageSize=10&amp;query=02-20636&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07469140?page=1&amp;pageSize=10&amp;query=01-16946&amp;searchField=ALL&amp;searchType=ALL&amp;sortValue=DATE_DESC&amp;tab_selection=juri&amp;typePagination=DEFAULT"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legifrance.gouv.fr/juri/id/JURITEXT000007021211?page=1&amp;pageSize=10&amp;query=86-11689&amp;searchField=ALL&amp;searchType=ALL&amp;sortValue=DATE_DESC&amp;tab_selection=juri&amp;typePagination=DEFAULT" TargetMode="External"/><Relationship Id="rId2" Type="http://schemas.openxmlformats.org/officeDocument/2006/relationships/hyperlink" Target="https://www.legifrance.gouv.fr/juri/id/JURITEXT000029744517?page=1&amp;pageSize=10&amp;query=12-35357&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hyperlink" Target="https://www.legifrance.gouv.fr/juri/id/JURITEXT000023697985?page=1&amp;pageSize=10&amp;query=10-11835&amp;searchField=ALL&amp;searchType=ALL&amp;sortValue=DATE_DESC&amp;tab_selection=juri&amp;typePagination=DEFAULT" TargetMode="External"/><Relationship Id="rId2" Type="http://schemas.openxmlformats.org/officeDocument/2006/relationships/hyperlink" Target="https://www.legifrance.gouv.fr/juri/id/JURITEXT000034783061?page=1&amp;pageSize=10&amp;query=15-15745&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36697101?page=1&amp;pageSize=10&amp;query=16-18692&amp;searchField=ALL&amp;searchType=ALL&amp;sortValue=DATE_DESC&amp;tab_selection=juri&amp;typePagination=DEFAULT" TargetMode="External"/></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07019133?page=1&amp;pageSize=10&amp;query=85-10510&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legifrance.gouv.fr/juri/id/JURITEXT000029514928?page=1&amp;pageSize=10&amp;query=13-20766&amp;searchField=ALL&amp;searchType=ALL&amp;sortValue=DATE_DESC&amp;tab_selection=juri&amp;typePagination=DEFAULT" TargetMode="External"/><Relationship Id="rId2" Type="http://schemas.openxmlformats.org/officeDocument/2006/relationships/hyperlink" Target="https://www.legifrance.gouv.fr/juri/id/JURITEXT000023169057?page=1&amp;pageSize=10&amp;query=09-16709&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25531981?page=1&amp;pageSize=10&amp;query=10-30923&amp;searchField=ALL&amp;searchType=ALL&amp;sortValue=DATE_DESC&amp;tab_selection=juri&amp;typePagination=DEFAULT"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legifrance.gouv.fr/juri/id/JURITEXT000037450865?page=1&amp;pageSize=10&amp;query=17-15617&amp;searchField=ALL&amp;searchType=ALL&amp;sortValue=DATE_DESC&amp;tab_selection=juri&amp;typePagination=DEFAULT" TargetMode="External"/><Relationship Id="rId2" Type="http://schemas.openxmlformats.org/officeDocument/2006/relationships/hyperlink" Target="https://www.legifrance.gouv.fr/juri/id/JURITEXT000034000178?page=1&amp;pageSize=10&amp;query=15-17093&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legifrance.gouv.fr/juri/id/JURITEXT000007051772?page=1&amp;pageSize=10&amp;query=04-19123&amp;searchField=ALL&amp;searchType=ALL&amp;sortValue=DATE_DESC&amp;tab_selection=juri&amp;typePagination=DEFAULT" TargetMode="External"/><Relationship Id="rId2" Type="http://schemas.openxmlformats.org/officeDocument/2006/relationships/hyperlink" Target="https://www.legifrance.gouv.fr/juri/id/JURITEXT000034174755?page=1&amp;pageSize=10&amp;query=15-14632&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hyperlink" Target="https://www.legifrance.gouv.fr/juri/id/JURITEXT000007045938?page=1&amp;pageSize=10&amp;query=98-22640&amp;searchField=ALL&amp;searchType=ALL&amp;sortValue=DATE_DESC&amp;tab_selection=juri&amp;typePagination=DEFAULT" TargetMode="External"/><Relationship Id="rId2" Type="http://schemas.openxmlformats.org/officeDocument/2006/relationships/hyperlink" Target="https://www.legifrance.gouv.fr/juri/id/JURITEXT000007052500?page=1&amp;pageSize=10&amp;query=03-10631&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hyperlink" Target="https://www.legifrance.gouv.fr/juri/id/JURITEXT000036930167?page=1&amp;pageSize=10&amp;query=14-20495&amp;searchField=ALL&amp;searchType=ALL&amp;sortValue=DATE_DESC&amp;tab_selection=juri&amp;typePagination=DEFAULT" TargetMode="External"/><Relationship Id="rId2" Type="http://schemas.openxmlformats.org/officeDocument/2006/relationships/hyperlink" Target="https://www.legifrance.gouv.fr/juri/id/JURITEXT000007035414?page=1&amp;pageSize=10&amp;query=94-14313&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hyperlink" Target="https://www.legifrance.gouv.fr/juri/id/JURITEXT000007050830?page=1&amp;pageSize=10&amp;query=04-12770&amp;searchField=ALL&amp;searchType=ALL&amp;sortValue=DATE_DESC&amp;tab_selection=juri&amp;typePagination=DEFAULT" TargetMode="External"/><Relationship Id="rId4" Type="http://schemas.openxmlformats.org/officeDocument/2006/relationships/hyperlink" Target="https://www.legifrance.gouv.fr/juri/id/JURITEXT000030470303?page=1&amp;pageSize=10&amp;query=13-22969&amp;searchField=ALL&amp;searchType=ALL&amp;sortValue=DATE_DESC&amp;tab_selection=juri&amp;typePagination=DEFAULT" TargetMode="External"/></Relationships>
</file>

<file path=ppt/slides/_rels/slide3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legifrance.gouv.fr/juri/id/JURITEXT000034176190?page=1&amp;pageSize=10&amp;query=15-20792&amp;searchField=ALL&amp;searchType=ALL&amp;sortValue=DATE_DESC&amp;tab_selection=juri&amp;typePagination=DEFAULT" TargetMode="External"/><Relationship Id="rId7" Type="http://schemas.openxmlformats.org/officeDocument/2006/relationships/slide" Target="slide2.xml"/><Relationship Id="rId2" Type="http://schemas.openxmlformats.org/officeDocument/2006/relationships/hyperlink" Target="https://www.legifrance.gouv.fr/juri/id/JURITEXT000034000755?page=1&amp;pageSize=10&amp;query=14-22928&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hyperlink" Target="https://www.legifrance.gouv.fr/juri/id/JURITEXT000033527519?page=1&amp;pageSize=10&amp;query=15-24913&amp;searchField=ALL&amp;searchType=ALL&amp;sortValue=DATE_DESC&amp;tab_selection=juri&amp;typePagination=DEFAULT" TargetMode="External"/><Relationship Id="rId5" Type="http://schemas.openxmlformats.org/officeDocument/2006/relationships/hyperlink" Target="https://www.legifrance.gouv.fr/juri/id/JURITEXT000035614540?page=1&amp;pageSize=10&amp;query=16-13493&amp;searchField=ALL&amp;searchType=ALL&amp;sortValue=DATE_DESC&amp;tab_selection=juri&amp;typePagination=DEFAULT" TargetMode="External"/><Relationship Id="rId4" Type="http://schemas.openxmlformats.org/officeDocument/2006/relationships/hyperlink" Target="https://www.legifrance.gouv.fr/juri/id/JURITEXT000036829729?page=1&amp;pageSize=10&amp;query=16-19348&amp;searchField=ALL&amp;searchType=ALL&amp;sortValue=DATE_DESC&amp;tab_selection=juri&amp;typePagination=DEFAULT"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legifrance.gouv.fr/juri/id/JURITEXT000036635646?page=1&amp;pageSize=10&amp;query=16-18701&amp;searchField=ALL&amp;searchType=ALL&amp;sortValue=DATE_DESC&amp;tab_selection=juri&amp;typePagination=DEFAULT" TargetMode="External"/><Relationship Id="rId2" Type="http://schemas.openxmlformats.org/officeDocument/2006/relationships/hyperlink" Target="https://www.legifrance.gouv.fr/juri/id/JURITEXT000036136955?page=1&amp;pageSize=10&amp;query=16-19416&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hyperlink" Target="https://www.legifrance.gouv.fr/juri/id/JURITEXT000034958266?page=1&amp;pageSize=10&amp;query=14-19040&amp;searchField=ALL&amp;searchType=ALL&amp;sortValue=DATE_DESC&amp;tab_selection=juri&amp;typePagination=DEFAULT" TargetMode="External"/><Relationship Id="rId4" Type="http://schemas.openxmlformats.org/officeDocument/2006/relationships/hyperlink" Target="https://www.legifrance.gouv.fr/juri/id/JURITEXT000036980473?page=1&amp;pageSize=10&amp;query=17-16280&amp;searchField=ALL&amp;searchType=ALL&amp;sortValue=DATE_DESC&amp;tab_selection=juri&amp;typePagination=DEFAULT" TargetMode="Externa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33634551?page=1&amp;pageSize=10&amp;query=14-28097&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17906402?page=1&amp;pageSize=10&amp;query=06-15267&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37135857?page=1&amp;pageSize=10&amp;query=16-27693&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legifrance.gouv.fr/juri/id/JURITEXT000035682002?page=1&amp;pageSize=10&amp;query=15-24895&amp;searchField=ALL&amp;searchType=ALL&amp;sortValue=DATE_DESC&amp;tab_selection=juri&amp;typePagination=DEFAULT" TargetMode="External"/><Relationship Id="rId2" Type="http://schemas.openxmlformats.org/officeDocument/2006/relationships/hyperlink" Target="https://www.legifrance.gouv.fr/juri/id/JURITEXT000036216183?page=1&amp;pageSize=10&amp;query=16-14707&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hyperlink" Target="https://www.legifrance.gouv.fr/juri/id/JURITEXT000036053955?page=1&amp;pageSize=10&amp;query=16-13532&amp;searchField=ALL&amp;searchType=ALL&amp;sortValue=DATE_DESC&amp;tab_selection=juri&amp;typePagination=DEFAULT" TargetMode="External"/><Relationship Id="rId4" Type="http://schemas.openxmlformats.org/officeDocument/2006/relationships/hyperlink" Target="https://www.legifrance.gouv.fr/juri/id/JURITEXT000033348451?page=1&amp;pageSize=10&amp;query=15-23333&amp;searchField=ALL&amp;searchType=ALL&amp;sortValue=DATE_DESC&amp;tab_selection=juri&amp;typePagination=DEFAULT" TargetMode="External"/></Relationships>
</file>

<file path=ppt/slides/_rels/slide3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hyperlink" Target="https://www.legifrance.gouv.fr/juri/id/JURITEXT000025531970?page=1&amp;pageSize=10&amp;query=10-27814&amp;searchField=ALL&amp;searchType=ALL&amp;sortValue=DATE_DESC&amp;tab_selection=juri&amp;typePagination=DEFAULT" TargetMode="External"/><Relationship Id="rId7" Type="http://schemas.openxmlformats.org/officeDocument/2006/relationships/hyperlink" Target="https://www.legifrance.gouv.fr/juri/id/JURITEXT000033144372?page=1&amp;pageSize=10&amp;query=15-19543&amp;searchField=ALL&amp;searchType=ALL&amp;sortValue=DATE_DESC&amp;tab_selection=juri&amp;typePagination=DEFAULT" TargetMode="External"/><Relationship Id="rId2" Type="http://schemas.openxmlformats.org/officeDocument/2006/relationships/hyperlink" Target="https://www.legifrance.gouv.fr/juri/id/JURITEXT000030871509?page=1&amp;pageSize=10&amp;query=14-21763&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hyperlink" Target="https://www.legifrance.gouv.fr/juri/id/JURITEXT000027981426?page=1&amp;pageSize=10&amp;query=12-13577&amp;searchField=ALL&amp;searchType=ALL&amp;sortValue=DATE_DESC&amp;tab_selection=juri&amp;typePagination=DEFAULT" TargetMode="External"/><Relationship Id="rId5" Type="http://schemas.openxmlformats.org/officeDocument/2006/relationships/hyperlink" Target="https://www.legifrance.gouv.fr/juri/id/JURITEXT000037196865?page=1&amp;pageSize=10&amp;query=16-21743&amp;searchField=ALL&amp;searchType=ALL&amp;sortValue=DATE_DESC&amp;tab_selection=juri&amp;typePagination=DEFAULT" TargetMode="External"/><Relationship Id="rId4" Type="http://schemas.openxmlformats.org/officeDocument/2006/relationships/hyperlink" Target="https://www.legifrance.gouv.fr/juri/id/JURITEXT000035614348?page=1&amp;pageSize=10&amp;query=12-18364&amp;searchField=ALL&amp;searchType=ALL&amp;sortValue=DATE_DESC&amp;tab_selection=juri&amp;typePagination=DEFAULT"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legifrance.gouv.fr/juri/id/JURITEXT000029741355?page=1&amp;pageSize=10&amp;query=13-24706&amp;searchField=ALL&amp;searchType=ALL&amp;sortValue=DATE_DESC&amp;tab_selection=juri&amp;typePagination=DEFAULT" TargetMode="External"/><Relationship Id="rId2" Type="http://schemas.openxmlformats.org/officeDocument/2006/relationships/hyperlink" Target="https://www.legifrance.gouv.fr/juri/id/JURITEXT000036980382?page=1&amp;pageSize=10&amp;query=16-24400&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hyperlink" Target="https://www.legifrance.gouv.fr/juri/id/JURITEXT000036742120?page=1&amp;pageSize=10&amp;query=14-17931&amp;searchField=ALL&amp;searchType=ALL&amp;sortValue=DATE_DESC&amp;tab_selection=juri&amp;typePagination=DEFAULT" TargetMode="External"/><Relationship Id="rId4" Type="http://schemas.openxmlformats.org/officeDocument/2006/relationships/hyperlink" Target="https://www.legifrance.gouv.fr/juri/id/JURITEXT000028039612?page=1&amp;pageSize=10&amp;query=12-20278&amp;searchField=ALL&amp;searchType=ALL&amp;sortValue=DATE_DESC&amp;tab_selection=juri&amp;typePagination=DEFAULT"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legifrance.gouv.fr/juri/id/JURITEXT000032057256?page=1&amp;pageSize=10&amp;query=14-18721&amp;searchField=ALL&amp;searchType=ALL&amp;sortValue=DATE_DESC&amp;tab_selection=juri&amp;typePagination=DEFAULT" TargetMode="External"/><Relationship Id="rId7" Type="http://schemas.openxmlformats.org/officeDocument/2006/relationships/slide" Target="slide2.xml"/><Relationship Id="rId2" Type="http://schemas.openxmlformats.org/officeDocument/2006/relationships/hyperlink" Target="https://www.legifrance.gouv.fr/juri/id/JURITEXT000030871577?page=1&amp;pageSize=10&amp;query=14-24287&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hyperlink" Target="https://www.legifrance.gouv.fr/juri/id/JURITEXT000027052393?page=1&amp;pageSize=10&amp;query=12-11720&amp;searchField=ALL&amp;searchType=ALL&amp;sortValue=DATE_DESC&amp;tab_selection=juri&amp;typePagination=DEFAULT" TargetMode="External"/><Relationship Id="rId5" Type="http://schemas.openxmlformats.org/officeDocument/2006/relationships/hyperlink" Target="https://www.legifrance.gouv.fr/juri/id/JURITEXT000029084623?page=1&amp;pageSize=10&amp;query=13-18118&amp;searchField=ALL&amp;searchType=ALL&amp;sortValue=DATE_DESC&amp;tab_selection=juri&amp;typePagination=DEFAULT" TargetMode="External"/><Relationship Id="rId4" Type="http://schemas.openxmlformats.org/officeDocument/2006/relationships/hyperlink" Target="https://www.legifrance.gouv.fr/juri/id/JURITEXT000036052869?page=1&amp;pageSize=10&amp;query=16-10504&amp;searchField=ALL&amp;searchType=ALL&amp;sortValue=DATE_DESC&amp;tab_selection=juri&amp;typePagination=DEFAULT" TargetMode="External"/></Relationships>
</file>

<file path=ppt/slides/_rels/slide4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hyperlink" Target="https://www.legifrance.gouv.fr/juri/id/JURITEXT000025151347?page=1&amp;pageSize=10&amp;query=10-26630&amp;searchField=ALL&amp;searchType=ALL&amp;sortValue=DATE_DESC&amp;tab_selection=juri&amp;typePagination=DEFAULT" TargetMode="External"/><Relationship Id="rId7" Type="http://schemas.openxmlformats.org/officeDocument/2006/relationships/hyperlink" Target="https://www.legifrance.gouv.fr/juri/id/JURITEXT000036780180?page=1&amp;pageSize=10&amp;query=16-26561&amp;searchField=ALL&amp;searchType=ALL&amp;sortValue=DATE_DESC&amp;tab_selection=juri&amp;typePagination=DEFAULT" TargetMode="External"/><Relationship Id="rId2" Type="http://schemas.openxmlformats.org/officeDocument/2006/relationships/hyperlink" Target="https://www.legifrance.gouv.fr/juri/id/JURITEXT000023553004?page=1&amp;pageSize=10&amp;query=09-17411&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hyperlink" Target="https://www.legifrance.gouv.fr/juri/id/JURITEXT000034656876?page=1&amp;pageSize=10&amp;query=15-19756&amp;searchField=ALL&amp;searchType=ALL&amp;sortValue=DATE_DESC&amp;tab_selection=juri&amp;typePagination=DEFAULT" TargetMode="External"/><Relationship Id="rId5" Type="http://schemas.openxmlformats.org/officeDocument/2006/relationships/hyperlink" Target="https://www.legifrance.gouv.fr/juri/id/JURITEXT000034468849?page=1&amp;pageSize=10&amp;query=15-20053&amp;searchField=ALL&amp;searchType=ALL&amp;sortValue=DATE_DESC&amp;tab_selection=juri&amp;typePagination=DEFAULT" TargetMode="External"/><Relationship Id="rId4" Type="http://schemas.openxmlformats.org/officeDocument/2006/relationships/hyperlink" Target="https://www.legifrance.gouv.fr/juri/id/JURITEXT000022949210?page=1&amp;pageSize=10&amp;query=09-69203&amp;searchField=ALL&amp;searchType=ALL&amp;sortValue=DATE_DESC&amp;tab_selection=juri&amp;typePagination=DEFAULT" TargetMode="External"/></Relationships>
</file>

<file path=ppt/slides/_rels/slide4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legifrance.gouv.fr/juri/id/JURITEXT000037473938?page=1&amp;pageSize=10&amp;query=17-17903&amp;searchField=ALL&amp;searchType=ALL&amp;sortValue=DATE_DESC&amp;tab_selection=juri&amp;typePagination=DEFAULT" TargetMode="External"/><Relationship Id="rId2" Type="http://schemas.openxmlformats.org/officeDocument/2006/relationships/hyperlink" Target="https://www.legifrance.gouv.fr/juri/id/JURITEXT000030300226?page=1&amp;pageSize=10&amp;query=13-13709&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4.xml.rels><?xml version="1.0" encoding="UTF-8" standalone="yes"?>
<Relationships xmlns="http://schemas.openxmlformats.org/package/2006/relationships"><Relationship Id="rId3" Type="http://schemas.openxmlformats.org/officeDocument/2006/relationships/hyperlink" Target="https://www.legifrance.gouv.fr/juri/id/JURITEXT000036697102?page=1&amp;pageSize=10&amp;query=16-24841&amp;searchField=ALL&amp;searchType=ALL&amp;sortValue=DATE_DESC&amp;tab_selection=juri&amp;typePagination=DEFAULT" TargetMode="External"/><Relationship Id="rId2" Type="http://schemas.openxmlformats.org/officeDocument/2006/relationships/hyperlink" Target="https://www.legifrance.gouv.fr/juri/id/JURITEXT000037474009?page=1&amp;pageSize=10&amp;query=17-17668&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5.xml.rels><?xml version="1.0" encoding="UTF-8" standalone="yes"?>
<Relationships xmlns="http://schemas.openxmlformats.org/package/2006/relationships"><Relationship Id="rId3" Type="http://schemas.openxmlformats.org/officeDocument/2006/relationships/hyperlink" Target="https://www.legifrance.gouv.fr/juri/id/JURITEXT000031153811?page=1&amp;pageSize=10&amp;query=14-13093&amp;searchField=ALL&amp;searchType=ALL&amp;sortValue=DATE_DESC&amp;tab_selection=juri&amp;typePagination=DEFAULT" TargetMode="External"/><Relationship Id="rId2" Type="http://schemas.openxmlformats.org/officeDocument/2006/relationships/hyperlink" Target="https://www.legifrance.gouv.fr/juri/id/JURITEXT000032157853?page=1&amp;pageSize=10&amp;query=14-16402&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37536275?page=1&amp;pageSize=10&amp;query=17-21857&amp;searchField=ALL&amp;searchType=ALL&amp;sortValue=DATE_DESC&amp;tab_selection=juri&amp;typePagination=DEFAULT"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legifrance.gouv.fr/juri/id/JURITEXT000037384287?page=1&amp;pageSize=10&amp;query=16-25185&amp;searchField=ALL&amp;searchType=ALL&amp;sortValue=DATE_DESC&amp;tab_selection=juri&amp;typePagination=DEFAULT" TargetMode="External"/><Relationship Id="rId2" Type="http://schemas.openxmlformats.org/officeDocument/2006/relationships/hyperlink" Target="https://www.legifrance.gouv.fr/juri/id/JURITEXT000030686364?page=1&amp;pageSize=10&amp;query=14-13126&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hyperlink" Target="https://www.legifrance.gouv.fr/juri/id/JURITEXT000036780178?page=1&amp;pageSize=10&amp;query=16-25651&amp;searchField=ALL&amp;searchType=ALL&amp;sortValue=DATE_DESC&amp;tab_selection=juri&amp;typePagination=DEFAULT" TargetMode="External"/><Relationship Id="rId4" Type="http://schemas.openxmlformats.org/officeDocument/2006/relationships/hyperlink" Target="https://www.legifrance.gouv.fr/juri/id/JURITEXT000037474028?page=1&amp;pageSize=10&amp;query=17-16772&amp;searchField=ALL&amp;searchType=ALL&amp;sortValue=DATE_DESC&amp;tab_selection=juri&amp;typePagination=DEFAULT"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legifrance.gouv.fr/juri/id/JURITEXT000037196874?page=1&amp;pageSize=10&amp;query=17-14805&amp;searchField=ALL&amp;searchType=ALL&amp;sortValue=DATE_DESC&amp;tab_selection=juri&amp;typePagination=DEFAULT" TargetMode="External"/><Relationship Id="rId2" Type="http://schemas.openxmlformats.org/officeDocument/2006/relationships/hyperlink" Target="https://www.legifrance.gouv.fr/juri/id/JURITEXT000037077982?page=1&amp;pageSize=10&amp;query=16-26182&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36980381?page=1&amp;pageSize=10&amp;query=16-23036&amp;searchField=ALL&amp;searchType=ALL&amp;sortValue=DATE_DESC&amp;tab_selection=juri&amp;typePagination=DEFAULT"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legifrance.gouv.fr/juri/id/JURITEXT000031451675?page=1&amp;pageSize=10&amp;query=15-21769&amp;searchField=ALL&amp;searchType=ALL&amp;sortValue=DATE_DESC&amp;tab_selection=juri&amp;typePagination=DEFAULT" TargetMode="External"/><Relationship Id="rId2" Type="http://schemas.openxmlformats.org/officeDocument/2006/relationships/hyperlink" Target="https://www.legifrance.gouv.fr/juri/id/JURITEXT000036980381?page=1&amp;pageSize=10&amp;query=16-23036&amp;searchField=ALL&amp;searchType=ALL&amp;sortValue=DATE_DESC&amp;tab_selection=juri&amp;typePagination=DEFAULT" TargetMode="External"/><Relationship Id="rId1" Type="http://schemas.openxmlformats.org/officeDocument/2006/relationships/slideLayout" Target="../slideLayouts/slideLayout4.xml"/><Relationship Id="rId4" Type="http://schemas.openxmlformats.org/officeDocument/2006/relationships/slide" Target="slide2.xml"/></Relationships>
</file>

<file path=ppt/slides/_rels/slide4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37196873?page=1&amp;pageSize=10&amp;query=17-11837&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22397950?page=1&amp;pageSize=10&amp;query=09-15972&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30470303?page=1&amp;pageSize=10&amp;query=13-22969&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lexis360entreprises.fr/Document/cour_dappel_aix_en_provence_8e_chambre_c_31_octobre_2013_n_1223751/zOpQQ0YJmrYvIAHG0uQS6e21DFyEiuVufV8DHoMjpYs1?data=c0luZGV4PTEmckNvdW50PTEm&amp;rndNum=9112513744&amp;tsid=search5_" TargetMode="External"/><Relationship Id="rId2" Type="http://schemas.openxmlformats.org/officeDocument/2006/relationships/hyperlink" Target="https://www.legifrance.gouv.fr/juri/id/JURITEXT000030686832?page=1&amp;pageSize=10&amp;query=14-10673&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25151279?page=1&amp;pageSize=10&amp;query=11-11482&amp;searchField=ALL&amp;searchType=ALL&amp;sortValue=DATE_DESC&amp;tab_selection=juri&amp;typePagination=DEFAULT"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legifrance.gouv.fr/juri/id/JURITEXT000021388082?page=1&amp;pageSize=10&amp;query=08-12806&amp;searchField=ALL&amp;searchType=ALL&amp;sortValue=DATE_DESC&amp;tab_selection=juri&amp;typePagination=DEFAULT" TargetMode="External"/><Relationship Id="rId2" Type="http://schemas.openxmlformats.org/officeDocument/2006/relationships/hyperlink" Target="https://www.legifrance.gouv.fr/juri/id/JURITEXT000020223082?page=1&amp;pageSize=10&amp;query=06-20070&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21081767?page=1&amp;pageSize=10&amp;query=08-20175&amp;searchField=ALL&amp;searchType=ALL&amp;sortValue=DATE_DESC&amp;tab_selection=juri&amp;typePagination=DEFAULT" TargetMode="External"/></Relationships>
</file>

<file path=ppt/slides/_rels/slide5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07032771?page=1&amp;pageSize=10&amp;query=90-19832&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legifrance.gouv.fr/juri/id/JURITEXT000032834094?page=1&amp;pageSize=10&amp;query=14-21810&amp;searchField=ALL&amp;searchType=ALL&amp;sortValue=DATE_DESC&amp;tab_selection=juri&amp;typePagination=DEFAULT" TargetMode="External"/><Relationship Id="rId2" Type="http://schemas.openxmlformats.org/officeDocument/2006/relationships/hyperlink" Target="https://www.legifrance.gouv.fr/juri/id/JURITEXT000033631301?page=1&amp;pageSize=10&amp;query=14-16037&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07483663?page=1&amp;pageSize=10&amp;query=02-17467&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legifrance.gouv.fr/juri/id/JURITEXT000017627468?page=1&amp;pageSize=10&amp;query=05-13751&amp;searchField=ALL&amp;searchType=ALL&amp;sortValue=DATE_DESC&amp;tab_selection=juri&amp;typePagination=DEFAULT" TargetMode="External"/><Relationship Id="rId2" Type="http://schemas.openxmlformats.org/officeDocument/2006/relationships/hyperlink" Target="https://www.legifrance.gouv.fr/juri/id/JURITEXT000036670409?page=1&amp;pageSize=10&amp;query=16-22280&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07427389?page=1&amp;pageSize=10&amp;query=98-11947&amp;searchField=ALL&amp;searchType=ALL&amp;sortValue=DATE_DESC&amp;tab_selection=juri&amp;typePagination=DEFAULT"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www.legifrance.gouv.fr/juri/id/JURITEXT000007048825?page=1&amp;pageSize=10&amp;query=01-12453&amp;searchField=ALL&amp;searchType=ALL&amp;sortValue=DATE_DESC&amp;tab_selection=juri&amp;typePagination=DEFAULT" TargetMode="External"/><Relationship Id="rId2" Type="http://schemas.openxmlformats.org/officeDocument/2006/relationships/hyperlink" Target="https://www.legifrance.gouv.fr/juri/id/JURITEXT000035535345?page=1&amp;pageSize=10&amp;query=16-15331&amp;searchField=ALL&amp;searchType=ALL&amp;sortValue=DATE_DESC&amp;tab_selection=juri&amp;typePagination=DEFAULT"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www.legifrance.gouv.fr/juri/id/JURITEXT000037474024?page=1&amp;pageSize=10&amp;query=17-21533&amp;searchField=ALL&amp;searchType=ALL&amp;sortValue=DATE_DESC&amp;tab_selection=juri&amp;typePagination=DEFAULT" TargetMode="External"/></Relationships>
</file>

<file path=ppt/slides/_rels/slide6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37425016?page=1&amp;pageSize=10&amp;query=17-20466&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www.legifrance.gouv.fr/juri/id/JURITEXT000037077983?page=1&amp;pageSize=10&amp;query=17-10103&amp;searchField=ALL&amp;searchType=ALL&amp;sortValue=DATE_DESC&amp;tab_selection=juri&amp;typePagination=DEFAULT" TargetMode="External"/><Relationship Id="rId2" Type="http://schemas.openxmlformats.org/officeDocument/2006/relationships/hyperlink" Target="https://www.legifrance.gouv.fr/juri/id/JURITEXT000036584697?page=1&amp;pageSize=10&amp;query=16-24092&amp;searchField=ALL&amp;searchType=ALL&amp;sortValue=DATE_DESC&amp;tab_selection=juri&amp;typePagination=DEFAULT" TargetMode="Externa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hyperlink" Target="https://www.legifrance.gouv.fr/juri/id/JURITEXT000033634551?page=1&amp;pageSize=10&amp;query=14-28097&amp;searchField=ALL&amp;searchType=ALL&amp;sortValue=DATE_DESC&amp;tab_selection=juri&amp;typePagination=DEFAULT" TargetMode="External"/><Relationship Id="rId4" Type="http://schemas.openxmlformats.org/officeDocument/2006/relationships/hyperlink" Target="https://www.legifrance.gouv.fr/juri/id/JURITEXT000035926236?page=1&amp;pageSize=10&amp;query=16-15116&amp;searchField=ALL&amp;searchType=ALL&amp;sortValue=DATE_DESC&amp;tab_selection=juri&amp;typePagination=DEFAULT" TargetMode="External"/></Relationships>
</file>

<file path=ppt/slides/_rels/slide6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legifrance.gouv.fr/juri/id/JURITEXT000031949738?page=1&amp;pageSize=10&amp;query=14-23285&amp;searchField=ALL&amp;searchType=ALL&amp;sortValue=DATE_DESC&amp;tab_selection=juri&amp;typePagination=DEFAULT"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legifrance.gouv.fr/juri/id/JURITEXT000025567463?page=1&amp;pageSize=10&amp;query=11-10948&amp;searchField=ALL&amp;searchType=ALL&amp;sortValue=DATE_DESC&amp;tab_selection=juri&amp;typePagination=DEFAULT" TargetMode="External"/><Relationship Id="rId2" Type="http://schemas.openxmlformats.org/officeDocument/2006/relationships/hyperlink" Target="https://www.legifrance.gouv.fr/juri/id/JURITEXT000007051343?page=1&amp;pageSize=10&amp;query=04-15814&amp;searchField=ALL&amp;searchType=ALL&amp;sortValue=DATE_DESC&amp;tab_selection=juri&amp;typePagination=DEFAULT"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907703" y="476672"/>
            <a:ext cx="6587009" cy="2304256"/>
          </a:xfrm>
        </p:spPr>
        <p:txBody>
          <a:bodyPr/>
          <a:lstStyle/>
          <a:p>
            <a:pPr algn="ctr"/>
            <a:r>
              <a:rPr lang="fr-FR" sz="2800" noProof="0" dirty="0"/>
              <a:t>Le cautionnement donné par une personne physique au profit d’un créancier professionnel</a:t>
            </a:r>
            <a:br>
              <a:rPr lang="fr-FR" sz="3600" noProof="0" dirty="0"/>
            </a:br>
            <a:r>
              <a:rPr lang="fr-FR" sz="2200" b="0" noProof="0" dirty="0">
                <a:latin typeface="+mn-lt"/>
              </a:rPr>
              <a:t>(</a:t>
            </a:r>
            <a:r>
              <a:rPr lang="fr-FR" sz="2200" b="0" cap="none" noProof="0" dirty="0">
                <a:latin typeface="+mn-lt"/>
              </a:rPr>
              <a:t>applicable au contrat signé antérieurement au  01/01/2022</a:t>
            </a:r>
            <a:r>
              <a:rPr lang="fr-FR" sz="2200" b="0" noProof="0" dirty="0">
                <a:latin typeface="+mn-lt"/>
              </a:rPr>
              <a:t>)</a:t>
            </a:r>
          </a:p>
        </p:txBody>
      </p:sp>
      <p:sp>
        <p:nvSpPr>
          <p:cNvPr id="2" name="Espace réservé du pied de page 1"/>
          <p:cNvSpPr>
            <a:spLocks noGrp="1"/>
          </p:cNvSpPr>
          <p:nvPr>
            <p:ph type="ftr" sz="quarter" idx="11"/>
          </p:nvPr>
        </p:nvSpPr>
        <p:spPr/>
        <p:txBody>
          <a:bodyPr/>
          <a:lstStyle/>
          <a:p>
            <a:r>
              <a:rPr lang="fr-FR" dirty="0"/>
              <a:t>Le cautionnement : mise à jour des connaissances</a:t>
            </a:r>
            <a:endParaRPr lang="en-US" dirty="0"/>
          </a:p>
        </p:txBody>
      </p:sp>
      <p:sp>
        <p:nvSpPr>
          <p:cNvPr id="3" name="Espace réservé du numéro de diapositive 2"/>
          <p:cNvSpPr>
            <a:spLocks noGrp="1"/>
          </p:cNvSpPr>
          <p:nvPr>
            <p:ph type="sldNum" sz="quarter" idx="12"/>
          </p:nvPr>
        </p:nvSpPr>
        <p:spPr/>
        <p:txBody>
          <a:bodyPr/>
          <a:lstStyle/>
          <a:p>
            <a:fld id="{4A3A0122-A044-4BAB-A1FE-91702F895572}" type="slidenum">
              <a:rPr lang="en-US" smtClean="0"/>
              <a:t>1</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5" name="ZoneTexte 4"/>
          <p:cNvSpPr txBox="1"/>
          <p:nvPr/>
        </p:nvSpPr>
        <p:spPr>
          <a:xfrm>
            <a:off x="3635896" y="3573016"/>
            <a:ext cx="5112568" cy="1077218"/>
          </a:xfrm>
          <a:prstGeom prst="rect">
            <a:avLst/>
          </a:prstGeom>
          <a:noFill/>
        </p:spPr>
        <p:txBody>
          <a:bodyPr wrap="square" rtlCol="0">
            <a:spAutoFit/>
          </a:bodyPr>
          <a:lstStyle/>
          <a:p>
            <a:r>
              <a:rPr lang="fr-FR" sz="1600" b="1" dirty="0"/>
              <a:t>Pour les contrats signés à compter du 01/01/2022 voir le fichier « Réforme du cautionnement applicable aux actes passés à compter du 01/01/2022 »</a:t>
            </a:r>
          </a:p>
        </p:txBody>
      </p:sp>
    </p:spTree>
    <p:extLst>
      <p:ext uri="{BB962C8B-B14F-4D97-AF65-F5344CB8AC3E}">
        <p14:creationId xmlns:p14="http://schemas.microsoft.com/office/powerpoint/2010/main" val="874964487"/>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75656" y="116632"/>
            <a:ext cx="6982544" cy="1224136"/>
          </a:xfrm>
        </p:spPr>
        <p:txBody>
          <a:bodyPr>
            <a:normAutofit fontScale="90000"/>
          </a:bodyPr>
          <a:lstStyle/>
          <a:p>
            <a:r>
              <a:rPr lang="fr-FR" u="sng" dirty="0"/>
              <a:t>TITRE 1 </a:t>
            </a:r>
            <a:r>
              <a:rPr lang="fr-FR" dirty="0"/>
              <a:t>: </a:t>
            </a:r>
            <a:br>
              <a:rPr lang="fr-FR" dirty="0"/>
            </a:br>
            <a:r>
              <a:rPr lang="fr-FR" dirty="0"/>
              <a:t>Le cautionnement : quelques rappels </a:t>
            </a:r>
          </a:p>
        </p:txBody>
      </p:sp>
      <p:sp>
        <p:nvSpPr>
          <p:cNvPr id="3" name="Espace réservé de la date 2"/>
          <p:cNvSpPr>
            <a:spLocks noGrp="1"/>
          </p:cNvSpPr>
          <p:nvPr>
            <p:ph type="dt" sz="half" idx="10"/>
          </p:nvPr>
        </p:nvSpPr>
        <p:spPr/>
        <p:txBody>
          <a:bodyPr/>
          <a:lstStyle/>
          <a:p>
            <a:r>
              <a:rPr lang="fr-FR" dirty="0"/>
              <a:t>25/03/2019</a:t>
            </a:r>
            <a:endParaRPr lang="en-US"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t>2</a:t>
            </a:fld>
            <a:endParaRPr lang="en-US" dirty="0"/>
          </a:p>
        </p:txBody>
      </p:sp>
      <p:sp>
        <p:nvSpPr>
          <p:cNvPr id="6" name="ZoneTexte 5"/>
          <p:cNvSpPr txBox="1"/>
          <p:nvPr/>
        </p:nvSpPr>
        <p:spPr>
          <a:xfrm>
            <a:off x="1403648" y="1556792"/>
            <a:ext cx="7560840" cy="4524315"/>
          </a:xfrm>
          <a:prstGeom prst="rect">
            <a:avLst/>
          </a:prstGeom>
          <a:noFill/>
        </p:spPr>
        <p:txBody>
          <a:bodyPr wrap="square" rtlCol="0">
            <a:spAutoFit/>
          </a:bodyPr>
          <a:lstStyle/>
          <a:p>
            <a:pPr marL="285750" indent="-285750">
              <a:buFont typeface="Wingdings 2" panose="05020102010507070707" pitchFamily="18" charset="2"/>
              <a:buChar char=""/>
            </a:pPr>
            <a:r>
              <a:rPr lang="fr-FR" sz="1600" dirty="0"/>
              <a:t>1 –   </a:t>
            </a:r>
            <a:r>
              <a:rPr lang="fr-FR" sz="1600" dirty="0">
                <a:hlinkClick r:id="rId2" action="ppaction://hlinksldjump"/>
              </a:rPr>
              <a:t>Le cautionnement, un contrat accessoire.</a:t>
            </a:r>
            <a:endParaRPr lang="fr-FR" sz="1600" dirty="0"/>
          </a:p>
          <a:p>
            <a:pPr marL="285750" indent="-285750">
              <a:buFont typeface="Wingdings 2" panose="05020102010507070707" pitchFamily="18" charset="2"/>
              <a:buChar char=""/>
            </a:pPr>
            <a:r>
              <a:rPr lang="fr-FR" sz="1600" dirty="0"/>
              <a:t>2 -    </a:t>
            </a:r>
            <a:r>
              <a:rPr lang="fr-FR" sz="1600" dirty="0">
                <a:hlinkClick r:id="rId3" action="ppaction://hlinksldjump"/>
              </a:rPr>
              <a:t>Seules les exceptions inhérentes à la dette sont opposables au créancier.</a:t>
            </a:r>
            <a:endParaRPr lang="fr-FR" sz="1600" dirty="0"/>
          </a:p>
          <a:p>
            <a:pPr marL="285750" indent="-285750">
              <a:buFont typeface="Wingdings 2" panose="05020102010507070707" pitchFamily="18" charset="2"/>
              <a:buChar char=""/>
            </a:pPr>
            <a:r>
              <a:rPr lang="fr-FR" sz="1600" dirty="0"/>
              <a:t>3 -    </a:t>
            </a:r>
            <a:r>
              <a:rPr lang="fr-FR" sz="1600" dirty="0">
                <a:hlinkClick r:id="rId4" action="ppaction://hlinksldjump"/>
              </a:rPr>
              <a:t>Le cautionnement un acte civil ou commercial ?</a:t>
            </a:r>
            <a:endParaRPr lang="fr-FR" sz="1600" dirty="0"/>
          </a:p>
          <a:p>
            <a:pPr marL="285750" indent="-285750">
              <a:buFont typeface="Wingdings 2" panose="05020102010507070707" pitchFamily="18" charset="2"/>
              <a:buChar char=""/>
            </a:pPr>
            <a:r>
              <a:rPr lang="fr-FR" sz="1600" dirty="0"/>
              <a:t>4 -    </a:t>
            </a:r>
            <a:r>
              <a:rPr lang="fr-FR" sz="1600" dirty="0">
                <a:hlinkClick r:id="rId5" action="ppaction://hlinksldjump"/>
              </a:rPr>
              <a:t>Conséquences de la distinction entre acte civil et acte commercial.</a:t>
            </a:r>
            <a:endParaRPr lang="fr-FR" sz="1600" dirty="0"/>
          </a:p>
          <a:p>
            <a:pPr marL="285750" indent="-285750">
              <a:buFont typeface="Wingdings 2" panose="05020102010507070707" pitchFamily="18" charset="2"/>
              <a:buChar char=""/>
            </a:pPr>
            <a:r>
              <a:rPr lang="fr-FR" sz="1600" dirty="0"/>
              <a:t>5 –    </a:t>
            </a:r>
            <a:r>
              <a:rPr lang="fr-FR" sz="1600" dirty="0">
                <a:hlinkClick r:id="rId6" action="ppaction://hlinksldjump"/>
              </a:rPr>
              <a:t>Cautionnement simple et cautionnement solidaire.</a:t>
            </a:r>
            <a:endParaRPr lang="fr-FR" sz="1600" dirty="0"/>
          </a:p>
          <a:p>
            <a:pPr marL="285750" indent="-285750">
              <a:buFont typeface="Wingdings 2" panose="05020102010507070707" pitchFamily="18" charset="2"/>
              <a:buChar char=""/>
            </a:pPr>
            <a:r>
              <a:rPr lang="fr-FR" sz="1600" dirty="0"/>
              <a:t>6 –    </a:t>
            </a:r>
            <a:r>
              <a:rPr lang="fr-FR" sz="1600" dirty="0">
                <a:hlinkClick r:id="rId7" action="ppaction://hlinksldjump"/>
              </a:rPr>
              <a:t>Obligation de couverture, obligation de règlement.</a:t>
            </a:r>
            <a:endParaRPr lang="fr-FR" sz="1600" dirty="0"/>
          </a:p>
          <a:p>
            <a:pPr marL="285750" indent="-285750">
              <a:buFont typeface="Wingdings 2" panose="05020102010507070707" pitchFamily="18" charset="2"/>
              <a:buChar char=""/>
            </a:pPr>
            <a:r>
              <a:rPr lang="fr-FR" sz="1600" dirty="0"/>
              <a:t>7 –    </a:t>
            </a:r>
            <a:r>
              <a:rPr lang="fr-FR" sz="1600" dirty="0">
                <a:hlinkClick r:id="rId8" action="ppaction://hlinksldjump"/>
              </a:rPr>
              <a:t>Une application : le compte courant bancaire.</a:t>
            </a:r>
            <a:endParaRPr lang="fr-FR" sz="1600" dirty="0"/>
          </a:p>
          <a:p>
            <a:pPr marL="285750" indent="-285750">
              <a:buFont typeface="Wingdings 2" panose="05020102010507070707" pitchFamily="18" charset="2"/>
              <a:buChar char=""/>
            </a:pPr>
            <a:r>
              <a:rPr lang="fr-FR" sz="1600" dirty="0"/>
              <a:t>8 –    </a:t>
            </a:r>
            <a:r>
              <a:rPr lang="fr-FR" sz="1600" dirty="0">
                <a:hlinkClick r:id="rId9" action="ppaction://hlinksldjump"/>
              </a:rPr>
              <a:t>La sous-caution.</a:t>
            </a:r>
            <a:endParaRPr lang="fr-FR" sz="1600" dirty="0"/>
          </a:p>
          <a:p>
            <a:pPr marL="285750" indent="-285750">
              <a:buFont typeface="Wingdings 2" panose="05020102010507070707" pitchFamily="18" charset="2"/>
              <a:buChar char=""/>
            </a:pPr>
            <a:r>
              <a:rPr lang="fr-FR" sz="1600" dirty="0"/>
              <a:t>9 –    </a:t>
            </a:r>
            <a:r>
              <a:rPr lang="fr-FR" sz="1600" dirty="0">
                <a:hlinkClick r:id="rId10" action="ppaction://hlinksldjump"/>
              </a:rPr>
              <a:t>Présence de plusieurs cautions solidaires pour une même dette.</a:t>
            </a:r>
            <a:endParaRPr lang="fr-FR" sz="1600" dirty="0"/>
          </a:p>
          <a:p>
            <a:pPr marL="285750" indent="-285750">
              <a:buFont typeface="Wingdings 2" panose="05020102010507070707" pitchFamily="18" charset="2"/>
              <a:buChar char=""/>
            </a:pPr>
            <a:r>
              <a:rPr lang="fr-FR" sz="1600" dirty="0"/>
              <a:t>10 –  </a:t>
            </a:r>
            <a:r>
              <a:rPr lang="fr-FR" sz="1600" dirty="0">
                <a:hlinkClick r:id="rId11" action="ppaction://hlinksldjump"/>
              </a:rPr>
              <a:t>Etendue du cautionnement d’un conjoint commun en biens.</a:t>
            </a:r>
            <a:endParaRPr lang="fr-FR" sz="1600" dirty="0"/>
          </a:p>
          <a:p>
            <a:pPr marL="285750" indent="-285750">
              <a:buFont typeface="Wingdings 2" panose="05020102010507070707" pitchFamily="18" charset="2"/>
              <a:buChar char=""/>
            </a:pPr>
            <a:r>
              <a:rPr lang="fr-FR" sz="1600" dirty="0"/>
              <a:t>11 –  </a:t>
            </a:r>
            <a:r>
              <a:rPr lang="fr-FR" sz="1600" dirty="0">
                <a:hlinkClick r:id="rId12" action="ppaction://hlinksldjump"/>
              </a:rPr>
              <a:t>Condition préalable à la poursuite de la caution.</a:t>
            </a:r>
            <a:endParaRPr lang="fr-FR" sz="1600" dirty="0"/>
          </a:p>
          <a:p>
            <a:pPr marL="266700" indent="-266700">
              <a:buFont typeface="Wingdings 2" panose="05020102010507070707" pitchFamily="18" charset="2"/>
              <a:buChar char=""/>
              <a:tabLst>
                <a:tab pos="266700" algn="l"/>
                <a:tab pos="896938" algn="l"/>
              </a:tabLst>
            </a:pPr>
            <a:r>
              <a:rPr lang="fr-FR" sz="1600" dirty="0"/>
              <a:t>12 – </a:t>
            </a:r>
            <a:r>
              <a:rPr lang="fr-FR" sz="1600" dirty="0">
                <a:hlinkClick r:id="rId13" action="ppaction://hlinksldjump"/>
              </a:rPr>
              <a:t>Conséquences du changement de structure de la société créancière ou    débitrice</a:t>
            </a:r>
            <a:r>
              <a:rPr lang="fr-FR" sz="1600" dirty="0"/>
              <a:t>.</a:t>
            </a:r>
          </a:p>
          <a:p>
            <a:pPr marL="285750" indent="-285750">
              <a:buFont typeface="Wingdings 2" panose="05020102010507070707" pitchFamily="18" charset="2"/>
              <a:buChar char=""/>
            </a:pPr>
            <a:r>
              <a:rPr lang="fr-FR" sz="1600" dirty="0"/>
              <a:t>13 – </a:t>
            </a:r>
            <a:r>
              <a:rPr lang="fr-FR" sz="1600" dirty="0">
                <a:hlinkClick r:id="rId14" action="ppaction://hlinksldjump"/>
              </a:rPr>
              <a:t>Prorogation ou renouvellement du contrat : conséquence pour la caution.</a:t>
            </a:r>
            <a:endParaRPr lang="fr-FR" sz="1600" dirty="0"/>
          </a:p>
          <a:p>
            <a:pPr marL="285750" indent="-285750">
              <a:buFont typeface="Wingdings 2" panose="05020102010507070707" pitchFamily="18" charset="2"/>
              <a:buChar char=""/>
            </a:pPr>
            <a:r>
              <a:rPr lang="fr-FR" sz="1600" dirty="0"/>
              <a:t>14 – </a:t>
            </a:r>
            <a:r>
              <a:rPr lang="fr-FR" sz="1600" dirty="0">
                <a:hlinkClick r:id="rId15" action="ppaction://hlinksldjump"/>
              </a:rPr>
              <a:t>Les conséquences du décès de la caution.</a:t>
            </a:r>
            <a:endParaRPr lang="fr-FR" sz="1600" dirty="0"/>
          </a:p>
          <a:p>
            <a:pPr marL="285750" indent="-285750">
              <a:buFont typeface="Wingdings 2" panose="05020102010507070707" pitchFamily="18" charset="2"/>
              <a:buChar char=""/>
            </a:pPr>
            <a:r>
              <a:rPr lang="fr-FR" sz="1600" dirty="0"/>
              <a:t>15 – </a:t>
            </a:r>
            <a:r>
              <a:rPr lang="fr-FR" sz="1600" dirty="0">
                <a:hlinkClick r:id="rId16" action="ppaction://hlinksldjump"/>
              </a:rPr>
              <a:t>Les conséquences de la transmission de la créance, de la dette ou du contrat.</a:t>
            </a:r>
            <a:endParaRPr lang="fr-FR" sz="1600" dirty="0"/>
          </a:p>
          <a:p>
            <a:pPr marL="285750" indent="-285750">
              <a:buFont typeface="Wingdings 2" panose="05020102010507070707" pitchFamily="18" charset="2"/>
              <a:buChar char=""/>
            </a:pPr>
            <a:endParaRPr lang="fr-FR" sz="1600" dirty="0"/>
          </a:p>
        </p:txBody>
      </p:sp>
    </p:spTree>
    <p:extLst>
      <p:ext uri="{BB962C8B-B14F-4D97-AF65-F5344CB8AC3E}">
        <p14:creationId xmlns:p14="http://schemas.microsoft.com/office/powerpoint/2010/main" val="30675863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75656" y="116632"/>
            <a:ext cx="6982544" cy="1368152"/>
          </a:xfrm>
        </p:spPr>
        <p:txBody>
          <a:bodyPr>
            <a:noAutofit/>
          </a:bodyPr>
          <a:lstStyle/>
          <a:p>
            <a:r>
              <a:rPr lang="fr-FR" sz="2800" u="sng" dirty="0"/>
              <a:t>TITRE 2 </a:t>
            </a:r>
            <a:r>
              <a:rPr lang="fr-FR" sz="2800" dirty="0"/>
              <a:t>: </a:t>
            </a:r>
            <a:br>
              <a:rPr lang="fr-FR" sz="2800" dirty="0"/>
            </a:br>
            <a:r>
              <a:rPr lang="fr-FR" sz="2800" dirty="0"/>
              <a:t>Les moyens de défense de la caution </a:t>
            </a:r>
          </a:p>
        </p:txBody>
      </p:sp>
      <p:sp>
        <p:nvSpPr>
          <p:cNvPr id="3" name="Espace réservé de la date 2"/>
          <p:cNvSpPr>
            <a:spLocks noGrp="1"/>
          </p:cNvSpPr>
          <p:nvPr>
            <p:ph type="dt" sz="half" idx="10"/>
          </p:nvPr>
        </p:nvSpPr>
        <p:spPr/>
        <p:txBody>
          <a:bodyPr/>
          <a:lstStyle/>
          <a:p>
            <a:r>
              <a:rPr lang="fr-FR" dirty="0"/>
              <a:t>25/03/2019</a:t>
            </a:r>
            <a:endParaRPr lang="en-US"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t>3</a:t>
            </a:fld>
            <a:endParaRPr lang="en-US" dirty="0"/>
          </a:p>
        </p:txBody>
      </p:sp>
      <p:sp>
        <p:nvSpPr>
          <p:cNvPr id="6" name="ZoneTexte 5"/>
          <p:cNvSpPr txBox="1"/>
          <p:nvPr/>
        </p:nvSpPr>
        <p:spPr>
          <a:xfrm>
            <a:off x="1405746" y="1857013"/>
            <a:ext cx="7486734" cy="4524315"/>
          </a:xfrm>
          <a:prstGeom prst="rect">
            <a:avLst/>
          </a:prstGeom>
          <a:noFill/>
        </p:spPr>
        <p:txBody>
          <a:bodyPr wrap="square" rtlCol="0">
            <a:spAutoFit/>
          </a:bodyPr>
          <a:lstStyle/>
          <a:p>
            <a:pPr marL="285750" indent="-285750">
              <a:buFont typeface="Wingdings 2" panose="05020102010507070707" pitchFamily="18" charset="2"/>
              <a:buChar char=""/>
            </a:pPr>
            <a:r>
              <a:rPr lang="fr-FR" sz="1600" dirty="0"/>
              <a:t>16 - </a:t>
            </a:r>
            <a:r>
              <a:rPr lang="fr-FR" sz="1600" dirty="0">
                <a:hlinkClick r:id="rId2" action="ppaction://hlinksldjump"/>
              </a:rPr>
              <a:t>Les vices du consentement, : l’erreur et le dol. </a:t>
            </a:r>
            <a:endParaRPr lang="fr-FR" sz="1600" dirty="0"/>
          </a:p>
          <a:p>
            <a:pPr marL="285750" indent="-285750">
              <a:buFont typeface="Wingdings 2" panose="05020102010507070707" pitchFamily="18" charset="2"/>
              <a:buChar char=""/>
            </a:pPr>
            <a:r>
              <a:rPr lang="fr-FR" sz="1600" dirty="0"/>
              <a:t>17 – </a:t>
            </a:r>
            <a:r>
              <a:rPr lang="fr-FR" sz="1600" dirty="0">
                <a:hlinkClick r:id="rId3" action="ppaction://hlinksldjump"/>
              </a:rPr>
              <a:t>Quelques observations concernant le consentement.</a:t>
            </a:r>
            <a:endParaRPr lang="fr-FR" sz="1600" dirty="0"/>
          </a:p>
          <a:p>
            <a:pPr marL="285750" indent="-285750">
              <a:buFont typeface="Wingdings 2" panose="05020102010507070707" pitchFamily="18" charset="2"/>
              <a:buChar char=""/>
            </a:pPr>
            <a:r>
              <a:rPr lang="fr-FR" sz="1600" dirty="0"/>
              <a:t>Perte du recours libératoire pour la caution.</a:t>
            </a:r>
          </a:p>
          <a:p>
            <a:pPr marL="742950" lvl="1" indent="-285750">
              <a:buFont typeface="Wingdings 2" panose="05020102010507070707" pitchFamily="18" charset="2"/>
              <a:buChar char=""/>
            </a:pPr>
            <a:r>
              <a:rPr lang="fr-FR" sz="1600" dirty="0"/>
              <a:t>18 – </a:t>
            </a:r>
            <a:r>
              <a:rPr lang="fr-FR" sz="1600" dirty="0">
                <a:hlinkClick r:id="rId4" action="ppaction://hlinksldjump"/>
              </a:rPr>
              <a:t>Généralités.</a:t>
            </a:r>
            <a:endParaRPr lang="fr-FR" sz="1600" dirty="0"/>
          </a:p>
          <a:p>
            <a:pPr marL="742950" lvl="1" indent="-285750">
              <a:buFont typeface="Wingdings 2" panose="05020102010507070707" pitchFamily="18" charset="2"/>
              <a:buChar char=""/>
            </a:pPr>
            <a:r>
              <a:rPr lang="fr-FR" sz="1600" dirty="0"/>
              <a:t>19 - </a:t>
            </a:r>
            <a:r>
              <a:rPr lang="fr-FR" sz="1600" dirty="0">
                <a:hlinkClick r:id="rId5" action="ppaction://hlinksldjump"/>
              </a:rPr>
              <a:t>1</a:t>
            </a:r>
            <a:r>
              <a:rPr lang="fr-FR" sz="1600" baseline="30000" dirty="0">
                <a:hlinkClick r:id="rId5" action="ppaction://hlinksldjump"/>
              </a:rPr>
              <a:t>ière</a:t>
            </a:r>
            <a:r>
              <a:rPr lang="fr-FR" sz="1600" dirty="0">
                <a:hlinkClick r:id="rId5" action="ppaction://hlinksldjump"/>
              </a:rPr>
              <a:t> condition : la perte pour la caution d’un droit préférentiel.</a:t>
            </a:r>
            <a:endParaRPr lang="fr-FR" sz="1600" dirty="0"/>
          </a:p>
          <a:p>
            <a:pPr marL="742950" lvl="1" indent="-285750">
              <a:buFont typeface="Wingdings 2" panose="05020102010507070707" pitchFamily="18" charset="2"/>
              <a:buChar char=""/>
            </a:pPr>
            <a:r>
              <a:rPr lang="fr-FR" sz="1600" dirty="0"/>
              <a:t>20 - </a:t>
            </a:r>
            <a:r>
              <a:rPr lang="fr-FR" sz="1600" dirty="0">
                <a:hlinkClick r:id="rId6" action="ppaction://hlinksldjump"/>
              </a:rPr>
              <a:t>2</a:t>
            </a:r>
            <a:r>
              <a:rPr lang="fr-FR" sz="1600" baseline="30000" dirty="0">
                <a:hlinkClick r:id="rId6" action="ppaction://hlinksldjump"/>
              </a:rPr>
              <a:t>ième</a:t>
            </a:r>
            <a:r>
              <a:rPr lang="fr-FR" sz="1600" dirty="0">
                <a:hlinkClick r:id="rId6" action="ppaction://hlinksldjump"/>
              </a:rPr>
              <a:t> condition : perte du fait du créancier.</a:t>
            </a:r>
            <a:endParaRPr lang="fr-FR" sz="1600" dirty="0"/>
          </a:p>
          <a:p>
            <a:pPr marL="742950" lvl="1" indent="-285750">
              <a:buFont typeface="Wingdings 2" panose="05020102010507070707" pitchFamily="18" charset="2"/>
              <a:buChar char=""/>
            </a:pPr>
            <a:r>
              <a:rPr lang="fr-FR" sz="1600" dirty="0"/>
              <a:t>21 – </a:t>
            </a:r>
            <a:r>
              <a:rPr lang="fr-FR" sz="1600" dirty="0">
                <a:hlinkClick r:id="rId7" action="ppaction://hlinksldjump"/>
              </a:rPr>
              <a:t>3</a:t>
            </a:r>
            <a:r>
              <a:rPr lang="fr-FR" sz="1600" baseline="30000" dirty="0">
                <a:hlinkClick r:id="rId7" action="ppaction://hlinksldjump"/>
              </a:rPr>
              <a:t>ième</a:t>
            </a:r>
            <a:r>
              <a:rPr lang="fr-FR" sz="1600" dirty="0">
                <a:hlinkClick r:id="rId7" action="ppaction://hlinksldjump"/>
              </a:rPr>
              <a:t> condition : preuve du préjudice subi par la caution. </a:t>
            </a:r>
            <a:endParaRPr lang="fr-FR" sz="1600" dirty="0"/>
          </a:p>
          <a:p>
            <a:pPr marL="285750" indent="-285750">
              <a:buFont typeface="Wingdings 2" panose="05020102010507070707" pitchFamily="18" charset="2"/>
              <a:buChar char=""/>
            </a:pPr>
            <a:r>
              <a:rPr lang="fr-FR" sz="1600" dirty="0"/>
              <a:t>Faute du créancier dispensateur de crédit.</a:t>
            </a:r>
          </a:p>
          <a:p>
            <a:pPr marL="742950" lvl="1" indent="-285750">
              <a:buFont typeface="Wingdings 2" panose="05020102010507070707" pitchFamily="18" charset="2"/>
              <a:buChar char=""/>
            </a:pPr>
            <a:r>
              <a:rPr lang="fr-FR" sz="1600" dirty="0"/>
              <a:t>22 – </a:t>
            </a:r>
            <a:r>
              <a:rPr lang="fr-FR" sz="1600" dirty="0">
                <a:hlinkClick r:id="rId8" action="ppaction://hlinksldjump"/>
              </a:rPr>
              <a:t>Généralités.</a:t>
            </a:r>
            <a:endParaRPr lang="fr-FR" sz="1600" dirty="0"/>
          </a:p>
          <a:p>
            <a:pPr marL="742950" lvl="1" indent="-285750">
              <a:buFont typeface="Wingdings 2" panose="05020102010507070707" pitchFamily="18" charset="2"/>
              <a:buChar char=""/>
            </a:pPr>
            <a:r>
              <a:rPr lang="fr-FR" sz="1600" dirty="0"/>
              <a:t>23 – </a:t>
            </a:r>
            <a:r>
              <a:rPr lang="fr-FR" sz="1600" dirty="0">
                <a:hlinkClick r:id="rId9" action="ppaction://hlinksldjump"/>
              </a:rPr>
              <a:t>Distinction entre caution avertie et caution profane : conséquences.</a:t>
            </a:r>
            <a:endParaRPr lang="fr-FR" sz="1600" dirty="0"/>
          </a:p>
          <a:p>
            <a:pPr marL="742950" lvl="1" indent="-285750">
              <a:buFont typeface="Wingdings 2" panose="05020102010507070707" pitchFamily="18" charset="2"/>
              <a:buChar char=""/>
            </a:pPr>
            <a:r>
              <a:rPr lang="fr-FR" sz="1600" dirty="0"/>
              <a:t>24 – </a:t>
            </a:r>
            <a:r>
              <a:rPr lang="fr-FR" sz="1600" dirty="0">
                <a:hlinkClick r:id="rId10" action="ppaction://hlinksldjump"/>
              </a:rPr>
              <a:t>Devoir de mise en garde : faute commise à l’encontre de la caution.</a:t>
            </a:r>
            <a:endParaRPr lang="fr-FR" sz="1600" dirty="0"/>
          </a:p>
          <a:p>
            <a:pPr marL="742950" lvl="1" indent="-285750">
              <a:buFont typeface="Wingdings 2" panose="05020102010507070707" pitchFamily="18" charset="2"/>
              <a:buChar char=""/>
            </a:pPr>
            <a:r>
              <a:rPr lang="fr-FR" sz="1600" dirty="0"/>
              <a:t>25 – </a:t>
            </a:r>
            <a:r>
              <a:rPr lang="fr-FR" sz="1600" dirty="0">
                <a:hlinkClick r:id="rId11" action="ppaction://hlinksldjump"/>
              </a:rPr>
              <a:t>Quelques remarques concernant la mise en garde.</a:t>
            </a:r>
            <a:endParaRPr lang="fr-FR" sz="1600" dirty="0"/>
          </a:p>
          <a:p>
            <a:pPr marL="742950" lvl="1" indent="-285750">
              <a:buFont typeface="Wingdings 2" panose="05020102010507070707" pitchFamily="18" charset="2"/>
              <a:buChar char=""/>
            </a:pPr>
            <a:r>
              <a:rPr lang="fr-FR" sz="1600" dirty="0"/>
              <a:t>26 – </a:t>
            </a:r>
            <a:r>
              <a:rPr lang="fr-FR" sz="1600" dirty="0">
                <a:hlinkClick r:id="rId12" action="ppaction://hlinksldjump"/>
              </a:rPr>
              <a:t>Les autres fautes possibles du créancier dispensateur de crédit.</a:t>
            </a:r>
            <a:endParaRPr lang="fr-FR" sz="1600" dirty="0"/>
          </a:p>
          <a:p>
            <a:pPr marL="742950" lvl="1" indent="-285750">
              <a:buFont typeface="Wingdings 2" panose="05020102010507070707" pitchFamily="18" charset="2"/>
              <a:buChar char=""/>
            </a:pPr>
            <a:r>
              <a:rPr lang="fr-FR" sz="1600" dirty="0"/>
              <a:t>27 – </a:t>
            </a:r>
            <a:r>
              <a:rPr lang="fr-FR" sz="1600" dirty="0">
                <a:hlinkClick r:id="rId13" action="ppaction://hlinksldjump"/>
              </a:rPr>
              <a:t>Une particularité, le soutien abusif.</a:t>
            </a:r>
            <a:endParaRPr lang="fr-FR" sz="1600" dirty="0"/>
          </a:p>
          <a:p>
            <a:pPr marL="742950" lvl="1" indent="-285750">
              <a:buFont typeface="Wingdings 2" panose="05020102010507070707" pitchFamily="18" charset="2"/>
              <a:buChar char=""/>
            </a:pPr>
            <a:endParaRPr lang="fr-FR" sz="1600" dirty="0"/>
          </a:p>
          <a:p>
            <a:pPr marL="742950" lvl="1" indent="-285750">
              <a:buFont typeface="Wingdings 2" panose="05020102010507070707" pitchFamily="18" charset="2"/>
              <a:buChar char=""/>
            </a:pPr>
            <a:endParaRPr lang="fr-FR" sz="1600" dirty="0"/>
          </a:p>
          <a:p>
            <a:pPr marL="742950" lvl="1" indent="-285750">
              <a:buFont typeface="Wingdings 2" panose="05020102010507070707" pitchFamily="18" charset="2"/>
              <a:buChar char=""/>
            </a:pPr>
            <a:endParaRPr lang="fr-FR" sz="1600" dirty="0"/>
          </a:p>
          <a:p>
            <a:pPr marL="285750" indent="-285750">
              <a:buFont typeface="Wingdings 2" panose="05020102010507070707" pitchFamily="18" charset="2"/>
              <a:buChar char=""/>
            </a:pPr>
            <a:endParaRPr lang="fr-FR" sz="1600" dirty="0"/>
          </a:p>
        </p:txBody>
      </p:sp>
    </p:spTree>
    <p:extLst>
      <p:ext uri="{BB962C8B-B14F-4D97-AF65-F5344CB8AC3E}">
        <p14:creationId xmlns:p14="http://schemas.microsoft.com/office/powerpoint/2010/main" val="1082233677"/>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75656" y="332656"/>
            <a:ext cx="7488832" cy="1368152"/>
          </a:xfrm>
        </p:spPr>
        <p:txBody>
          <a:bodyPr>
            <a:noAutofit/>
          </a:bodyPr>
          <a:lstStyle/>
          <a:p>
            <a:r>
              <a:rPr lang="fr-FR" sz="2800" u="sng" dirty="0"/>
              <a:t>TITRE 2 </a:t>
            </a:r>
            <a:r>
              <a:rPr lang="fr-FR" sz="2800" dirty="0"/>
              <a:t>: </a:t>
            </a:r>
            <a:br>
              <a:rPr lang="fr-FR" sz="2800" dirty="0"/>
            </a:br>
            <a:r>
              <a:rPr lang="fr-FR" sz="2800" dirty="0"/>
              <a:t>Les moyens de défense de la caution (suite 1) </a:t>
            </a:r>
          </a:p>
        </p:txBody>
      </p:sp>
      <p:sp>
        <p:nvSpPr>
          <p:cNvPr id="3" name="Espace réservé de la date 2"/>
          <p:cNvSpPr>
            <a:spLocks noGrp="1"/>
          </p:cNvSpPr>
          <p:nvPr>
            <p:ph type="dt" sz="half" idx="10"/>
          </p:nvPr>
        </p:nvSpPr>
        <p:spPr/>
        <p:txBody>
          <a:bodyPr/>
          <a:lstStyle/>
          <a:p>
            <a:r>
              <a:rPr lang="fr-FR" dirty="0"/>
              <a:t>25/03/2019</a:t>
            </a:r>
            <a:endParaRPr lang="en-US"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t>4</a:t>
            </a:fld>
            <a:endParaRPr lang="en-US" dirty="0"/>
          </a:p>
        </p:txBody>
      </p:sp>
      <p:sp>
        <p:nvSpPr>
          <p:cNvPr id="6" name="ZoneTexte 5"/>
          <p:cNvSpPr txBox="1"/>
          <p:nvPr/>
        </p:nvSpPr>
        <p:spPr>
          <a:xfrm>
            <a:off x="1187624" y="2182212"/>
            <a:ext cx="7848872" cy="3539430"/>
          </a:xfrm>
          <a:prstGeom prst="rect">
            <a:avLst/>
          </a:prstGeom>
          <a:noFill/>
        </p:spPr>
        <p:txBody>
          <a:bodyPr wrap="square" rtlCol="0">
            <a:spAutoFit/>
          </a:bodyPr>
          <a:lstStyle/>
          <a:p>
            <a:pPr marL="285750" indent="-285750">
              <a:buFont typeface="Wingdings 2" panose="05020102010507070707" pitchFamily="18" charset="2"/>
              <a:buChar char=""/>
            </a:pPr>
            <a:r>
              <a:rPr lang="fr-FR" sz="1600" dirty="0"/>
              <a:t>La non reproduction exacte des mentions manuscrites</a:t>
            </a:r>
          </a:p>
          <a:p>
            <a:pPr marL="742950" lvl="1" indent="-285750">
              <a:buFont typeface="Wingdings 2" panose="05020102010507070707" pitchFamily="18" charset="2"/>
              <a:buChar char=""/>
            </a:pPr>
            <a:r>
              <a:rPr lang="fr-FR" sz="1600" dirty="0"/>
              <a:t>28 – </a:t>
            </a:r>
            <a:r>
              <a:rPr lang="fr-FR" sz="1600" dirty="0">
                <a:hlinkClick r:id="rId2" action="ppaction://hlinksldjump"/>
              </a:rPr>
              <a:t>Les 2 articles du Code de la consommation concernant les mentions manuscrites.</a:t>
            </a:r>
            <a:endParaRPr lang="fr-FR" sz="1600" dirty="0"/>
          </a:p>
          <a:p>
            <a:pPr marL="742950" lvl="1" indent="-285750">
              <a:buFont typeface="Wingdings 2" panose="05020102010507070707" pitchFamily="18" charset="2"/>
              <a:buChar char=""/>
            </a:pPr>
            <a:r>
              <a:rPr lang="fr-FR" sz="1600" dirty="0"/>
              <a:t>29 – </a:t>
            </a:r>
            <a:r>
              <a:rPr lang="fr-FR" sz="1600" dirty="0">
                <a:hlinkClick r:id="rId3" action="ppaction://hlinksldjump"/>
              </a:rPr>
              <a:t>La définition du créancier professionnel.</a:t>
            </a:r>
            <a:endParaRPr lang="fr-FR" sz="1600" dirty="0"/>
          </a:p>
          <a:p>
            <a:pPr marL="742950" lvl="1" indent="-285750">
              <a:buFont typeface="Wingdings 2" panose="05020102010507070707" pitchFamily="18" charset="2"/>
              <a:buChar char=""/>
            </a:pPr>
            <a:r>
              <a:rPr lang="fr-FR" sz="1600" dirty="0"/>
              <a:t>30 – </a:t>
            </a:r>
            <a:r>
              <a:rPr lang="fr-FR" sz="1600" dirty="0">
                <a:hlinkClick r:id="rId4" action="ppaction://hlinksldjump"/>
              </a:rPr>
              <a:t>Les erreurs possibles concernant les mentions manuscrites : conséquences (4).</a:t>
            </a:r>
            <a:endParaRPr lang="fr-FR" sz="1600" dirty="0"/>
          </a:p>
          <a:p>
            <a:pPr marL="285750" indent="-285750">
              <a:buFont typeface="Wingdings 2" panose="05020102010507070707" pitchFamily="18" charset="2"/>
              <a:buChar char=""/>
            </a:pPr>
            <a:r>
              <a:rPr lang="fr-FR" sz="1600" dirty="0"/>
              <a:t>La disproportion manifeste.</a:t>
            </a:r>
          </a:p>
          <a:p>
            <a:pPr marL="742950" lvl="1" indent="-285750">
              <a:buFont typeface="Wingdings 2" panose="05020102010507070707" pitchFamily="18" charset="2"/>
              <a:buChar char=""/>
            </a:pPr>
            <a:r>
              <a:rPr lang="fr-FR" sz="1600" dirty="0"/>
              <a:t>31 – </a:t>
            </a:r>
            <a:r>
              <a:rPr lang="fr-FR" sz="1600" dirty="0">
                <a:hlinkClick r:id="rId5" action="ppaction://hlinksldjump"/>
              </a:rPr>
              <a:t>Généralités.</a:t>
            </a:r>
            <a:endParaRPr lang="fr-FR" sz="1600" dirty="0"/>
          </a:p>
          <a:p>
            <a:pPr marL="742950" lvl="1" indent="-285750">
              <a:buFont typeface="Wingdings 2" panose="05020102010507070707" pitchFamily="18" charset="2"/>
              <a:buChar char=""/>
            </a:pPr>
            <a:r>
              <a:rPr lang="fr-FR" sz="1600" dirty="0"/>
              <a:t>32 – </a:t>
            </a:r>
            <a:r>
              <a:rPr lang="fr-FR" sz="1600" dirty="0">
                <a:hlinkClick r:id="rId6" action="ppaction://hlinksldjump"/>
              </a:rPr>
              <a:t>La disproportion manifeste au jour de la conclusion de l’acte de cautionnement.</a:t>
            </a:r>
            <a:endParaRPr lang="fr-FR" sz="1600" dirty="0"/>
          </a:p>
          <a:p>
            <a:pPr marL="742950" lvl="1" indent="-285750">
              <a:buFont typeface="Wingdings 2" panose="05020102010507070707" pitchFamily="18" charset="2"/>
              <a:buChar char=""/>
            </a:pPr>
            <a:r>
              <a:rPr lang="fr-FR" sz="1600" dirty="0"/>
              <a:t>33 – </a:t>
            </a:r>
            <a:r>
              <a:rPr lang="fr-FR" sz="1600" dirty="0">
                <a:hlinkClick r:id="rId7" action="ppaction://hlinksldjump"/>
              </a:rPr>
              <a:t>La disproportion manifeste au jour de la mise en cause de la caution.</a:t>
            </a:r>
            <a:endParaRPr lang="fr-FR" sz="1600" dirty="0"/>
          </a:p>
          <a:p>
            <a:pPr marL="742950" lvl="1" indent="-285750">
              <a:buFont typeface="Wingdings 2" panose="05020102010507070707" pitchFamily="18" charset="2"/>
              <a:buChar char=""/>
            </a:pPr>
            <a:r>
              <a:rPr lang="fr-FR" sz="1600" dirty="0"/>
              <a:t>34 – </a:t>
            </a:r>
            <a:r>
              <a:rPr lang="fr-FR" sz="1600" dirty="0">
                <a:hlinkClick r:id="rId8" action="ppaction://hlinksldjump"/>
              </a:rPr>
              <a:t>Notion de revenus et de biens à retenir (2).</a:t>
            </a:r>
            <a:endParaRPr lang="fr-FR" sz="1600" dirty="0"/>
          </a:p>
          <a:p>
            <a:pPr marL="742950" lvl="1" indent="-285750">
              <a:buFont typeface="Wingdings 2" panose="05020102010507070707" pitchFamily="18" charset="2"/>
              <a:buChar char=""/>
            </a:pPr>
            <a:r>
              <a:rPr lang="fr-FR" sz="1600" dirty="0"/>
              <a:t>35 – </a:t>
            </a:r>
            <a:r>
              <a:rPr lang="fr-FR" sz="1600" dirty="0">
                <a:hlinkClick r:id="rId9" action="ppaction://hlinksldjump"/>
              </a:rPr>
              <a:t>Un exemple</a:t>
            </a:r>
            <a:r>
              <a:rPr lang="fr-FR" sz="1600" dirty="0"/>
              <a:t>.</a:t>
            </a:r>
          </a:p>
          <a:p>
            <a:pPr marL="742950" lvl="1" indent="-285750">
              <a:buFont typeface="Wingdings 2" panose="05020102010507070707" pitchFamily="18" charset="2"/>
              <a:buChar char=""/>
            </a:pPr>
            <a:r>
              <a:rPr lang="fr-FR" sz="1600" dirty="0"/>
              <a:t>36 – </a:t>
            </a:r>
            <a:r>
              <a:rPr lang="fr-FR" sz="1600" dirty="0">
                <a:hlinkClick r:id="rId10" action="ppaction://hlinksldjump"/>
              </a:rPr>
              <a:t>Quelques remarques.</a:t>
            </a:r>
            <a:endParaRPr lang="fr-FR" sz="1600" dirty="0"/>
          </a:p>
        </p:txBody>
      </p:sp>
    </p:spTree>
    <p:extLst>
      <p:ext uri="{BB962C8B-B14F-4D97-AF65-F5344CB8AC3E}">
        <p14:creationId xmlns:p14="http://schemas.microsoft.com/office/powerpoint/2010/main" val="386862319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75656" y="548680"/>
            <a:ext cx="7488832" cy="1368152"/>
          </a:xfrm>
        </p:spPr>
        <p:txBody>
          <a:bodyPr>
            <a:noAutofit/>
          </a:bodyPr>
          <a:lstStyle/>
          <a:p>
            <a:r>
              <a:rPr lang="fr-FR" sz="2800" u="sng" dirty="0"/>
              <a:t>TITRE 2 </a:t>
            </a:r>
            <a:r>
              <a:rPr lang="fr-FR" sz="2800" dirty="0"/>
              <a:t>: </a:t>
            </a:r>
            <a:br>
              <a:rPr lang="fr-FR" sz="2800" dirty="0"/>
            </a:br>
            <a:r>
              <a:rPr lang="fr-FR" sz="2800" dirty="0"/>
              <a:t>Les moyens de défense de la caution (suite 2) </a:t>
            </a:r>
          </a:p>
        </p:txBody>
      </p:sp>
      <p:sp>
        <p:nvSpPr>
          <p:cNvPr id="3" name="Espace réservé de la date 2"/>
          <p:cNvSpPr>
            <a:spLocks noGrp="1"/>
          </p:cNvSpPr>
          <p:nvPr>
            <p:ph type="dt" sz="half" idx="10"/>
          </p:nvPr>
        </p:nvSpPr>
        <p:spPr/>
        <p:txBody>
          <a:bodyPr/>
          <a:lstStyle/>
          <a:p>
            <a:r>
              <a:rPr lang="fr-FR" dirty="0"/>
              <a:t>25/03/2019</a:t>
            </a:r>
            <a:endParaRPr lang="en-US"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t>5</a:t>
            </a:fld>
            <a:endParaRPr lang="en-US" dirty="0"/>
          </a:p>
        </p:txBody>
      </p:sp>
      <p:sp>
        <p:nvSpPr>
          <p:cNvPr id="6" name="ZoneTexte 5"/>
          <p:cNvSpPr txBox="1"/>
          <p:nvPr/>
        </p:nvSpPr>
        <p:spPr>
          <a:xfrm>
            <a:off x="1187624" y="2428433"/>
            <a:ext cx="7848872" cy="2062103"/>
          </a:xfrm>
          <a:prstGeom prst="rect">
            <a:avLst/>
          </a:prstGeom>
          <a:noFill/>
        </p:spPr>
        <p:txBody>
          <a:bodyPr wrap="square" rtlCol="0">
            <a:spAutoFit/>
          </a:bodyPr>
          <a:lstStyle/>
          <a:p>
            <a:pPr marL="285750" indent="-285750">
              <a:buFont typeface="Wingdings 2" panose="05020102010507070707" pitchFamily="18" charset="2"/>
              <a:buChar char=""/>
            </a:pPr>
            <a:r>
              <a:rPr lang="fr-FR" sz="1600" dirty="0"/>
              <a:t>L’obligation d’information de la caution.</a:t>
            </a:r>
          </a:p>
          <a:p>
            <a:pPr marL="742950" lvl="1" indent="-285750">
              <a:buFont typeface="Wingdings 2" panose="05020102010507070707" pitchFamily="18" charset="2"/>
              <a:buChar char=""/>
            </a:pPr>
            <a:r>
              <a:rPr lang="fr-FR" sz="1600" dirty="0"/>
              <a:t>Les fiches 37 à 44 ont été supprimées, car les nouvelles dispositions concernant l’obligation de la caution sont applicables aux contrats en cours au 01/01/2022. En conséquence il convient de se reporter à l’étude spéciale intitulée « </a:t>
            </a:r>
            <a:r>
              <a:rPr lang="fr-FR" sz="1600" i="1" dirty="0"/>
              <a:t>l’information annuelle de la caution applicable depuis le 01/01/2022</a:t>
            </a:r>
            <a:r>
              <a:rPr lang="fr-FR" sz="1600" dirty="0"/>
              <a:t>).</a:t>
            </a:r>
          </a:p>
          <a:p>
            <a:pPr lvl="1"/>
            <a:r>
              <a:rPr lang="fr-FR" sz="1600" dirty="0"/>
              <a:t> </a:t>
            </a:r>
          </a:p>
          <a:p>
            <a:pPr marL="285750" indent="-285750">
              <a:buFont typeface="Wingdings 2" panose="05020102010507070707" pitchFamily="18" charset="2"/>
              <a:buChar char=""/>
            </a:pPr>
            <a:r>
              <a:rPr lang="fr-FR" sz="1600" dirty="0"/>
              <a:t>45 – </a:t>
            </a:r>
            <a:r>
              <a:rPr lang="fr-FR" sz="1600" dirty="0">
                <a:hlinkClick r:id="rId2" action="ppaction://hlinksldjump"/>
              </a:rPr>
              <a:t>La contestation concernant le montant de la créance réclamée .</a:t>
            </a:r>
            <a:endParaRPr lang="fr-FR" sz="1600" dirty="0"/>
          </a:p>
        </p:txBody>
      </p:sp>
    </p:spTree>
    <p:extLst>
      <p:ext uri="{BB962C8B-B14F-4D97-AF65-F5344CB8AC3E}">
        <p14:creationId xmlns:p14="http://schemas.microsoft.com/office/powerpoint/2010/main" val="217829970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75656" y="260648"/>
            <a:ext cx="6982544" cy="1656184"/>
          </a:xfrm>
        </p:spPr>
        <p:txBody>
          <a:bodyPr>
            <a:normAutofit fontScale="90000"/>
          </a:bodyPr>
          <a:lstStyle/>
          <a:p>
            <a:r>
              <a:rPr lang="fr-FR" u="sng" dirty="0"/>
              <a:t>TITRE 3 </a:t>
            </a:r>
            <a:r>
              <a:rPr lang="fr-FR" dirty="0"/>
              <a:t>: </a:t>
            </a:r>
            <a:br>
              <a:rPr lang="fr-FR" dirty="0"/>
            </a:br>
            <a:r>
              <a:rPr lang="fr-FR" dirty="0"/>
              <a:t>Le cautionnement face à la procédure collective du débiteur principal</a:t>
            </a:r>
          </a:p>
        </p:txBody>
      </p:sp>
      <p:sp>
        <p:nvSpPr>
          <p:cNvPr id="3" name="Espace réservé de la date 2"/>
          <p:cNvSpPr>
            <a:spLocks noGrp="1"/>
          </p:cNvSpPr>
          <p:nvPr>
            <p:ph type="dt" sz="half" idx="10"/>
          </p:nvPr>
        </p:nvSpPr>
        <p:spPr/>
        <p:txBody>
          <a:bodyPr/>
          <a:lstStyle/>
          <a:p>
            <a:r>
              <a:rPr lang="fr-FR" dirty="0"/>
              <a:t>25/03/2019</a:t>
            </a:r>
            <a:endParaRPr lang="en-US"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t>6</a:t>
            </a:fld>
            <a:endParaRPr lang="en-US" dirty="0"/>
          </a:p>
        </p:txBody>
      </p:sp>
      <p:sp>
        <p:nvSpPr>
          <p:cNvPr id="6" name="ZoneTexte 5"/>
          <p:cNvSpPr txBox="1"/>
          <p:nvPr/>
        </p:nvSpPr>
        <p:spPr>
          <a:xfrm>
            <a:off x="1405746" y="2708920"/>
            <a:ext cx="7270710" cy="3785652"/>
          </a:xfrm>
          <a:prstGeom prst="rect">
            <a:avLst/>
          </a:prstGeom>
          <a:noFill/>
        </p:spPr>
        <p:txBody>
          <a:bodyPr wrap="square" rtlCol="0">
            <a:spAutoFit/>
          </a:bodyPr>
          <a:lstStyle/>
          <a:p>
            <a:pPr marL="285750" indent="-285750">
              <a:buFont typeface="Wingdings 2" panose="05020102010507070707" pitchFamily="18" charset="2"/>
              <a:buChar char=""/>
            </a:pPr>
            <a:r>
              <a:rPr lang="fr-FR" sz="1600" dirty="0"/>
              <a:t>46 - </a:t>
            </a:r>
            <a:r>
              <a:rPr lang="fr-FR" sz="1600" dirty="0">
                <a:hlinkClick r:id="rId2" action="ppaction://hlinksldjump"/>
              </a:rPr>
              <a:t>Période d’observation et plans</a:t>
            </a:r>
            <a:r>
              <a:rPr lang="fr-FR" sz="1600" dirty="0"/>
              <a:t>.</a:t>
            </a:r>
          </a:p>
          <a:p>
            <a:pPr marL="285750" indent="-285750">
              <a:buFont typeface="Wingdings 2" panose="05020102010507070707" pitchFamily="18" charset="2"/>
              <a:buChar char=""/>
            </a:pPr>
            <a:r>
              <a:rPr lang="fr-FR" sz="1600" dirty="0"/>
              <a:t>47 – </a:t>
            </a:r>
            <a:r>
              <a:rPr lang="fr-FR" sz="1600" dirty="0">
                <a:hlinkClick r:id="rId3" action="ppaction://hlinksldjump"/>
              </a:rPr>
              <a:t>La comparaison des effets pour la caution, de l’ouverture d’une sauvegarde ou de RJ du débiteur.</a:t>
            </a:r>
            <a:endParaRPr lang="fr-FR" sz="1600" dirty="0"/>
          </a:p>
          <a:p>
            <a:pPr marL="285750" indent="-285750">
              <a:buFont typeface="Wingdings 2" panose="05020102010507070707" pitchFamily="18" charset="2"/>
              <a:buChar char=""/>
            </a:pPr>
            <a:r>
              <a:rPr lang="fr-FR" sz="1600" dirty="0"/>
              <a:t>48 - </a:t>
            </a:r>
            <a:r>
              <a:rPr lang="fr-FR" sz="1600" dirty="0">
                <a:hlinkClick r:id="rId4" action="ppaction://hlinksldjump"/>
              </a:rPr>
              <a:t>Mesures conservatoires sur les biens de la caution : obtention d’un titre exécutoire.</a:t>
            </a:r>
            <a:endParaRPr lang="fr-FR" sz="1600" dirty="0"/>
          </a:p>
          <a:p>
            <a:pPr marL="285750" indent="-285750">
              <a:buFont typeface="Wingdings 2" panose="05020102010507070707" pitchFamily="18" charset="2"/>
              <a:buChar char=""/>
            </a:pPr>
            <a:r>
              <a:rPr lang="fr-FR" sz="1600" dirty="0"/>
              <a:t>49 - </a:t>
            </a:r>
            <a:r>
              <a:rPr lang="fr-FR" sz="1600" dirty="0">
                <a:hlinkClick r:id="rId5" action="ppaction://hlinksldjump"/>
              </a:rPr>
              <a:t>La déclaration de créance  à la procédure collective du débiteur principal.</a:t>
            </a:r>
            <a:endParaRPr lang="fr-FR" sz="1600" dirty="0"/>
          </a:p>
          <a:p>
            <a:pPr marL="285750" indent="-285750">
              <a:buFont typeface="Wingdings 2" panose="05020102010507070707" pitchFamily="18" charset="2"/>
              <a:buChar char=""/>
            </a:pPr>
            <a:r>
              <a:rPr lang="fr-FR" sz="1600" dirty="0"/>
              <a:t>50 – </a:t>
            </a:r>
            <a:r>
              <a:rPr lang="fr-FR" sz="1600" dirty="0">
                <a:hlinkClick r:id="rId6" action="ppaction://hlinksldjump"/>
              </a:rPr>
              <a:t>Ouverture d’une sauvegarde ou d’un RJ : les conséquences sur l’exigibilité des créances non échues.</a:t>
            </a:r>
            <a:endParaRPr lang="fr-FR" sz="1600" dirty="0"/>
          </a:p>
          <a:p>
            <a:pPr marL="285750" indent="-285750">
              <a:buFont typeface="Wingdings 2" panose="05020102010507070707" pitchFamily="18" charset="2"/>
              <a:buChar char=""/>
            </a:pPr>
            <a:r>
              <a:rPr lang="fr-FR" sz="1600" dirty="0"/>
              <a:t>51 - </a:t>
            </a:r>
            <a:r>
              <a:rPr lang="fr-FR" sz="1600" dirty="0">
                <a:hlinkClick r:id="rId7" action="ppaction://hlinksldjump"/>
              </a:rPr>
              <a:t>Les effets de la liquidation judiciaire du débiteur principal sur la caution. </a:t>
            </a:r>
            <a:endParaRPr lang="fr-FR" sz="1600" dirty="0"/>
          </a:p>
          <a:p>
            <a:pPr marL="285750" indent="-285750">
              <a:buFont typeface="Wingdings 2" panose="05020102010507070707" pitchFamily="18" charset="2"/>
              <a:buChar char=""/>
            </a:pPr>
            <a:r>
              <a:rPr lang="fr-FR" sz="1600" dirty="0"/>
              <a:t>52 - </a:t>
            </a:r>
            <a:r>
              <a:rPr lang="fr-FR" sz="1600" dirty="0">
                <a:hlinkClick r:id="rId8" action="ppaction://hlinksldjump"/>
              </a:rPr>
              <a:t>Portée de l’ouverture d’un rétablissement professionnel au bénéfice du débiteur principal sur la caution.</a:t>
            </a:r>
            <a:endParaRPr lang="fr-FR" sz="1600" dirty="0"/>
          </a:p>
          <a:p>
            <a:pPr marL="285750" indent="-285750">
              <a:buFont typeface="Wingdings 2" panose="05020102010507070707" pitchFamily="18" charset="2"/>
              <a:buChar char=""/>
            </a:pPr>
            <a:r>
              <a:rPr lang="fr-FR" sz="1600" dirty="0"/>
              <a:t>53 – </a:t>
            </a:r>
            <a:r>
              <a:rPr lang="fr-FR" sz="1600" dirty="0">
                <a:hlinkClick r:id="rId9" action="ppaction://hlinksldjump"/>
              </a:rPr>
              <a:t>L’ouverture d’une procédure collective à l’encontre de la caution.</a:t>
            </a:r>
            <a:endParaRPr lang="fr-FR" sz="1600" dirty="0"/>
          </a:p>
          <a:p>
            <a:pPr marL="285750" indent="-285750">
              <a:buFont typeface="Wingdings 2" panose="05020102010507070707" pitchFamily="18" charset="2"/>
              <a:buChar char=""/>
            </a:pPr>
            <a:r>
              <a:rPr lang="fr-FR" sz="1600" dirty="0"/>
              <a:t>54 – </a:t>
            </a:r>
            <a:r>
              <a:rPr lang="fr-FR" sz="1600" dirty="0">
                <a:hlinkClick r:id="rId10" action="ppaction://hlinksldjump"/>
              </a:rPr>
              <a:t>Remarques diverses</a:t>
            </a:r>
            <a:r>
              <a:rPr lang="fr-FR" sz="1600" dirty="0"/>
              <a:t>.</a:t>
            </a:r>
          </a:p>
        </p:txBody>
      </p:sp>
    </p:spTree>
    <p:extLst>
      <p:ext uri="{BB962C8B-B14F-4D97-AF65-F5344CB8AC3E}">
        <p14:creationId xmlns:p14="http://schemas.microsoft.com/office/powerpoint/2010/main" val="24484121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75656" y="260648"/>
            <a:ext cx="6982544" cy="1656184"/>
          </a:xfrm>
        </p:spPr>
        <p:txBody>
          <a:bodyPr>
            <a:normAutofit fontScale="90000"/>
          </a:bodyPr>
          <a:lstStyle/>
          <a:p>
            <a:r>
              <a:rPr lang="fr-FR" u="sng" dirty="0"/>
              <a:t>TITRE 4 </a:t>
            </a:r>
            <a:r>
              <a:rPr lang="fr-FR" dirty="0"/>
              <a:t>: </a:t>
            </a:r>
            <a:br>
              <a:rPr lang="fr-FR" dirty="0"/>
            </a:br>
            <a:r>
              <a:rPr lang="fr-FR" dirty="0"/>
              <a:t>La prescription de l’action du créancier à l’encontre de la caution</a:t>
            </a:r>
          </a:p>
        </p:txBody>
      </p:sp>
      <p:sp>
        <p:nvSpPr>
          <p:cNvPr id="3" name="Espace réservé de la date 2"/>
          <p:cNvSpPr>
            <a:spLocks noGrp="1"/>
          </p:cNvSpPr>
          <p:nvPr>
            <p:ph type="dt" sz="half" idx="10"/>
          </p:nvPr>
        </p:nvSpPr>
        <p:spPr/>
        <p:txBody>
          <a:bodyPr/>
          <a:lstStyle/>
          <a:p>
            <a:r>
              <a:rPr lang="fr-FR" dirty="0"/>
              <a:t>25/03/2019</a:t>
            </a:r>
            <a:endParaRPr lang="en-US"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t>7</a:t>
            </a:fld>
            <a:endParaRPr lang="en-US" dirty="0"/>
          </a:p>
        </p:txBody>
      </p:sp>
      <p:sp>
        <p:nvSpPr>
          <p:cNvPr id="6" name="ZoneTexte 5"/>
          <p:cNvSpPr txBox="1"/>
          <p:nvPr/>
        </p:nvSpPr>
        <p:spPr>
          <a:xfrm>
            <a:off x="1405746" y="2708920"/>
            <a:ext cx="7270710" cy="1815882"/>
          </a:xfrm>
          <a:prstGeom prst="rect">
            <a:avLst/>
          </a:prstGeom>
          <a:noFill/>
        </p:spPr>
        <p:txBody>
          <a:bodyPr wrap="square" rtlCol="0">
            <a:spAutoFit/>
          </a:bodyPr>
          <a:lstStyle/>
          <a:p>
            <a:pPr marL="285750" indent="-285750">
              <a:buFont typeface="Wingdings 2" panose="05020102010507070707" pitchFamily="18" charset="2"/>
              <a:buChar char=""/>
            </a:pPr>
            <a:r>
              <a:rPr lang="fr-FR" sz="1600" dirty="0"/>
              <a:t>55– </a:t>
            </a:r>
            <a:r>
              <a:rPr lang="fr-FR" sz="1600" dirty="0">
                <a:hlinkClick r:id="rId2" action="ppaction://hlinksldjump"/>
              </a:rPr>
              <a:t>Débiteur principal in bonis (2).</a:t>
            </a:r>
            <a:endParaRPr lang="fr-FR" sz="1600" dirty="0"/>
          </a:p>
          <a:p>
            <a:pPr marL="285750" indent="-285750">
              <a:buFont typeface="Wingdings 2" panose="05020102010507070707" pitchFamily="18" charset="2"/>
              <a:buChar char=""/>
            </a:pPr>
            <a:r>
              <a:rPr lang="fr-FR" sz="1600" dirty="0"/>
              <a:t>56 - </a:t>
            </a:r>
            <a:r>
              <a:rPr lang="fr-FR" sz="1600" dirty="0">
                <a:hlinkClick r:id="rId3" action="ppaction://hlinksldjump"/>
              </a:rPr>
              <a:t>Débiteur principal bénéficiant d’une procédure collective.</a:t>
            </a:r>
            <a:endParaRPr lang="fr-FR" sz="1600" dirty="0"/>
          </a:p>
          <a:p>
            <a:pPr marL="285750" indent="-285750">
              <a:buFont typeface="Wingdings 2" panose="05020102010507070707" pitchFamily="18" charset="2"/>
              <a:buChar char=""/>
            </a:pPr>
            <a:r>
              <a:rPr lang="fr-FR" sz="1600" dirty="0"/>
              <a:t>57 - </a:t>
            </a:r>
            <a:r>
              <a:rPr lang="fr-FR" sz="1600" dirty="0">
                <a:hlinkClick r:id="rId4" action="ppaction://hlinksldjump"/>
              </a:rPr>
              <a:t>La prescription applicable à la caution.</a:t>
            </a:r>
            <a:endParaRPr lang="fr-FR" sz="1600" dirty="0"/>
          </a:p>
          <a:p>
            <a:pPr marL="285750" indent="-285750">
              <a:buFont typeface="Wingdings 2" panose="05020102010507070707" pitchFamily="18" charset="2"/>
              <a:buChar char=""/>
            </a:pPr>
            <a:r>
              <a:rPr lang="fr-FR" sz="1600" dirty="0"/>
              <a:t>58 – </a:t>
            </a:r>
            <a:r>
              <a:rPr lang="fr-FR" sz="1600" dirty="0">
                <a:hlinkClick r:id="rId5" action="ppaction://hlinksldjump"/>
              </a:rPr>
              <a:t>Clause fixant un terme à la caution pour agir </a:t>
            </a:r>
            <a:endParaRPr lang="fr-FR" sz="1600" dirty="0"/>
          </a:p>
          <a:p>
            <a:pPr marL="285750" indent="-285750">
              <a:buFont typeface="Wingdings 2" panose="05020102010507070707" pitchFamily="18" charset="2"/>
              <a:buChar char=""/>
            </a:pPr>
            <a:r>
              <a:rPr lang="fr-FR" sz="1600" dirty="0"/>
              <a:t>59 - </a:t>
            </a:r>
            <a:r>
              <a:rPr lang="fr-FR" sz="1600" dirty="0">
                <a:hlinkClick r:id="rId6" action="ppaction://hlinksldjump"/>
              </a:rPr>
              <a:t>Incidence d’une procédure de surendettement en cours au bénéfice de la caution.</a:t>
            </a:r>
            <a:endParaRPr lang="fr-FR" sz="1600" dirty="0"/>
          </a:p>
          <a:p>
            <a:pPr marL="285750" indent="-285750">
              <a:buFont typeface="Wingdings 2" panose="05020102010507070707" pitchFamily="18" charset="2"/>
              <a:buChar char=""/>
            </a:pPr>
            <a:endParaRPr lang="fr-FR" sz="1600" dirty="0"/>
          </a:p>
        </p:txBody>
      </p:sp>
    </p:spTree>
    <p:extLst>
      <p:ext uri="{BB962C8B-B14F-4D97-AF65-F5344CB8AC3E}">
        <p14:creationId xmlns:p14="http://schemas.microsoft.com/office/powerpoint/2010/main" val="9111882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5085184"/>
            <a:ext cx="8064896" cy="100811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935596" y="3356992"/>
            <a:ext cx="7992888" cy="86409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332656"/>
            <a:ext cx="7056784" cy="576064"/>
          </a:xfrm>
        </p:spPr>
        <p:txBody>
          <a:bodyPr>
            <a:normAutofit fontScale="90000"/>
          </a:bodyPr>
          <a:lstStyle/>
          <a:p>
            <a:r>
              <a:rPr lang="fr-FR" dirty="0"/>
              <a:t>- Le cautionnement, un contrat accessoire</a:t>
            </a:r>
          </a:p>
        </p:txBody>
      </p:sp>
      <p:sp>
        <p:nvSpPr>
          <p:cNvPr id="3" name="Espace réservé du contenu 2"/>
          <p:cNvSpPr>
            <a:spLocks noGrp="1"/>
          </p:cNvSpPr>
          <p:nvPr>
            <p:ph idx="1"/>
          </p:nvPr>
        </p:nvSpPr>
        <p:spPr>
          <a:xfrm>
            <a:off x="251520" y="1268760"/>
            <a:ext cx="8435280" cy="5112568"/>
          </a:xfrm>
        </p:spPr>
        <p:txBody>
          <a:bodyPr>
            <a:normAutofit/>
          </a:bodyPr>
          <a:lstStyle/>
          <a:p>
            <a:pPr>
              <a:spcAft>
                <a:spcPts val="600"/>
              </a:spcAft>
            </a:pPr>
            <a:r>
              <a:rPr lang="fr-FR" sz="1600" dirty="0"/>
              <a:t>Le cautionnement ne peut exister que sur une </a:t>
            </a:r>
            <a:r>
              <a:rPr lang="fr-FR" sz="1600" u="sng" dirty="0"/>
              <a:t>obligation  valable</a:t>
            </a:r>
            <a:r>
              <a:rPr lang="fr-FR" sz="1600" dirty="0"/>
              <a:t> (article 2289 du Code civil).</a:t>
            </a:r>
          </a:p>
          <a:p>
            <a:pPr lvl="2">
              <a:buFont typeface="Wingdings" panose="05000000000000000000" pitchFamily="2" charset="2"/>
              <a:buChar char="Ø"/>
            </a:pPr>
            <a:r>
              <a:rPr lang="fr-FR" sz="1500" dirty="0"/>
              <a:t>Le contrat annulé conserve son efficacité, concernant le cautionnement, à l’égard des obligations qui subsistent à l’annulation. Ainsi, concernant un contrat de prêt annulé, le cautionnement subsiste  tant que le prêt n’a pas été remboursé (arrêt du (</a:t>
            </a:r>
            <a:r>
              <a:rPr lang="fr-FR" sz="1500" dirty="0">
                <a:hlinkClick r:id="rId2"/>
              </a:rPr>
              <a:t>arrêt du</a:t>
            </a:r>
            <a:r>
              <a:rPr lang="fr-FR" sz="1400" dirty="0">
                <a:hlinkClick r:id="rId2"/>
              </a:rPr>
              <a:t> 04/06/1996, n° 93-18612</a:t>
            </a:r>
            <a:r>
              <a:rPr lang="fr-FR" sz="1500" dirty="0"/>
              <a:t>). De même, pour un contrat de franchise, l’obligation de paiement des livraisons antérieures à la nullité demeure. (</a:t>
            </a:r>
            <a:r>
              <a:rPr lang="fr-FR" sz="1400" dirty="0">
                <a:hlinkClick r:id="rId3"/>
              </a:rPr>
              <a:t>arrêt du 12/11/2008 n° 07-17746</a:t>
            </a:r>
            <a:r>
              <a:rPr lang="fr-FR" sz="1500" dirty="0"/>
              <a:t>)</a:t>
            </a:r>
          </a:p>
          <a:p>
            <a:pPr marL="630900" lvl="2" indent="-342900">
              <a:spcAft>
                <a:spcPts val="600"/>
              </a:spcAft>
              <a:buSzPct val="130000"/>
              <a:buFont typeface="Wingdings" panose="05000000000000000000" pitchFamily="2" charset="2"/>
              <a:buChar char=""/>
            </a:pPr>
            <a:r>
              <a:rPr lang="fr-FR" dirty="0"/>
              <a:t> </a:t>
            </a:r>
            <a:r>
              <a:rPr lang="fr-FR" sz="1600" b="1" i="0" dirty="0"/>
              <a:t>Le cautionnement ne peut </a:t>
            </a:r>
            <a:r>
              <a:rPr lang="fr-FR" sz="1600" b="1" i="0" u="sng" dirty="0"/>
              <a:t>excéder</a:t>
            </a:r>
            <a:r>
              <a:rPr lang="fr-FR" sz="1600" b="1" i="0" dirty="0"/>
              <a:t> ce qui est dû par le débiteur (article 2290 du Code civil ). </a:t>
            </a:r>
            <a:r>
              <a:rPr lang="fr-FR" sz="1600" dirty="0"/>
              <a:t>Principe remis en cause par l’ouverture d’une procédure collective du débiteur principal (voir titre 3).</a:t>
            </a:r>
          </a:p>
          <a:p>
            <a:r>
              <a:rPr lang="fr-FR" sz="1600" dirty="0"/>
              <a:t>La caution dispose d’un recours après paiement contre le débiteur principal et contre les cofidéjusseurs. De plus, elle est </a:t>
            </a:r>
            <a:r>
              <a:rPr lang="fr-FR" sz="1600" u="sng" dirty="0"/>
              <a:t>subrogée</a:t>
            </a:r>
            <a:r>
              <a:rPr lang="fr-FR" sz="1600" dirty="0"/>
              <a:t> à tous les droits qu’avait le créancier contre le débiteur (article 2306 du Code civil)</a:t>
            </a:r>
          </a:p>
          <a:p>
            <a:r>
              <a:rPr lang="fr-FR" dirty="0"/>
              <a:t> </a:t>
            </a:r>
            <a:r>
              <a:rPr lang="fr-FR" sz="1600" dirty="0"/>
              <a:t>La caution peut opposer au créancier toutes les exceptions </a:t>
            </a:r>
            <a:r>
              <a:rPr lang="fr-FR" sz="1600" u="sng" dirty="0"/>
              <a:t>inhérentes à la dette</a:t>
            </a:r>
            <a:r>
              <a:rPr lang="fr-FR" sz="1600" dirty="0"/>
              <a:t> que le débiteur principal pourrait opposer lui-même (voir quelques exemples sur la diapositive suivante) </a:t>
            </a:r>
          </a:p>
          <a:p>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8</a:t>
            </a:fld>
            <a:endParaRPr lang="en-US" dirty="0"/>
          </a:p>
        </p:txBody>
      </p:sp>
      <p:sp>
        <p:nvSpPr>
          <p:cNvPr id="9" name="Espace réservé de la date 8"/>
          <p:cNvSpPr>
            <a:spLocks noGrp="1"/>
          </p:cNvSpPr>
          <p:nvPr>
            <p:ph type="dt" sz="half" idx="10"/>
          </p:nvPr>
        </p:nvSpPr>
        <p:spPr/>
        <p:txBody>
          <a:bodyPr/>
          <a:lstStyle/>
          <a:p>
            <a:r>
              <a:rPr lang="fr-FR" dirty="0"/>
              <a:t>25/03/2019</a:t>
            </a:r>
            <a:endParaRPr lang="en-US" dirty="0"/>
          </a:p>
        </p:txBody>
      </p:sp>
      <p:sp>
        <p:nvSpPr>
          <p:cNvPr id="10" name="ZoneTexte 9"/>
          <p:cNvSpPr txBox="1"/>
          <p:nvPr/>
        </p:nvSpPr>
        <p:spPr>
          <a:xfrm>
            <a:off x="680019" y="375047"/>
            <a:ext cx="363589"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hlinkClick r:id="rId4" action="ppaction://hlinksldjump"/>
              </a:rPr>
              <a:t>1</a:t>
            </a:r>
            <a:endParaRPr lang="fr-FR" sz="2400" u="sng" dirty="0">
              <a:solidFill>
                <a:srgbClr val="C00000"/>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29323412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1043608" y="4293096"/>
            <a:ext cx="7848872" cy="187220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à coins arrondis 18"/>
          <p:cNvSpPr/>
          <p:nvPr/>
        </p:nvSpPr>
        <p:spPr>
          <a:xfrm>
            <a:off x="755576" y="1340768"/>
            <a:ext cx="7931224" cy="108012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11560" y="116632"/>
            <a:ext cx="7344816" cy="792088"/>
          </a:xfrm>
        </p:spPr>
        <p:txBody>
          <a:bodyPr>
            <a:noAutofit/>
          </a:bodyPr>
          <a:lstStyle/>
          <a:p>
            <a:r>
              <a:rPr lang="fr-FR" dirty="0"/>
              <a:t>- Seules les exceptions inhérentes à la dette, sont opposables au créancier</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9</a:t>
            </a:fld>
            <a:endParaRPr lang="en-US"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352" y="116632"/>
            <a:ext cx="1225195" cy="902133"/>
          </a:xfrm>
          <a:prstGeom prst="rect">
            <a:avLst/>
          </a:prstGeom>
        </p:spPr>
      </p:pic>
      <p:sp>
        <p:nvSpPr>
          <p:cNvPr id="8" name="Espace réservé du contenu 2"/>
          <p:cNvSpPr txBox="1">
            <a:spLocks/>
          </p:cNvSpPr>
          <p:nvPr/>
        </p:nvSpPr>
        <p:spPr>
          <a:xfrm>
            <a:off x="457200" y="1268760"/>
            <a:ext cx="8229600" cy="2880320"/>
          </a:xfrm>
          <a:prstGeom prst="rect">
            <a:avLst/>
          </a:prstGeom>
          <a:ln cmpd="thickThin">
            <a:noFill/>
          </a:ln>
        </p:spPr>
        <p:txBody>
          <a:bodyPr vert="horz" lIns="91440" tIns="45720" rIns="91440" bIns="45720" rtlCol="0">
            <a:normAutofit/>
          </a:bodyPr>
          <a:lstStyle>
            <a:lvl1pPr marL="457200" indent="-457200" algn="l" defTabSz="914400" rtl="0" eaLnBrk="1" latinLnBrk="0" hangingPunct="1">
              <a:spcBef>
                <a:spcPct val="20000"/>
              </a:spcBef>
              <a:buClr>
                <a:srgbClr val="0070C0"/>
              </a:buClr>
              <a:buFont typeface="Wingdings 2" panose="05020102010507070707" pitchFamily="18" charset="2"/>
              <a:buChar char="E"/>
              <a:defRPr sz="2400" kern="1200" baseline="0">
                <a:solidFill>
                  <a:schemeClr val="tx1"/>
                </a:solidFill>
                <a:latin typeface="Arial Narrow" panose="020B0606020202030204" pitchFamily="34" charset="0"/>
                <a:ea typeface="+mn-ea"/>
                <a:cs typeface="+mn-cs"/>
              </a:defRPr>
            </a:lvl1pPr>
            <a:lvl2pPr marL="742950" indent="-285750" algn="l" defTabSz="914400" rtl="0" eaLnBrk="1" latinLnBrk="0" hangingPunct="1">
              <a:spcBef>
                <a:spcPct val="20000"/>
              </a:spcBef>
              <a:buClr>
                <a:srgbClr val="FF6B6B"/>
              </a:buClr>
              <a:buFont typeface="Wingdings 3" panose="05040102010807070707" pitchFamily="18" charset="2"/>
              <a:buChar char="´"/>
              <a:defRPr sz="2200" kern="1200" baseline="0">
                <a:solidFill>
                  <a:schemeClr val="tx1"/>
                </a:solidFill>
                <a:latin typeface="Arial Narrow" panose="020B0606020202030204" pitchFamily="34" charset="0"/>
                <a:ea typeface="+mn-ea"/>
                <a:cs typeface="+mn-cs"/>
              </a:defRPr>
            </a:lvl2pPr>
            <a:lvl3pPr marL="1257300" indent="-342900" algn="l" defTabSz="914400" rtl="0" eaLnBrk="1" latinLnBrk="0" hangingPunct="1">
              <a:spcBef>
                <a:spcPct val="20000"/>
              </a:spcBef>
              <a:buClr>
                <a:schemeClr val="accent3">
                  <a:lumMod val="75000"/>
                </a:schemeClr>
              </a:buClr>
              <a:buFont typeface="Wingdings" panose="05000000000000000000" pitchFamily="2" charset="2"/>
              <a:buChar char="ü"/>
              <a:defRPr sz="2000" kern="1200" baseline="0">
                <a:solidFill>
                  <a:schemeClr val="tx1"/>
                </a:solidFill>
                <a:latin typeface="Arial Narrow" panose="020B0606020202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65000"/>
                  </a:schemeClr>
                </a:solidFill>
                <a:latin typeface="Sanserifing"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65000"/>
                  </a:schemeClr>
                </a:solidFill>
                <a:latin typeface="Sanserifing"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lvl="2" indent="0">
              <a:buNone/>
            </a:pPr>
            <a:endParaRPr lang="en-US" dirty="0"/>
          </a:p>
        </p:txBody>
      </p:sp>
      <p:sp>
        <p:nvSpPr>
          <p:cNvPr id="14" name="Espace réservé du contenu 2"/>
          <p:cNvSpPr txBox="1">
            <a:spLocks/>
          </p:cNvSpPr>
          <p:nvPr/>
        </p:nvSpPr>
        <p:spPr>
          <a:xfrm>
            <a:off x="251520" y="1268760"/>
            <a:ext cx="8435280" cy="5040560"/>
          </a:xfrm>
          <a:prstGeom prst="rect">
            <a:avLst/>
          </a:prstGeom>
          <a:ln cmpd="thickThin">
            <a:noFill/>
          </a:ln>
        </p:spPr>
        <p:txBody>
          <a:bodyPr vert="horz" lIns="91440" tIns="45720" rIns="91440" bIns="45720" rtlCol="0">
            <a:normAutofit/>
          </a:bodyPr>
          <a:lstStyle>
            <a:lvl1pPr marL="457200" indent="-457200" algn="l" defTabSz="914400" rtl="0" eaLnBrk="1" latinLnBrk="0" hangingPunct="1">
              <a:spcBef>
                <a:spcPct val="20000"/>
              </a:spcBef>
              <a:buClr>
                <a:srgbClr val="0070C0"/>
              </a:buClr>
              <a:buSzPct val="150000"/>
              <a:buFont typeface="Wingdings 2" panose="05020102010507070707" pitchFamily="18" charset="2"/>
              <a:buChar char="E"/>
              <a:defRPr sz="2400" kern="1200" baseline="0">
                <a:solidFill>
                  <a:schemeClr val="tx1"/>
                </a:solidFill>
                <a:latin typeface="Arial Narrow" panose="020B0606020202030204" pitchFamily="34" charset="0"/>
                <a:ea typeface="+mn-ea"/>
                <a:cs typeface="+mn-cs"/>
              </a:defRPr>
            </a:lvl1pPr>
            <a:lvl2pPr marL="742950" indent="-285750" algn="l" defTabSz="914400" rtl="0" eaLnBrk="1" latinLnBrk="0" hangingPunct="1">
              <a:spcBef>
                <a:spcPct val="20000"/>
              </a:spcBef>
              <a:buClr>
                <a:schemeClr val="accent6">
                  <a:lumMod val="75000"/>
                </a:schemeClr>
              </a:buClr>
              <a:buSzPct val="120000"/>
              <a:buFont typeface="Wingdings 3" panose="05040102010807070707" pitchFamily="18" charset="2"/>
              <a:buChar char="´"/>
              <a:defRPr sz="2200" kern="1200" baseline="0">
                <a:solidFill>
                  <a:schemeClr val="tx1"/>
                </a:solidFill>
                <a:latin typeface="Arial Narrow" panose="020B0606020202030204" pitchFamily="34" charset="0"/>
                <a:ea typeface="+mn-ea"/>
                <a:cs typeface="+mn-cs"/>
              </a:defRPr>
            </a:lvl2pPr>
            <a:lvl3pPr marL="1257300" indent="-342900" algn="l" defTabSz="914400" rtl="0" eaLnBrk="1" latinLnBrk="0" hangingPunct="1">
              <a:spcBef>
                <a:spcPct val="20000"/>
              </a:spcBef>
              <a:buClr>
                <a:schemeClr val="accent3">
                  <a:lumMod val="50000"/>
                </a:schemeClr>
              </a:buClr>
              <a:buFont typeface="Wingdings 2" panose="05020102010507070707" pitchFamily="18" charset="2"/>
              <a:buChar char=""/>
              <a:defRPr sz="2000" kern="1200" baseline="0">
                <a:solidFill>
                  <a:schemeClr val="tx1"/>
                </a:solidFill>
                <a:latin typeface="Arial Narrow" panose="020B0606020202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65000"/>
                  </a:schemeClr>
                </a:solidFill>
                <a:latin typeface="Sanserifing"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65000"/>
                  </a:schemeClr>
                </a:solidFill>
                <a:latin typeface="Sanserifing"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0"/>
              </a:spcBef>
              <a:spcAft>
                <a:spcPts val="1200"/>
              </a:spcAft>
              <a:buClr>
                <a:srgbClr val="CC3300"/>
              </a:buClr>
              <a:buSzPct val="130000"/>
              <a:buFont typeface="Wingdings" panose="05000000000000000000" pitchFamily="2" charset="2"/>
              <a:buChar char="n"/>
            </a:pPr>
            <a:r>
              <a:rPr lang="fr-FR" dirty="0"/>
              <a:t> </a:t>
            </a:r>
            <a:r>
              <a:rPr lang="fr-FR" sz="1600" b="1" dirty="0">
                <a:latin typeface="Arial" panose="020B0604020202020204" pitchFamily="34" charset="0"/>
                <a:cs typeface="Arial" panose="020B0604020202020204" pitchFamily="34" charset="0"/>
              </a:rPr>
              <a:t>La caution ne peut opposer au créancier que les exceptions qui sont inhérentes à la dette et non purement personnelles au débiteur principal (article 2313 du Code civil).</a:t>
            </a:r>
          </a:p>
          <a:p>
            <a:pPr algn="just">
              <a:spcBef>
                <a:spcPts val="0"/>
              </a:spcBef>
              <a:spcAft>
                <a:spcPts val="1200"/>
              </a:spcAft>
              <a:buClr>
                <a:srgbClr val="CC3300"/>
              </a:buClr>
              <a:buSzPct val="130000"/>
              <a:buFont typeface="Wingdings" panose="05000000000000000000" pitchFamily="2" charset="2"/>
              <a:buChar char="n"/>
            </a:pPr>
            <a:endParaRPr lang="fr-FR" sz="1600" b="1" dirty="0">
              <a:latin typeface="Arial" panose="020B0604020202020204" pitchFamily="34" charset="0"/>
              <a:cs typeface="Arial" panose="020B0604020202020204" pitchFamily="34" charset="0"/>
            </a:endParaRPr>
          </a:p>
          <a:p>
            <a:pPr lvl="1" algn="just">
              <a:spcBef>
                <a:spcPts val="0"/>
              </a:spcBef>
              <a:buClr>
                <a:srgbClr val="CC3300"/>
              </a:buClr>
              <a:buSzPct val="100000"/>
              <a:buFont typeface="Wingdings" panose="05000000000000000000" pitchFamily="2" charset="2"/>
              <a:buChar char="n"/>
            </a:pPr>
            <a:r>
              <a:rPr lang="fr-FR" dirty="0"/>
              <a:t> </a:t>
            </a:r>
            <a:r>
              <a:rPr lang="fr-FR" sz="1600" b="1" dirty="0">
                <a:latin typeface="Arial" panose="020B0604020202020204" pitchFamily="34" charset="0"/>
                <a:cs typeface="Arial" panose="020B0604020202020204" pitchFamily="34" charset="0"/>
              </a:rPr>
              <a:t>Exceptions inhérentes à la dette :</a:t>
            </a:r>
          </a:p>
          <a:p>
            <a:pPr lvl="2" algn="just">
              <a:spcBef>
                <a:spcPts val="0"/>
              </a:spcBef>
              <a:spcAft>
                <a:spcPts val="1200"/>
              </a:spcAft>
              <a:buClr>
                <a:srgbClr val="CC3300"/>
              </a:buClr>
              <a:buSzPct val="80000"/>
              <a:buFont typeface="Wingdings" panose="05000000000000000000" pitchFamily="2" charset="2"/>
              <a:buChar char="Ø"/>
            </a:pPr>
            <a:r>
              <a:rPr lang="fr-FR" sz="1600" b="1" i="1" u="sng" dirty="0">
                <a:latin typeface="Arial" panose="020B0604020202020204" pitchFamily="34" charset="0"/>
                <a:cs typeface="Arial" panose="020B0604020202020204" pitchFamily="34" charset="0"/>
              </a:rPr>
              <a:t>Compensation</a:t>
            </a:r>
            <a:r>
              <a:rPr lang="fr-FR" sz="1600" i="1" dirty="0">
                <a:latin typeface="Arial" panose="020B0604020202020204" pitchFamily="34" charset="0"/>
                <a:cs typeface="Arial" panose="020B0604020202020204" pitchFamily="34" charset="0"/>
              </a:rPr>
              <a:t> (</a:t>
            </a:r>
            <a:r>
              <a:rPr lang="fr-FR" sz="1600" i="1" dirty="0">
                <a:latin typeface="Arial" panose="020B0604020202020204" pitchFamily="34" charset="0"/>
                <a:cs typeface="Arial" panose="020B0604020202020204" pitchFamily="34" charset="0"/>
                <a:hlinkClick r:id="rId3"/>
              </a:rPr>
              <a:t>arrêt du 26/10/1999, n° 96-12571</a:t>
            </a:r>
            <a:r>
              <a:rPr lang="fr-FR" sz="1600" i="1" dirty="0">
                <a:latin typeface="Arial" panose="020B0604020202020204" pitchFamily="34" charset="0"/>
                <a:cs typeface="Arial" panose="020B0604020202020204" pitchFamily="34" charset="0"/>
              </a:rPr>
              <a:t>) - </a:t>
            </a:r>
            <a:r>
              <a:rPr lang="fr-FR" sz="1600" b="1" i="1" u="sng" dirty="0">
                <a:latin typeface="Arial" panose="020B0604020202020204" pitchFamily="34" charset="0"/>
                <a:cs typeface="Arial" panose="020B0604020202020204" pitchFamily="34" charset="0"/>
              </a:rPr>
              <a:t>Inexécution du contrat</a:t>
            </a:r>
            <a:r>
              <a:rPr lang="fr-FR" sz="1600" i="1" dirty="0">
                <a:latin typeface="Arial" panose="020B0604020202020204" pitchFamily="34" charset="0"/>
                <a:cs typeface="Arial" panose="020B0604020202020204" pitchFamily="34" charset="0"/>
              </a:rPr>
              <a:t> principal (</a:t>
            </a:r>
            <a:r>
              <a:rPr lang="fr-FR" sz="1600" i="1" dirty="0">
                <a:latin typeface="Arial" panose="020B0604020202020204" pitchFamily="34" charset="0"/>
                <a:cs typeface="Arial" panose="020B0604020202020204" pitchFamily="34" charset="0"/>
                <a:hlinkClick r:id="rId4"/>
              </a:rPr>
              <a:t>arrêt du 23/03/1981, n° 79-13641</a:t>
            </a:r>
            <a:r>
              <a:rPr lang="fr-FR" sz="1600" i="1" dirty="0">
                <a:latin typeface="Arial" panose="020B0604020202020204" pitchFamily="34" charset="0"/>
                <a:cs typeface="Arial" panose="020B0604020202020204" pitchFamily="34" charset="0"/>
              </a:rPr>
              <a:t>) - </a:t>
            </a:r>
            <a:r>
              <a:rPr lang="fr-FR" sz="1600" b="1" i="1" u="sng" dirty="0">
                <a:latin typeface="Arial" panose="020B0604020202020204" pitchFamily="34" charset="0"/>
                <a:cs typeface="Arial" panose="020B0604020202020204" pitchFamily="34" charset="0"/>
              </a:rPr>
              <a:t>Nullité du contrat principal - E</a:t>
            </a:r>
            <a:r>
              <a:rPr lang="fr-FR" sz="1600" b="1" u="sng" dirty="0">
                <a:latin typeface="Arial" panose="020B0604020202020204" pitchFamily="34" charset="0"/>
                <a:cs typeface="Arial" panose="020B0604020202020204" pitchFamily="34" charset="0"/>
              </a:rPr>
              <a:t>xtinction de la créance</a:t>
            </a:r>
            <a:r>
              <a:rPr lang="fr-FR" sz="1600" i="1" dirty="0">
                <a:latin typeface="Arial" panose="020B0604020202020204" pitchFamily="34" charset="0"/>
                <a:cs typeface="Arial" panose="020B0604020202020204" pitchFamily="34" charset="0"/>
              </a:rPr>
              <a:t> même postérieure (</a:t>
            </a:r>
            <a:r>
              <a:rPr lang="fr-FR" sz="1600" i="1" dirty="0">
                <a:latin typeface="Arial" panose="020B0604020202020204" pitchFamily="34" charset="0"/>
                <a:cs typeface="Arial" panose="020B0604020202020204" pitchFamily="34" charset="0"/>
                <a:hlinkClick r:id="rId5"/>
              </a:rPr>
              <a:t>arrêt du 05/12/1995, n° 94-14793</a:t>
            </a:r>
            <a:r>
              <a:rPr lang="fr-FR" sz="1600" i="1" dirty="0">
                <a:latin typeface="Arial" panose="020B0604020202020204" pitchFamily="34" charset="0"/>
                <a:cs typeface="Arial" panose="020B0604020202020204" pitchFamily="34" charset="0"/>
              </a:rPr>
              <a:t>) - </a:t>
            </a:r>
            <a:r>
              <a:rPr lang="fr-FR" sz="1600" b="1" i="1" u="sng" dirty="0">
                <a:latin typeface="Arial" panose="020B0604020202020204" pitchFamily="34" charset="0"/>
                <a:cs typeface="Arial" panose="020B0604020202020204" pitchFamily="34" charset="0"/>
              </a:rPr>
              <a:t>Défaut d’exigibilité</a:t>
            </a:r>
            <a:r>
              <a:rPr lang="fr-FR" sz="1600" i="1" dirty="0">
                <a:latin typeface="Arial" panose="020B0604020202020204" pitchFamily="34" charset="0"/>
                <a:cs typeface="Arial" panose="020B0604020202020204" pitchFamily="34" charset="0"/>
              </a:rPr>
              <a:t> de la dette principale…</a:t>
            </a:r>
          </a:p>
          <a:p>
            <a:pPr lvl="2" algn="just">
              <a:spcBef>
                <a:spcPts val="0"/>
              </a:spcBef>
              <a:spcAft>
                <a:spcPts val="1200"/>
              </a:spcAft>
              <a:buClr>
                <a:srgbClr val="CC3300"/>
              </a:buClr>
              <a:buSzPct val="80000"/>
              <a:buFont typeface="Wingdings" panose="05000000000000000000" pitchFamily="2" charset="2"/>
              <a:buChar char="n"/>
            </a:pPr>
            <a:endParaRPr lang="fr-FR" sz="1600" i="1" dirty="0">
              <a:latin typeface="Arial" panose="020B0604020202020204" pitchFamily="34" charset="0"/>
              <a:cs typeface="Arial" panose="020B0604020202020204" pitchFamily="34" charset="0"/>
            </a:endParaRPr>
          </a:p>
          <a:p>
            <a:pPr lvl="1" algn="just">
              <a:spcBef>
                <a:spcPts val="0"/>
              </a:spcBef>
              <a:buClr>
                <a:srgbClr val="CC3300"/>
              </a:buClr>
              <a:buSzPct val="100000"/>
              <a:buFont typeface="Wingdings" panose="05000000000000000000" pitchFamily="2" charset="2"/>
              <a:buChar char="n"/>
            </a:pPr>
            <a:r>
              <a:rPr lang="fr-FR" dirty="0"/>
              <a:t> </a:t>
            </a:r>
            <a:r>
              <a:rPr lang="fr-FR" sz="1600" b="1" dirty="0">
                <a:latin typeface="Arial" panose="020B0604020202020204" pitchFamily="34" charset="0"/>
                <a:cs typeface="Arial" panose="020B0604020202020204" pitchFamily="34" charset="0"/>
              </a:rPr>
              <a:t>Exceptions purement personnelles au débiteur principal :</a:t>
            </a:r>
          </a:p>
          <a:p>
            <a:pPr lvl="2" algn="just">
              <a:spcBef>
                <a:spcPts val="0"/>
              </a:spcBef>
              <a:buClr>
                <a:srgbClr val="CC3300"/>
              </a:buClr>
              <a:buSzPct val="80000"/>
              <a:buFont typeface="Wingdings" panose="05000000000000000000" pitchFamily="2" charset="2"/>
              <a:buChar char="Ø"/>
            </a:pPr>
            <a:r>
              <a:rPr lang="fr-FR" sz="1600" i="1" dirty="0">
                <a:latin typeface="Arial" panose="020B0604020202020204" pitchFamily="34" charset="0"/>
                <a:cs typeface="Arial" panose="020B0604020202020204" pitchFamily="34" charset="0"/>
              </a:rPr>
              <a:t>Dol affectant le consentement du débiteur principal (</a:t>
            </a:r>
            <a:r>
              <a:rPr lang="fr-FR" sz="1600" i="1" dirty="0">
                <a:latin typeface="Arial" panose="020B0604020202020204" pitchFamily="34" charset="0"/>
                <a:cs typeface="Arial" panose="020B0604020202020204" pitchFamily="34" charset="0"/>
                <a:hlinkClick r:id="rId6"/>
              </a:rPr>
              <a:t>arrêt du 08/06/2007, n° 03-15602</a:t>
            </a:r>
            <a:r>
              <a:rPr lang="fr-FR" sz="1600" i="1" dirty="0">
                <a:latin typeface="Arial" panose="020B0604020202020204" pitchFamily="34" charset="0"/>
                <a:cs typeface="Arial" panose="020B0604020202020204" pitchFamily="34" charset="0"/>
              </a:rPr>
              <a:t>).</a:t>
            </a:r>
          </a:p>
          <a:p>
            <a:pPr lvl="2" algn="just">
              <a:spcBef>
                <a:spcPts val="0"/>
              </a:spcBef>
              <a:buClr>
                <a:srgbClr val="CC3300"/>
              </a:buClr>
              <a:buSzPct val="80000"/>
              <a:buFont typeface="Wingdings" panose="05000000000000000000" pitchFamily="2" charset="2"/>
              <a:buChar char="Ø"/>
            </a:pPr>
            <a:r>
              <a:rPr lang="fr-FR" sz="1600" dirty="0"/>
              <a:t> F</a:t>
            </a:r>
            <a:r>
              <a:rPr lang="fr-FR" sz="1600" i="1" dirty="0">
                <a:latin typeface="Arial" panose="020B0604020202020204" pitchFamily="34" charset="0"/>
                <a:cs typeface="Arial" panose="020B0604020202020204" pitchFamily="34" charset="0"/>
              </a:rPr>
              <a:t>in de non recevoir tirée du défaut de mise en œuvre d’une procédure de conciliation contractuellement prévue (</a:t>
            </a:r>
            <a:r>
              <a:rPr lang="fr-FR" sz="1600" i="1" dirty="0">
                <a:latin typeface="Arial" panose="020B0604020202020204" pitchFamily="34" charset="0"/>
                <a:cs typeface="Arial" panose="020B0604020202020204" pitchFamily="34" charset="0"/>
                <a:hlinkClick r:id="rId7"/>
              </a:rPr>
              <a:t>arrêt du 13/10/2015, n° 14-19734</a:t>
            </a:r>
            <a:r>
              <a:rPr lang="fr-FR" sz="1600" i="1" dirty="0">
                <a:latin typeface="Arial" panose="020B0604020202020204" pitchFamily="34" charset="0"/>
                <a:cs typeface="Arial" panose="020B0604020202020204" pitchFamily="34" charset="0"/>
              </a:rPr>
              <a:t>).</a:t>
            </a:r>
          </a:p>
          <a:p>
            <a:pPr marL="0" indent="0" algn="just">
              <a:buClr>
                <a:srgbClr val="CC3300"/>
              </a:buClr>
              <a:buSzPct val="130000"/>
              <a:buNone/>
            </a:pPr>
            <a:endParaRPr lang="fr-FR" sz="1800" b="1" dirty="0">
              <a:latin typeface="Arial" panose="020B0604020202020204" pitchFamily="34" charset="0"/>
              <a:cs typeface="Arial" panose="020B0604020202020204" pitchFamily="34" charset="0"/>
            </a:endParaRPr>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11" name="ZoneTexte 10">
            <a:hlinkClick r:id="rId8" action="ppaction://hlinksldjump"/>
          </p:cNvPr>
          <p:cNvSpPr txBox="1"/>
          <p:nvPr/>
        </p:nvSpPr>
        <p:spPr>
          <a:xfrm>
            <a:off x="463995" y="188640"/>
            <a:ext cx="363589"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a:t>
            </a:r>
          </a:p>
        </p:txBody>
      </p:sp>
    </p:spTree>
    <p:extLst>
      <p:ext uri="{BB962C8B-B14F-4D97-AF65-F5344CB8AC3E}">
        <p14:creationId xmlns:p14="http://schemas.microsoft.com/office/powerpoint/2010/main" val="403601453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899592" y="1340768"/>
            <a:ext cx="7992888" cy="79208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899592" y="5229200"/>
            <a:ext cx="7920880" cy="86409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1187624" y="3068960"/>
            <a:ext cx="7637124" cy="86409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16632"/>
            <a:ext cx="7344816" cy="634082"/>
          </a:xfrm>
        </p:spPr>
        <p:txBody>
          <a:bodyPr>
            <a:normAutofit fontScale="90000"/>
          </a:bodyPr>
          <a:lstStyle/>
          <a:p>
            <a:r>
              <a:rPr lang="fr-FR" dirty="0"/>
              <a:t>- Le cautionnement un acte civil ou commercial ?</a:t>
            </a:r>
          </a:p>
        </p:txBody>
      </p:sp>
      <p:sp>
        <p:nvSpPr>
          <p:cNvPr id="3" name="Espace réservé du contenu 2"/>
          <p:cNvSpPr>
            <a:spLocks noGrp="1"/>
          </p:cNvSpPr>
          <p:nvPr>
            <p:ph idx="1"/>
          </p:nvPr>
        </p:nvSpPr>
        <p:spPr>
          <a:xfrm>
            <a:off x="251520" y="1340768"/>
            <a:ext cx="8435280" cy="4968552"/>
          </a:xfrm>
        </p:spPr>
        <p:txBody>
          <a:bodyPr>
            <a:normAutofit lnSpcReduction="10000"/>
          </a:bodyPr>
          <a:lstStyle/>
          <a:p>
            <a:pPr algn="just">
              <a:spcAft>
                <a:spcPts val="1800"/>
              </a:spcAft>
            </a:pPr>
            <a:r>
              <a:rPr lang="fr-FR" sz="1600" dirty="0"/>
              <a:t>Le cautionnement est par nature un contrat civil </a:t>
            </a:r>
            <a:r>
              <a:rPr lang="fr-FR" sz="1600" b="0" dirty="0"/>
              <a:t>(un acte de cautionnement souscrit par une société commerciale est un acte de commerce)</a:t>
            </a:r>
            <a:r>
              <a:rPr lang="fr-FR" dirty="0"/>
              <a:t>.</a:t>
            </a:r>
          </a:p>
          <a:p>
            <a:pPr algn="just">
              <a:spcAft>
                <a:spcPts val="1800"/>
              </a:spcAft>
            </a:pPr>
            <a:endParaRPr lang="fr-FR" dirty="0"/>
          </a:p>
          <a:p>
            <a:pPr algn="just">
              <a:spcAft>
                <a:spcPts val="600"/>
              </a:spcAft>
            </a:pPr>
            <a:r>
              <a:rPr lang="fr-FR" sz="1600" dirty="0"/>
              <a:t>Toutefois, le cautionnement revêt un caractère commercial lorsque la caution à un intérêt patrimonial dans l’opération. </a:t>
            </a:r>
          </a:p>
          <a:p>
            <a:pPr lvl="1" algn="just">
              <a:buFont typeface="Wingdings" panose="05000000000000000000" pitchFamily="2" charset="2"/>
              <a:buChar char="Ø"/>
            </a:pPr>
            <a:r>
              <a:rPr lang="fr-FR" dirty="0"/>
              <a:t> </a:t>
            </a:r>
            <a:r>
              <a:rPr lang="fr-FR" sz="1600" dirty="0"/>
              <a:t>Le dirigeant de droit ou de fait est </a:t>
            </a:r>
            <a:r>
              <a:rPr lang="fr-FR" sz="1600" u="sng" dirty="0"/>
              <a:t>présumé</a:t>
            </a:r>
            <a:r>
              <a:rPr lang="fr-FR" sz="1600" dirty="0"/>
              <a:t> avoir un intérêt patrimonial. S’agissant d’une présomption simple il peut donc apporter la preuve contraire (gérant non associé). </a:t>
            </a:r>
          </a:p>
          <a:p>
            <a:pPr lvl="1" algn="just"/>
            <a:endParaRPr lang="fr-FR" sz="1600" dirty="0"/>
          </a:p>
          <a:p>
            <a:pPr lvl="1"/>
            <a:r>
              <a:rPr lang="fr-FR" sz="1600" dirty="0"/>
              <a:t>Pour les autres cautions.</a:t>
            </a:r>
          </a:p>
          <a:p>
            <a:pPr lvl="2" algn="just">
              <a:spcAft>
                <a:spcPts val="600"/>
              </a:spcAft>
              <a:buFont typeface="Wingdings" panose="05000000000000000000" pitchFamily="2" charset="2"/>
              <a:buChar char="Ø"/>
            </a:pPr>
            <a:r>
              <a:rPr lang="fr-FR" sz="1600" b="1" u="sng" dirty="0"/>
              <a:t>Associé</a:t>
            </a:r>
            <a:r>
              <a:rPr lang="fr-FR" sz="1600" dirty="0"/>
              <a:t> : en principe, la qualité d’associé est insuffisante pour qualifier le cautionnement de commercial (sauf participation importante à la gestion ou cumul avec un fonction salariée importante). </a:t>
            </a:r>
          </a:p>
          <a:p>
            <a:pPr lvl="2" algn="just">
              <a:spcAft>
                <a:spcPts val="1800"/>
              </a:spcAft>
              <a:buFont typeface="Wingdings" panose="05000000000000000000" pitchFamily="2" charset="2"/>
              <a:buChar char="Ø"/>
            </a:pPr>
            <a:r>
              <a:rPr lang="fr-FR" sz="1600" b="1" u="sng" dirty="0"/>
              <a:t>Conjoint du dirigeant</a:t>
            </a:r>
            <a:r>
              <a:rPr lang="fr-FR" sz="1600" dirty="0"/>
              <a:t> : le cautionnement du conjoint du dirigeant est considéré comme commercial s’il est démontré une implication personnelle dans la bonne marche de la société (</a:t>
            </a:r>
            <a:r>
              <a:rPr lang="fr-FR" sz="1600" dirty="0">
                <a:hlinkClick r:id="rId2"/>
              </a:rPr>
              <a:t>arrêt du 03/10/2018, n° 17-19841</a:t>
            </a:r>
            <a:r>
              <a:rPr lang="fr-FR" sz="1600" dirty="0"/>
              <a:t>).</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10</a:t>
            </a:fld>
            <a:endParaRPr lang="en-US" dirty="0"/>
          </a:p>
        </p:txBody>
      </p:sp>
      <p:sp>
        <p:nvSpPr>
          <p:cNvPr id="10" name="Espace réservé de la date 9"/>
          <p:cNvSpPr>
            <a:spLocks noGrp="1"/>
          </p:cNvSpPr>
          <p:nvPr>
            <p:ph type="dt" sz="half" idx="10"/>
          </p:nvPr>
        </p:nvSpPr>
        <p:spPr/>
        <p:txBody>
          <a:bodyPr/>
          <a:lstStyle/>
          <a:p>
            <a:r>
              <a:rPr lang="fr-FR" dirty="0"/>
              <a:t>25/03/2019</a:t>
            </a:r>
            <a:endParaRPr lang="en-US" dirty="0"/>
          </a:p>
        </p:txBody>
      </p:sp>
      <p:sp>
        <p:nvSpPr>
          <p:cNvPr id="11" name="ZoneTexte 10">
            <a:hlinkClick r:id="rId3" action="ppaction://hlinksldjump"/>
          </p:cNvPr>
          <p:cNvSpPr txBox="1"/>
          <p:nvPr/>
        </p:nvSpPr>
        <p:spPr>
          <a:xfrm>
            <a:off x="1115616" y="159023"/>
            <a:ext cx="363589"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a:t>
            </a:r>
          </a:p>
        </p:txBody>
      </p:sp>
    </p:spTree>
    <p:extLst>
      <p:ext uri="{BB962C8B-B14F-4D97-AF65-F5344CB8AC3E}">
        <p14:creationId xmlns:p14="http://schemas.microsoft.com/office/powerpoint/2010/main" val="1934016616"/>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899592" y="4653136"/>
            <a:ext cx="7992888" cy="115212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340768"/>
            <a:ext cx="7992888" cy="201622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323528" y="116632"/>
            <a:ext cx="7560840" cy="864096"/>
          </a:xfrm>
        </p:spPr>
        <p:txBody>
          <a:bodyPr>
            <a:normAutofit fontScale="90000"/>
          </a:bodyPr>
          <a:lstStyle/>
          <a:p>
            <a:r>
              <a:rPr lang="fr-FR" dirty="0"/>
              <a:t>- Conséquences de la distinction entre acte civil et acte commercial</a:t>
            </a:r>
          </a:p>
        </p:txBody>
      </p:sp>
      <p:sp>
        <p:nvSpPr>
          <p:cNvPr id="3" name="Espace réservé du contenu 2"/>
          <p:cNvSpPr>
            <a:spLocks noGrp="1"/>
          </p:cNvSpPr>
          <p:nvPr>
            <p:ph idx="1"/>
          </p:nvPr>
        </p:nvSpPr>
        <p:spPr>
          <a:xfrm>
            <a:off x="251520" y="1340768"/>
            <a:ext cx="8435280" cy="4752528"/>
          </a:xfrm>
        </p:spPr>
        <p:txBody>
          <a:bodyPr>
            <a:normAutofit/>
          </a:bodyPr>
          <a:lstStyle/>
          <a:p>
            <a:pPr>
              <a:spcAft>
                <a:spcPts val="600"/>
              </a:spcAft>
            </a:pPr>
            <a:r>
              <a:rPr lang="fr-FR" dirty="0"/>
              <a:t> </a:t>
            </a:r>
            <a:r>
              <a:rPr lang="fr-FR" sz="1600" dirty="0"/>
              <a:t>S’il s’agit d’un contrat commercial :</a:t>
            </a:r>
          </a:p>
          <a:p>
            <a:pPr lvl="1">
              <a:buFont typeface="Wingdings" panose="05000000000000000000" pitchFamily="2" charset="2"/>
              <a:buChar char="Ø"/>
            </a:pPr>
            <a:r>
              <a:rPr lang="fr-FR" sz="1600" dirty="0"/>
              <a:t>La solidarité est présumée (voir toutefois les conséquences de l’absence de la mention de l’article L. 331-2 du Code de la consommation).</a:t>
            </a:r>
          </a:p>
          <a:p>
            <a:pPr lvl="1">
              <a:buFont typeface="Wingdings" panose="05000000000000000000" pitchFamily="2" charset="2"/>
              <a:buChar char="Ø"/>
            </a:pPr>
            <a:r>
              <a:rPr lang="fr-FR" sz="1600" dirty="0"/>
              <a:t> Possibilité de faire application de la clause d’arbitrage (article 2061 du Code civil).</a:t>
            </a:r>
          </a:p>
          <a:p>
            <a:pPr lvl="1">
              <a:spcAft>
                <a:spcPts val="1800"/>
              </a:spcAft>
              <a:buFont typeface="Wingdings" panose="05000000000000000000" pitchFamily="2" charset="2"/>
              <a:buChar char="Ø"/>
            </a:pPr>
            <a:r>
              <a:rPr lang="fr-FR" sz="1600" dirty="0"/>
              <a:t> Les juridictions commerciales sont compétentes.</a:t>
            </a:r>
          </a:p>
          <a:p>
            <a:pPr>
              <a:spcAft>
                <a:spcPts val="600"/>
              </a:spcAft>
            </a:pPr>
            <a:r>
              <a:rPr lang="fr-FR" dirty="0"/>
              <a:t> </a:t>
            </a:r>
            <a:r>
              <a:rPr lang="fr-FR" sz="1600" dirty="0"/>
              <a:t>Mais, même si le cautionnement est qualifié de commercial.</a:t>
            </a:r>
          </a:p>
          <a:p>
            <a:pPr lvl="1">
              <a:buFont typeface="Wingdings" panose="05000000000000000000" pitchFamily="2" charset="2"/>
              <a:buChar char="Ø"/>
            </a:pPr>
            <a:r>
              <a:rPr lang="fr-FR" sz="1600" dirty="0"/>
              <a:t>Cela ne suffit pas à conférer la qualité de commerçant à la caution.</a:t>
            </a:r>
          </a:p>
          <a:p>
            <a:pPr lvl="1">
              <a:spcAft>
                <a:spcPts val="1800"/>
              </a:spcAft>
              <a:buFont typeface="Wingdings" panose="05000000000000000000" pitchFamily="2" charset="2"/>
              <a:buChar char="Ø"/>
            </a:pPr>
            <a:r>
              <a:rPr lang="fr-FR" sz="1600" dirty="0"/>
              <a:t>La clause attributive de compétence n’est pas applicable (sauf si la caution a la qualité de commerçant).</a:t>
            </a:r>
          </a:p>
          <a:p>
            <a:r>
              <a:rPr lang="fr-FR" sz="1600" dirty="0"/>
              <a:t>Pour un même créancier et une même dette, une caution peut être civile (compétence TGI) et une autre commerciale (compétence TC), aucun texte ne permet au juge de maintenir sa compétence (d’attribution).</a:t>
            </a:r>
          </a:p>
          <a:p>
            <a:pPr lvl="1"/>
            <a:endParaRPr lang="fr-FR" i="1"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11</a:t>
            </a:fld>
            <a:endParaRPr lang="en-US" dirty="0"/>
          </a:p>
        </p:txBody>
      </p:sp>
      <p:sp>
        <p:nvSpPr>
          <p:cNvPr id="8" name="Espace réservé de la date 7"/>
          <p:cNvSpPr>
            <a:spLocks noGrp="1"/>
          </p:cNvSpPr>
          <p:nvPr>
            <p:ph type="dt" sz="half" idx="10"/>
          </p:nvPr>
        </p:nvSpPr>
        <p:spPr/>
        <p:txBody>
          <a:bodyPr/>
          <a:lstStyle/>
          <a:p>
            <a:r>
              <a:rPr lang="fr-FR" dirty="0"/>
              <a:t>25/03/2019</a:t>
            </a:r>
            <a:endParaRPr lang="en-US" dirty="0"/>
          </a:p>
        </p:txBody>
      </p:sp>
      <p:sp>
        <p:nvSpPr>
          <p:cNvPr id="9" name="ZoneTexte 8">
            <a:hlinkClick r:id="rId2" action="ppaction://hlinksldjump"/>
          </p:cNvPr>
          <p:cNvSpPr txBox="1"/>
          <p:nvPr/>
        </p:nvSpPr>
        <p:spPr>
          <a:xfrm>
            <a:off x="251520" y="159023"/>
            <a:ext cx="363589"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4</a:t>
            </a:r>
          </a:p>
        </p:txBody>
      </p:sp>
    </p:spTree>
    <p:extLst>
      <p:ext uri="{BB962C8B-B14F-4D97-AF65-F5344CB8AC3E}">
        <p14:creationId xmlns:p14="http://schemas.microsoft.com/office/powerpoint/2010/main" val="773799874"/>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a:xfrm>
            <a:off x="1187624" y="1916832"/>
            <a:ext cx="7704856" cy="165618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1223628" y="4509120"/>
            <a:ext cx="7632848" cy="57606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27582" y="116632"/>
            <a:ext cx="6912769" cy="792088"/>
          </a:xfrm>
        </p:spPr>
        <p:txBody>
          <a:bodyPr>
            <a:normAutofit fontScale="90000"/>
          </a:bodyPr>
          <a:lstStyle/>
          <a:p>
            <a:pPr algn="ctr"/>
            <a:r>
              <a:rPr lang="fr-FR" dirty="0"/>
              <a:t>- Cautionnement simple et cautionnement solidaire</a:t>
            </a:r>
          </a:p>
        </p:txBody>
      </p:sp>
      <p:sp>
        <p:nvSpPr>
          <p:cNvPr id="3" name="Espace réservé du contenu 2"/>
          <p:cNvSpPr>
            <a:spLocks noGrp="1"/>
          </p:cNvSpPr>
          <p:nvPr>
            <p:ph idx="1"/>
          </p:nvPr>
        </p:nvSpPr>
        <p:spPr/>
        <p:txBody>
          <a:bodyPr>
            <a:normAutofit/>
          </a:bodyPr>
          <a:lstStyle/>
          <a:p>
            <a:r>
              <a:rPr lang="fr-FR" dirty="0"/>
              <a:t> </a:t>
            </a:r>
            <a:r>
              <a:rPr lang="fr-FR" sz="1600" u="sng" dirty="0"/>
              <a:t>Le cautionnement simple bénéficie</a:t>
            </a:r>
            <a:r>
              <a:rPr lang="fr-FR" sz="1600" dirty="0"/>
              <a:t> :</a:t>
            </a:r>
          </a:p>
          <a:p>
            <a:pPr lvl="1">
              <a:spcAft>
                <a:spcPts val="1200"/>
              </a:spcAft>
              <a:buFont typeface="Wingdings" panose="05000000000000000000" pitchFamily="2" charset="2"/>
              <a:buChar char="Ø"/>
            </a:pPr>
            <a:r>
              <a:rPr lang="fr-FR" sz="1600" dirty="0"/>
              <a:t> de la discussion = la caution n’a une obligation de paiement, qu’une fois établie par le créancier, l’insolvabilité du débiteur principal,</a:t>
            </a:r>
          </a:p>
          <a:p>
            <a:pPr lvl="1">
              <a:buFont typeface="Wingdings" panose="05000000000000000000" pitchFamily="2" charset="2"/>
              <a:buChar char="Ø"/>
            </a:pPr>
            <a:r>
              <a:rPr lang="fr-FR" sz="1600" dirty="0"/>
              <a:t> et de la division = en présence de pluralité de cautions, ce bénéfice permet à la caution d’obliger le créancier à ne le poursuivre que pour sa part dans la dette (</a:t>
            </a:r>
            <a:r>
              <a:rPr lang="fr-FR" sz="1600" b="0" dirty="0">
                <a:hlinkClick r:id="rId2"/>
              </a:rPr>
              <a:t>arrêt du 20/06/2018, n° 16-15190</a:t>
            </a:r>
            <a:r>
              <a:rPr lang="fr-FR" sz="1600" dirty="0"/>
              <a:t>).</a:t>
            </a:r>
          </a:p>
          <a:p>
            <a:pPr lvl="1"/>
            <a:endParaRPr lang="fr-FR" sz="1600" dirty="0"/>
          </a:p>
          <a:p>
            <a:endParaRPr lang="fr-FR" sz="1600" dirty="0"/>
          </a:p>
          <a:p>
            <a:r>
              <a:rPr lang="fr-FR" sz="1600" dirty="0"/>
              <a:t> </a:t>
            </a:r>
            <a:r>
              <a:rPr lang="fr-FR" sz="1600" u="sng" dirty="0"/>
              <a:t>Le cautionnement solidaire</a:t>
            </a:r>
            <a:r>
              <a:rPr lang="fr-FR" sz="1600" dirty="0"/>
              <a:t> :</a:t>
            </a:r>
          </a:p>
          <a:p>
            <a:pPr lvl="1">
              <a:buFont typeface="Wingdings" panose="05000000000000000000" pitchFamily="2" charset="2"/>
              <a:buChar char="Ø"/>
            </a:pPr>
            <a:r>
              <a:rPr lang="fr-FR" sz="1600" dirty="0"/>
              <a:t> Ne peut bénéficier ni du bénéfice de la discussion, ni de celui de la division.</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12</a:t>
            </a:fld>
            <a:endParaRPr lang="en-US" dirty="0"/>
          </a:p>
        </p:txBody>
      </p:sp>
      <p:sp>
        <p:nvSpPr>
          <p:cNvPr id="8" name="Espace réservé de la date 7"/>
          <p:cNvSpPr>
            <a:spLocks noGrp="1"/>
          </p:cNvSpPr>
          <p:nvPr>
            <p:ph type="dt" sz="half" idx="10"/>
          </p:nvPr>
        </p:nvSpPr>
        <p:spPr/>
        <p:txBody>
          <a:bodyPr/>
          <a:lstStyle/>
          <a:p>
            <a:r>
              <a:rPr lang="fr-FR" dirty="0"/>
              <a:t>25/03/2019</a:t>
            </a:r>
            <a:endParaRPr lang="en-US" dirty="0"/>
          </a:p>
        </p:txBody>
      </p:sp>
      <p:sp>
        <p:nvSpPr>
          <p:cNvPr id="12" name="ZoneTexte 11">
            <a:hlinkClick r:id="rId3" action="ppaction://hlinksldjump"/>
          </p:cNvPr>
          <p:cNvSpPr txBox="1"/>
          <p:nvPr/>
        </p:nvSpPr>
        <p:spPr>
          <a:xfrm>
            <a:off x="323528" y="188640"/>
            <a:ext cx="576064"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a:t>
            </a:r>
          </a:p>
        </p:txBody>
      </p:sp>
    </p:spTree>
    <p:extLst>
      <p:ext uri="{BB962C8B-B14F-4D97-AF65-F5344CB8AC3E}">
        <p14:creationId xmlns:p14="http://schemas.microsoft.com/office/powerpoint/2010/main" val="2449479088"/>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899592" y="4509120"/>
            <a:ext cx="7992889" cy="108012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899592" y="1340768"/>
            <a:ext cx="7992888" cy="100811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1115616" y="188640"/>
            <a:ext cx="6336704" cy="792088"/>
          </a:xfrm>
        </p:spPr>
        <p:txBody>
          <a:bodyPr>
            <a:normAutofit fontScale="90000"/>
          </a:bodyPr>
          <a:lstStyle/>
          <a:p>
            <a:pPr algn="ctr"/>
            <a:r>
              <a:rPr lang="fr-FR" dirty="0"/>
              <a:t>- Obligation de couverture, obligation de règlement </a:t>
            </a:r>
          </a:p>
        </p:txBody>
      </p:sp>
      <p:sp>
        <p:nvSpPr>
          <p:cNvPr id="3" name="Espace réservé du contenu 2"/>
          <p:cNvSpPr>
            <a:spLocks noGrp="1"/>
          </p:cNvSpPr>
          <p:nvPr>
            <p:ph idx="1"/>
          </p:nvPr>
        </p:nvSpPr>
        <p:spPr>
          <a:xfrm>
            <a:off x="251520" y="1340768"/>
            <a:ext cx="8435280" cy="4464496"/>
          </a:xfrm>
        </p:spPr>
        <p:txBody>
          <a:bodyPr>
            <a:normAutofit/>
          </a:bodyPr>
          <a:lstStyle/>
          <a:p>
            <a:r>
              <a:rPr lang="fr-FR" sz="1600" dirty="0"/>
              <a:t>Au terme du contrat de cautionnement, la caution reste engagée  pour les dettes nées entre la date de conclusion du contrat et son terme (obligation de couverture). Aucune obligation n’existe pour les dettes postérieures.</a:t>
            </a:r>
          </a:p>
          <a:p>
            <a:endParaRPr lang="fr-FR" sz="1600" dirty="0"/>
          </a:p>
          <a:p>
            <a:pPr>
              <a:spcAft>
                <a:spcPts val="600"/>
              </a:spcAft>
            </a:pPr>
            <a:r>
              <a:rPr lang="fr-FR" sz="1600" dirty="0"/>
              <a:t>L’obligation de règlement perdure, en principe, au-delà de l’obligation de couverture et oblige la caution à régler les dettes qu’elle a garanties, même après l’expiration de la période de couverture </a:t>
            </a:r>
            <a:r>
              <a:rPr lang="fr-FR" sz="1600" b="0" dirty="0"/>
              <a:t>(voir toutefois l’application de la prescription</a:t>
            </a:r>
            <a:r>
              <a:rPr lang="fr-FR" sz="1600" dirty="0"/>
              <a:t>)</a:t>
            </a:r>
            <a:r>
              <a:rPr lang="fr-FR" sz="1600" b="0" dirty="0"/>
              <a:t>.</a:t>
            </a:r>
            <a:r>
              <a:rPr lang="fr-FR" sz="1600" dirty="0"/>
              <a:t> </a:t>
            </a:r>
          </a:p>
          <a:p>
            <a:pPr lvl="1">
              <a:buFont typeface="Wingdings" panose="05000000000000000000" pitchFamily="2" charset="2"/>
              <a:buChar char="Ø"/>
            </a:pPr>
            <a:r>
              <a:rPr lang="fr-FR" sz="1600" b="0" dirty="0"/>
              <a:t>Le contrat peut imposer au créancier, un délai maximum pour poursuivre la caution, au-delà de l’obligation de couverture (délai de forclusion).</a:t>
            </a:r>
          </a:p>
          <a:p>
            <a:pPr lvl="1">
              <a:buFont typeface="Wingdings" panose="05000000000000000000" pitchFamily="2" charset="2"/>
              <a:buChar char="Ø"/>
            </a:pPr>
            <a:endParaRPr lang="fr-FR" sz="1600" b="0" dirty="0"/>
          </a:p>
          <a:p>
            <a:r>
              <a:rPr lang="fr-FR" sz="1600" dirty="0"/>
              <a:t>La date de fin de l’obligation de couverture n’est pas obligatoirement la date de l’obligation de règlement, dans la mesure où la dette du débiteur principal ne serait pas encore exigible.</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13</a:t>
            </a:fld>
            <a:endParaRPr lang="en-US" dirty="0"/>
          </a:p>
        </p:txBody>
      </p:sp>
      <p:sp>
        <p:nvSpPr>
          <p:cNvPr id="9" name="Espace réservé de la date 8"/>
          <p:cNvSpPr>
            <a:spLocks noGrp="1"/>
          </p:cNvSpPr>
          <p:nvPr>
            <p:ph type="dt" sz="half" idx="10"/>
          </p:nvPr>
        </p:nvSpPr>
        <p:spPr/>
        <p:txBody>
          <a:bodyPr/>
          <a:lstStyle/>
          <a:p>
            <a:r>
              <a:rPr lang="fr-FR" dirty="0"/>
              <a:t>25/03/2019</a:t>
            </a:r>
            <a:endParaRPr lang="en-US" dirty="0"/>
          </a:p>
        </p:txBody>
      </p:sp>
      <p:sp>
        <p:nvSpPr>
          <p:cNvPr id="13" name="ZoneTexte 12">
            <a:hlinkClick r:id="rId2" action="ppaction://hlinksldjump"/>
          </p:cNvPr>
          <p:cNvSpPr txBox="1"/>
          <p:nvPr/>
        </p:nvSpPr>
        <p:spPr>
          <a:xfrm>
            <a:off x="611560" y="231031"/>
            <a:ext cx="576063"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6</a:t>
            </a:r>
          </a:p>
        </p:txBody>
      </p:sp>
    </p:spTree>
    <p:extLst>
      <p:ext uri="{BB962C8B-B14F-4D97-AF65-F5344CB8AC3E}">
        <p14:creationId xmlns:p14="http://schemas.microsoft.com/office/powerpoint/2010/main" val="3404710390"/>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a:xfrm>
            <a:off x="899592" y="3573016"/>
            <a:ext cx="7992888" cy="100811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à coins arrondis 9"/>
          <p:cNvSpPr/>
          <p:nvPr/>
        </p:nvSpPr>
        <p:spPr>
          <a:xfrm>
            <a:off x="899592" y="1628800"/>
            <a:ext cx="7992888" cy="108012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1115616" y="188640"/>
            <a:ext cx="6624736" cy="792088"/>
          </a:xfrm>
        </p:spPr>
        <p:txBody>
          <a:bodyPr>
            <a:normAutofit fontScale="90000"/>
          </a:bodyPr>
          <a:lstStyle/>
          <a:p>
            <a:pPr algn="ctr"/>
            <a:r>
              <a:rPr lang="fr-FR" dirty="0"/>
              <a:t>- Une application  : le compte courant bancaire (1)</a:t>
            </a:r>
          </a:p>
        </p:txBody>
      </p:sp>
      <p:sp>
        <p:nvSpPr>
          <p:cNvPr id="3" name="Espace réservé du contenu 2"/>
          <p:cNvSpPr>
            <a:spLocks noGrp="1"/>
          </p:cNvSpPr>
          <p:nvPr>
            <p:ph idx="1"/>
          </p:nvPr>
        </p:nvSpPr>
        <p:spPr>
          <a:xfrm>
            <a:off x="251520" y="1700808"/>
            <a:ext cx="8435280" cy="4752528"/>
          </a:xfrm>
        </p:spPr>
        <p:txBody>
          <a:bodyPr>
            <a:normAutofit/>
          </a:bodyPr>
          <a:lstStyle/>
          <a:p>
            <a:pPr>
              <a:spcAft>
                <a:spcPts val="600"/>
              </a:spcAft>
            </a:pPr>
            <a:r>
              <a:rPr lang="fr-FR" sz="1600" dirty="0"/>
              <a:t>Prenons comme exemple, le compte courant bancaire (voir diapositive suivante), en expliquant au préalable le principe de  l’indivisibilité du compte courant, à savoir :</a:t>
            </a:r>
          </a:p>
          <a:p>
            <a:pPr>
              <a:spcAft>
                <a:spcPts val="600"/>
              </a:spcAft>
            </a:pPr>
            <a:endParaRPr lang="fr-FR" sz="1600" dirty="0"/>
          </a:p>
          <a:p>
            <a:pPr lvl="1">
              <a:buFont typeface="Wingdings" panose="05000000000000000000" pitchFamily="2" charset="2"/>
              <a:buChar char="Ø"/>
            </a:pPr>
            <a:r>
              <a:rPr lang="fr-FR" sz="1600" dirty="0"/>
              <a:t>jusqu'à la </a:t>
            </a:r>
            <a:r>
              <a:rPr lang="fr-FR" sz="1600" i="1" u="sng" dirty="0"/>
              <a:t>clôture du compte</a:t>
            </a:r>
            <a:r>
              <a:rPr lang="fr-FR" sz="1600" dirty="0"/>
              <a:t>, il n'y a ni créance ni dette, seul le solde final permet de déterminer la qualité de créancier ou de débiteur ;</a:t>
            </a:r>
          </a:p>
          <a:p>
            <a:pPr lvl="1"/>
            <a:endParaRPr lang="fr-FR" sz="1600" dirty="0"/>
          </a:p>
          <a:p>
            <a:pPr lvl="1">
              <a:spcAft>
                <a:spcPts val="1200"/>
              </a:spcAft>
              <a:buFont typeface="Wingdings" panose="05000000000000000000" pitchFamily="2" charset="2"/>
              <a:buChar char="Ø"/>
            </a:pPr>
            <a:r>
              <a:rPr lang="fr-FR" sz="1600" dirty="0"/>
              <a:t>chaque opération disparaît au sein du compte pour se fondre avec les autres dans un solde provisoire dont l’exigibilité est repoussée à la clôture du compte ; </a:t>
            </a:r>
          </a:p>
          <a:p>
            <a:pPr lvl="1">
              <a:spcAft>
                <a:spcPts val="1200"/>
              </a:spcAft>
            </a:pPr>
            <a:endParaRPr lang="fr-FR" sz="1600" dirty="0"/>
          </a:p>
          <a:p>
            <a:pPr lvl="1">
              <a:spcAft>
                <a:spcPts val="1200"/>
              </a:spcAft>
              <a:buFont typeface="Wingdings" panose="05000000000000000000" pitchFamily="2" charset="2"/>
              <a:buChar char="Ø"/>
            </a:pPr>
            <a:r>
              <a:rPr lang="fr-FR" sz="1600" dirty="0"/>
              <a:t>examinons maintenant dans la diapositive suivante, les effets d’une part de la notion de couverture et de règlement et celle de l’indivisibilité du compte courant et d’autre part les conséquences qu’en a déduit la jurisprudence.</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14</a:t>
            </a:fld>
            <a:endParaRPr lang="en-US" dirty="0"/>
          </a:p>
        </p:txBody>
      </p:sp>
      <p:sp>
        <p:nvSpPr>
          <p:cNvPr id="9" name="Espace réservé de la date 8"/>
          <p:cNvSpPr>
            <a:spLocks noGrp="1"/>
          </p:cNvSpPr>
          <p:nvPr>
            <p:ph type="dt" sz="half" idx="10"/>
          </p:nvPr>
        </p:nvSpPr>
        <p:spPr/>
        <p:txBody>
          <a:bodyPr/>
          <a:lstStyle/>
          <a:p>
            <a:r>
              <a:rPr lang="fr-FR" dirty="0"/>
              <a:t>25/03/2019</a:t>
            </a:r>
            <a:endParaRPr lang="en-US" dirty="0"/>
          </a:p>
        </p:txBody>
      </p:sp>
      <p:sp>
        <p:nvSpPr>
          <p:cNvPr id="13" name="ZoneTexte 12">
            <a:hlinkClick r:id="rId2" action="ppaction://hlinksldjump"/>
          </p:cNvPr>
          <p:cNvSpPr txBox="1"/>
          <p:nvPr/>
        </p:nvSpPr>
        <p:spPr>
          <a:xfrm>
            <a:off x="899593" y="231031"/>
            <a:ext cx="576063"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7</a:t>
            </a:r>
          </a:p>
        </p:txBody>
      </p:sp>
    </p:spTree>
    <p:extLst>
      <p:ext uri="{BB962C8B-B14F-4D97-AF65-F5344CB8AC3E}">
        <p14:creationId xmlns:p14="http://schemas.microsoft.com/office/powerpoint/2010/main" val="2454672566"/>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251520" y="4797152"/>
            <a:ext cx="8856984" cy="917520"/>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971600" y="202630"/>
            <a:ext cx="6768752" cy="634082"/>
          </a:xfrm>
        </p:spPr>
        <p:txBody>
          <a:bodyPr>
            <a:normAutofit fontScale="90000"/>
          </a:bodyPr>
          <a:lstStyle/>
          <a:p>
            <a:pPr algn="ctr"/>
            <a:r>
              <a:rPr lang="fr-FR" dirty="0"/>
              <a:t>- Une application : le compte courant bancaire (2)</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15</a:t>
            </a:fld>
            <a:endParaRPr lang="en-US" dirty="0"/>
          </a:p>
        </p:txBody>
      </p:sp>
      <p:cxnSp>
        <p:nvCxnSpPr>
          <p:cNvPr id="8" name="Connecteur droit 7"/>
          <p:cNvCxnSpPr/>
          <p:nvPr/>
        </p:nvCxnSpPr>
        <p:spPr>
          <a:xfrm>
            <a:off x="683568" y="2109939"/>
            <a:ext cx="0" cy="576954"/>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395536" y="1359932"/>
            <a:ext cx="2592288" cy="954107"/>
          </a:xfrm>
          <a:prstGeom prst="rect">
            <a:avLst/>
          </a:prstGeom>
          <a:noFill/>
        </p:spPr>
        <p:txBody>
          <a:bodyPr wrap="square" rtlCol="0">
            <a:spAutoFit/>
          </a:bodyPr>
          <a:lstStyle/>
          <a:p>
            <a:pPr algn="ctr"/>
            <a:r>
              <a:rPr lang="fr-FR" sz="1400" dirty="0"/>
              <a:t>01/03/2012 : date de signature du cautionnement pour 100.000 euros et une durée de 5 ans </a:t>
            </a:r>
          </a:p>
        </p:txBody>
      </p:sp>
      <p:cxnSp>
        <p:nvCxnSpPr>
          <p:cNvPr id="21" name="Connecteur droit 20"/>
          <p:cNvCxnSpPr/>
          <p:nvPr/>
        </p:nvCxnSpPr>
        <p:spPr>
          <a:xfrm>
            <a:off x="4211960" y="2148848"/>
            <a:ext cx="0" cy="538045"/>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3275856" y="1359932"/>
            <a:ext cx="2304256" cy="738664"/>
          </a:xfrm>
          <a:prstGeom prst="rect">
            <a:avLst/>
          </a:prstGeom>
          <a:noFill/>
        </p:spPr>
        <p:txBody>
          <a:bodyPr wrap="square" rtlCol="0">
            <a:spAutoFit/>
          </a:bodyPr>
          <a:lstStyle/>
          <a:p>
            <a:pPr algn="ctr"/>
            <a:r>
              <a:rPr lang="fr-FR" sz="1400" dirty="0"/>
              <a:t>01/03/2017 : montant du découvert bancaire 110.000 euros</a:t>
            </a:r>
          </a:p>
        </p:txBody>
      </p:sp>
      <p:sp>
        <p:nvSpPr>
          <p:cNvPr id="26" name="Flèche droite 25"/>
          <p:cNvSpPr/>
          <p:nvPr/>
        </p:nvSpPr>
        <p:spPr>
          <a:xfrm>
            <a:off x="827584" y="2398861"/>
            <a:ext cx="3312368" cy="80994"/>
          </a:xfrm>
          <a:prstGeom prst="rightArrow">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p:cNvSpPr txBox="1"/>
          <p:nvPr/>
        </p:nvSpPr>
        <p:spPr>
          <a:xfrm>
            <a:off x="971600" y="2470869"/>
            <a:ext cx="3096344" cy="545247"/>
          </a:xfrm>
          <a:prstGeom prst="rect">
            <a:avLst/>
          </a:prstGeom>
          <a:noFill/>
        </p:spPr>
        <p:txBody>
          <a:bodyPr wrap="square" rtlCol="0">
            <a:spAutoFit/>
          </a:bodyPr>
          <a:lstStyle/>
          <a:p>
            <a:pPr algn="ctr"/>
            <a:r>
              <a:rPr lang="fr-FR" sz="1400" dirty="0"/>
              <a:t>Fonctionnement du compte</a:t>
            </a:r>
          </a:p>
        </p:txBody>
      </p:sp>
      <p:cxnSp>
        <p:nvCxnSpPr>
          <p:cNvPr id="28" name="Connecteur droit 27"/>
          <p:cNvCxnSpPr/>
          <p:nvPr/>
        </p:nvCxnSpPr>
        <p:spPr>
          <a:xfrm>
            <a:off x="8100392" y="2174259"/>
            <a:ext cx="0" cy="538045"/>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6372200" y="1196752"/>
            <a:ext cx="2592288" cy="954107"/>
          </a:xfrm>
          <a:prstGeom prst="rect">
            <a:avLst/>
          </a:prstGeom>
          <a:noFill/>
        </p:spPr>
        <p:txBody>
          <a:bodyPr wrap="square" rtlCol="0">
            <a:spAutoFit/>
          </a:bodyPr>
          <a:lstStyle/>
          <a:p>
            <a:pPr algn="ctr"/>
            <a:r>
              <a:rPr lang="fr-FR" sz="1400" dirty="0"/>
              <a:t>10/09/2017 </a:t>
            </a:r>
          </a:p>
          <a:p>
            <a:pPr algn="ctr"/>
            <a:r>
              <a:rPr lang="fr-FR" sz="1400" dirty="0"/>
              <a:t>(clôture du compte) : montant du découvert bancaire 80.000 euros</a:t>
            </a:r>
          </a:p>
        </p:txBody>
      </p:sp>
      <p:cxnSp>
        <p:nvCxnSpPr>
          <p:cNvPr id="32" name="Connecteur droit avec flèche 31"/>
          <p:cNvCxnSpPr/>
          <p:nvPr/>
        </p:nvCxnSpPr>
        <p:spPr>
          <a:xfrm>
            <a:off x="4283968" y="2452781"/>
            <a:ext cx="3672408" cy="12064"/>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539552" y="3016116"/>
            <a:ext cx="4320480" cy="954107"/>
          </a:xfrm>
          <a:prstGeom prst="rect">
            <a:avLst/>
          </a:prstGeom>
          <a:solidFill>
            <a:schemeClr val="accent5">
              <a:lumMod val="20000"/>
              <a:lumOff val="80000"/>
            </a:schemeClr>
          </a:solidFill>
          <a:ln>
            <a:solidFill>
              <a:srgbClr val="0033CC"/>
            </a:solidFill>
          </a:ln>
        </p:spPr>
        <p:txBody>
          <a:bodyPr wrap="square" rtlCol="0">
            <a:spAutoFit/>
          </a:bodyPr>
          <a:lstStyle/>
          <a:p>
            <a:pPr algn="ctr"/>
            <a:r>
              <a:rPr lang="fr-FR" sz="1400" dirty="0">
                <a:latin typeface="Arial" panose="020B0604020202020204" pitchFamily="34" charset="0"/>
                <a:cs typeface="Arial" panose="020B0604020202020204" pitchFamily="34" charset="0"/>
              </a:rPr>
              <a:t>Fin de l’obligation de couverture, caution engagée pour un montant maximum de 100.000 euros (solde provisoire du compte). Le compte n’étant pas clôturé, créance non exigible. </a:t>
            </a:r>
          </a:p>
        </p:txBody>
      </p:sp>
      <p:sp>
        <p:nvSpPr>
          <p:cNvPr id="40" name="ZoneTexte 39"/>
          <p:cNvSpPr txBox="1"/>
          <p:nvPr/>
        </p:nvSpPr>
        <p:spPr>
          <a:xfrm>
            <a:off x="4932040" y="3016116"/>
            <a:ext cx="4176464" cy="738664"/>
          </a:xfrm>
          <a:prstGeom prst="rect">
            <a:avLst/>
          </a:prstGeom>
          <a:solidFill>
            <a:schemeClr val="accent6">
              <a:lumMod val="20000"/>
              <a:lumOff val="80000"/>
            </a:schemeClr>
          </a:solidFill>
          <a:ln>
            <a:solidFill>
              <a:srgbClr val="C00000"/>
            </a:solidFill>
          </a:ln>
        </p:spPr>
        <p:txBody>
          <a:bodyPr wrap="square" rtlCol="0">
            <a:spAutoFit/>
          </a:bodyPr>
          <a:lstStyle/>
          <a:p>
            <a:pPr algn="ctr"/>
            <a:r>
              <a:rPr lang="fr-FR" sz="1400" dirty="0">
                <a:latin typeface="Arial" panose="020B0604020202020204" pitchFamily="34" charset="0"/>
                <a:cs typeface="Arial" panose="020B0604020202020204" pitchFamily="34" charset="0"/>
              </a:rPr>
              <a:t>Au jour de l’obligation de règlement (clôture du compte), aucune somme n’est due par la caution (100.000 – 100.000) = 0</a:t>
            </a:r>
          </a:p>
        </p:txBody>
      </p:sp>
      <p:sp>
        <p:nvSpPr>
          <p:cNvPr id="50" name="ZoneTexte 49"/>
          <p:cNvSpPr txBox="1"/>
          <p:nvPr/>
        </p:nvSpPr>
        <p:spPr>
          <a:xfrm>
            <a:off x="4499992" y="2110829"/>
            <a:ext cx="3240360" cy="307777"/>
          </a:xfrm>
          <a:prstGeom prst="rect">
            <a:avLst/>
          </a:prstGeom>
          <a:noFill/>
        </p:spPr>
        <p:txBody>
          <a:bodyPr wrap="square" rtlCol="0">
            <a:spAutoFit/>
          </a:bodyPr>
          <a:lstStyle/>
          <a:p>
            <a:pPr algn="ctr"/>
            <a:r>
              <a:rPr lang="fr-FR" sz="1400" dirty="0"/>
              <a:t>Opérations de crédit  : 100.000 euros</a:t>
            </a:r>
          </a:p>
        </p:txBody>
      </p:sp>
      <p:sp>
        <p:nvSpPr>
          <p:cNvPr id="51" name="ZoneTexte 50"/>
          <p:cNvSpPr txBox="1"/>
          <p:nvPr/>
        </p:nvSpPr>
        <p:spPr>
          <a:xfrm>
            <a:off x="4499992" y="2512060"/>
            <a:ext cx="3240360" cy="307777"/>
          </a:xfrm>
          <a:prstGeom prst="rect">
            <a:avLst/>
          </a:prstGeom>
          <a:noFill/>
        </p:spPr>
        <p:txBody>
          <a:bodyPr wrap="square" rtlCol="0">
            <a:spAutoFit/>
          </a:bodyPr>
          <a:lstStyle/>
          <a:p>
            <a:pPr algn="ctr"/>
            <a:r>
              <a:rPr lang="fr-FR" sz="1400" dirty="0"/>
              <a:t>Opérations de débit  : 70.000 euros</a:t>
            </a:r>
          </a:p>
        </p:txBody>
      </p:sp>
      <p:sp>
        <p:nvSpPr>
          <p:cNvPr id="52" name="ZoneTexte 51"/>
          <p:cNvSpPr txBox="1"/>
          <p:nvPr/>
        </p:nvSpPr>
        <p:spPr>
          <a:xfrm>
            <a:off x="251520" y="4058488"/>
            <a:ext cx="8784976" cy="738664"/>
          </a:xfrm>
          <a:prstGeom prst="rect">
            <a:avLst/>
          </a:prstGeom>
          <a:noFill/>
        </p:spPr>
        <p:txBody>
          <a:bodyPr wrap="square" rtlCol="0">
            <a:spAutoFit/>
          </a:bodyPr>
          <a:lstStyle/>
          <a:p>
            <a:pPr algn="just"/>
            <a:r>
              <a:rPr lang="fr-FR" sz="1400" dirty="0">
                <a:latin typeface="Arial" panose="020B0604020202020204" pitchFamily="34" charset="0"/>
                <a:cs typeface="Arial" panose="020B0604020202020204" pitchFamily="34" charset="0"/>
              </a:rPr>
              <a:t>Le cautionnement couvre les dettes nées entre la date de sa conclusion et son terme (obligation de couverture). L’obligation de règlement perdure, en principe, au-delà de l’obligation de couverture et oblige la caution à régler les dettes qu’elle a garanties, même après l’expiration de la période de couverture.</a:t>
            </a:r>
          </a:p>
        </p:txBody>
      </p:sp>
      <p:cxnSp>
        <p:nvCxnSpPr>
          <p:cNvPr id="70" name="Connecteur droit avec flèche 69"/>
          <p:cNvCxnSpPr/>
          <p:nvPr/>
        </p:nvCxnSpPr>
        <p:spPr>
          <a:xfrm flipH="1">
            <a:off x="755576" y="2038821"/>
            <a:ext cx="576064" cy="11203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Connecteur droit avec flèche 72"/>
          <p:cNvCxnSpPr/>
          <p:nvPr/>
        </p:nvCxnSpPr>
        <p:spPr>
          <a:xfrm flipH="1">
            <a:off x="4283968" y="2038821"/>
            <a:ext cx="324036" cy="1286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Connecteur droit avec flèche 74"/>
          <p:cNvCxnSpPr/>
          <p:nvPr/>
        </p:nvCxnSpPr>
        <p:spPr>
          <a:xfrm flipH="1">
            <a:off x="8172400" y="1863988"/>
            <a:ext cx="360040" cy="30344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Connecteur droit avec flèche 77"/>
          <p:cNvCxnSpPr/>
          <p:nvPr/>
        </p:nvCxnSpPr>
        <p:spPr>
          <a:xfrm flipV="1">
            <a:off x="3419872" y="2762274"/>
            <a:ext cx="792088" cy="3446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Connecteur droit avec flèche 79"/>
          <p:cNvCxnSpPr/>
          <p:nvPr/>
        </p:nvCxnSpPr>
        <p:spPr>
          <a:xfrm flipV="1">
            <a:off x="7308304" y="2743492"/>
            <a:ext cx="792088" cy="3446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1" name="ZoneTexte 80"/>
          <p:cNvSpPr txBox="1"/>
          <p:nvPr/>
        </p:nvSpPr>
        <p:spPr>
          <a:xfrm>
            <a:off x="251520" y="4797152"/>
            <a:ext cx="8784976" cy="1677382"/>
          </a:xfrm>
          <a:prstGeom prst="rect">
            <a:avLst/>
          </a:prstGeom>
          <a:noFill/>
        </p:spPr>
        <p:txBody>
          <a:bodyPr wrap="square" rtlCol="0">
            <a:spAutoFit/>
          </a:bodyPr>
          <a:lstStyle/>
          <a:p>
            <a:pPr algn="just">
              <a:spcAft>
                <a:spcPts val="600"/>
              </a:spcAft>
            </a:pPr>
            <a:r>
              <a:rPr lang="fr-FR" sz="1400" dirty="0"/>
              <a:t>Du jour de la fin de l’obligation de couverture, jusqu’au jour de l’obligation de règlement « </a:t>
            </a:r>
            <a:r>
              <a:rPr lang="fr-FR" sz="1400" i="1" dirty="0"/>
              <a:t>toute remise au crédit d’un compte courant s’impute sur le montant de l’engagement de la caution, fût-elle postérieure à la date d’expiration de l’engagement de celle-ci</a:t>
            </a:r>
            <a:r>
              <a:rPr lang="fr-FR" sz="1400" dirty="0"/>
              <a:t> » (</a:t>
            </a:r>
            <a:r>
              <a:rPr lang="fr-FR" sz="1400" dirty="0">
                <a:hlinkClick r:id="rId2"/>
              </a:rPr>
              <a:t>arrêt du 12/05/1998, n° 96-17026</a:t>
            </a:r>
            <a:r>
              <a:rPr lang="fr-FR" sz="1400" dirty="0"/>
              <a:t>) (voir aussi </a:t>
            </a:r>
            <a:r>
              <a:rPr lang="fr-FR" sz="1400" dirty="0">
                <a:hlinkClick r:id="rId3"/>
              </a:rPr>
              <a:t>arrêt du 22/02/2017 n° 14-28302</a:t>
            </a:r>
            <a:r>
              <a:rPr lang="fr-FR" sz="1400" dirty="0"/>
              <a:t>)</a:t>
            </a:r>
          </a:p>
          <a:p>
            <a:pPr algn="just"/>
            <a:r>
              <a:rPr lang="fr-FR" sz="1400" dirty="0"/>
              <a:t>Possibilité de </a:t>
            </a:r>
            <a:r>
              <a:rPr lang="fr-FR" sz="1400" b="1" u="sng" dirty="0"/>
              <a:t>limiter</a:t>
            </a:r>
            <a:r>
              <a:rPr lang="fr-FR" sz="1400" dirty="0"/>
              <a:t> cette conséquence par une convention opposable à la caution, comparaison entre le solde au jour de la fin de l’obligation de couverture et le solde à la clôture du compte, dans notre exemple 80.000 euros (</a:t>
            </a:r>
            <a:r>
              <a:rPr lang="fr-FR" sz="1400" dirty="0">
                <a:hlinkClick r:id="rId4"/>
              </a:rPr>
              <a:t>arrêt du 10/12/2002 n° 98-10292</a:t>
            </a:r>
            <a:r>
              <a:rPr lang="fr-FR" sz="1400" dirty="0"/>
              <a:t>)</a:t>
            </a:r>
            <a:endParaRPr lang="fr-FR" sz="1400" b="1" u="sng" dirty="0">
              <a:solidFill>
                <a:srgbClr val="CC3300"/>
              </a:solidFill>
            </a:endParaRPr>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31" name="ZoneTexte 30">
            <a:hlinkClick r:id="rId5" action="ppaction://hlinksldjump"/>
          </p:cNvPr>
          <p:cNvSpPr txBox="1"/>
          <p:nvPr/>
        </p:nvSpPr>
        <p:spPr>
          <a:xfrm>
            <a:off x="899592" y="260648"/>
            <a:ext cx="504056"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7</a:t>
            </a:r>
          </a:p>
        </p:txBody>
      </p:sp>
    </p:spTree>
    <p:extLst>
      <p:ext uri="{BB962C8B-B14F-4D97-AF65-F5344CB8AC3E}">
        <p14:creationId xmlns:p14="http://schemas.microsoft.com/office/powerpoint/2010/main" val="394536492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187624" y="4869160"/>
            <a:ext cx="7776864" cy="72008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1187624" y="2348880"/>
            <a:ext cx="7632848" cy="100811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11560" y="274638"/>
            <a:ext cx="7128792" cy="634082"/>
          </a:xfrm>
        </p:spPr>
        <p:txBody>
          <a:bodyPr>
            <a:normAutofit fontScale="90000"/>
          </a:bodyPr>
          <a:lstStyle/>
          <a:p>
            <a:pPr algn="ctr"/>
            <a:r>
              <a:rPr lang="fr-FR" dirty="0"/>
              <a:t>- La sous-caution </a:t>
            </a:r>
            <a:br>
              <a:rPr lang="fr-FR" dirty="0"/>
            </a:br>
            <a:endParaRPr lang="fr-FR" dirty="0"/>
          </a:p>
        </p:txBody>
      </p:sp>
      <p:sp>
        <p:nvSpPr>
          <p:cNvPr id="3" name="Espace réservé du contenu 2"/>
          <p:cNvSpPr>
            <a:spLocks noGrp="1"/>
          </p:cNvSpPr>
          <p:nvPr>
            <p:ph idx="1"/>
          </p:nvPr>
        </p:nvSpPr>
        <p:spPr>
          <a:xfrm>
            <a:off x="251520" y="1268760"/>
            <a:ext cx="8435280" cy="4968552"/>
          </a:xfrm>
        </p:spPr>
        <p:txBody>
          <a:bodyPr>
            <a:normAutofit/>
          </a:bodyPr>
          <a:lstStyle/>
          <a:p>
            <a:r>
              <a:rPr lang="fr-FR" sz="1600" dirty="0"/>
              <a:t>Article 2291 du Code civil : une sous-caution s’engage vis-à-vis de la caution qu’elle garantit (exemple les contrats de brasseur).</a:t>
            </a:r>
          </a:p>
          <a:p>
            <a:endParaRPr lang="fr-FR" sz="1600" dirty="0"/>
          </a:p>
          <a:p>
            <a:pPr lvl="1">
              <a:buFont typeface="Wingdings" panose="05000000000000000000" pitchFamily="2" charset="2"/>
              <a:buChar char="Ø"/>
            </a:pPr>
            <a:r>
              <a:rPr lang="fr-FR" sz="1600" dirty="0"/>
              <a:t>La sous-caution est véritablement caution de la caution du débiteur. Si la caution est un créancier professionnel et la sous-caution une personne physique, les dispositions du Code de la consommation sont applicables, à savoir :</a:t>
            </a:r>
          </a:p>
          <a:p>
            <a:pPr lvl="2">
              <a:spcAft>
                <a:spcPts val="0"/>
              </a:spcAft>
              <a:buFont typeface="Wingdings" panose="05000000000000000000" pitchFamily="2" charset="2"/>
              <a:buChar char="§"/>
            </a:pPr>
            <a:r>
              <a:rPr lang="fr-FR" sz="1600" dirty="0"/>
              <a:t>les articles L. 331-1 et 331-2 concernant le formalisme,</a:t>
            </a:r>
          </a:p>
          <a:p>
            <a:pPr lvl="2">
              <a:spcAft>
                <a:spcPts val="0"/>
              </a:spcAft>
              <a:buFont typeface="Wingdings" panose="05000000000000000000" pitchFamily="2" charset="2"/>
              <a:buChar char="§"/>
            </a:pPr>
            <a:r>
              <a:rPr lang="fr-FR" sz="1600" dirty="0"/>
              <a:t>l’article L. 331-2 concernant la disproportion (</a:t>
            </a:r>
            <a:r>
              <a:rPr lang="fr-FR" sz="1600" dirty="0">
                <a:hlinkClick r:id="rId2"/>
              </a:rPr>
              <a:t>arrêt de la Cour d’appel d’Aix du 06/09/2018 pouvant servir d’exemple de rédaction</a:t>
            </a:r>
            <a:r>
              <a:rPr lang="fr-FR" sz="1600" dirty="0"/>
              <a:t>),</a:t>
            </a:r>
          </a:p>
          <a:p>
            <a:pPr lvl="2">
              <a:buFont typeface="Wingdings" panose="05000000000000000000" pitchFamily="2" charset="2"/>
              <a:buChar char="§"/>
            </a:pPr>
            <a:r>
              <a:rPr lang="fr-FR" sz="1600" dirty="0"/>
              <a:t>les articles L. 333-1 et L. 333-2, concernant l’information de la caution. </a:t>
            </a:r>
          </a:p>
          <a:p>
            <a:pPr lvl="2"/>
            <a:endParaRPr lang="fr-FR" sz="1600" dirty="0"/>
          </a:p>
          <a:p>
            <a:pPr lvl="1"/>
            <a:r>
              <a:rPr lang="fr-FR" sz="1600" dirty="0"/>
              <a:t>La caution principale doit avant de poursuivre la sous-caution en paiement, payer la dette du débiteur principal.</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16</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10" name="ZoneTexte 9">
            <a:hlinkClick r:id="rId3" action="ppaction://hlinksldjump"/>
          </p:cNvPr>
          <p:cNvSpPr txBox="1"/>
          <p:nvPr/>
        </p:nvSpPr>
        <p:spPr>
          <a:xfrm>
            <a:off x="2195736" y="332656"/>
            <a:ext cx="504056"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8</a:t>
            </a:r>
          </a:p>
        </p:txBody>
      </p:sp>
    </p:spTree>
    <p:extLst>
      <p:ext uri="{BB962C8B-B14F-4D97-AF65-F5344CB8AC3E}">
        <p14:creationId xmlns:p14="http://schemas.microsoft.com/office/powerpoint/2010/main" val="266439338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1259632" y="5085184"/>
            <a:ext cx="7560840" cy="100811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899592" y="1700808"/>
            <a:ext cx="7920880" cy="237626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27584" y="116632"/>
            <a:ext cx="6984776" cy="864096"/>
          </a:xfrm>
        </p:spPr>
        <p:txBody>
          <a:bodyPr>
            <a:normAutofit fontScale="90000"/>
          </a:bodyPr>
          <a:lstStyle/>
          <a:p>
            <a:pPr algn="ctr"/>
            <a:r>
              <a:rPr lang="fr-FR" dirty="0"/>
              <a:t>- Présence de plusieurs cautions solidaires pour une même dette</a:t>
            </a:r>
          </a:p>
        </p:txBody>
      </p:sp>
      <p:sp>
        <p:nvSpPr>
          <p:cNvPr id="3" name="Espace réservé du contenu 2"/>
          <p:cNvSpPr>
            <a:spLocks noGrp="1"/>
          </p:cNvSpPr>
          <p:nvPr>
            <p:ph idx="1"/>
          </p:nvPr>
        </p:nvSpPr>
        <p:spPr>
          <a:xfrm>
            <a:off x="251520" y="1412776"/>
            <a:ext cx="8435280" cy="4968552"/>
          </a:xfrm>
        </p:spPr>
        <p:txBody>
          <a:bodyPr/>
          <a:lstStyle/>
          <a:p>
            <a:pPr>
              <a:spcAft>
                <a:spcPts val="600"/>
              </a:spcAft>
            </a:pPr>
            <a:endParaRPr lang="fr-FR" sz="1600" dirty="0"/>
          </a:p>
          <a:p>
            <a:pPr>
              <a:spcAft>
                <a:spcPts val="600"/>
              </a:spcAft>
            </a:pPr>
            <a:r>
              <a:rPr lang="fr-FR" sz="1600" dirty="0"/>
              <a:t>Chaque caution solidaire peut être poursuivie pour le montant total de la dette cautionnée, dans la limite de son engagement.</a:t>
            </a:r>
          </a:p>
          <a:p>
            <a:pPr lvl="1">
              <a:buFont typeface="Wingdings" panose="05000000000000000000" pitchFamily="2" charset="2"/>
              <a:buChar char="Ø"/>
            </a:pPr>
            <a:r>
              <a:rPr lang="fr-FR" sz="1600" dirty="0"/>
              <a:t>Si l’assignation est faite devant le même tribunal pour l’ensemble des cautions solidaires, la condamnation des cautions sera solidaire (dans la limite de l’engagement de chacun et au choix du créancier).</a:t>
            </a:r>
          </a:p>
          <a:p>
            <a:pPr lvl="1">
              <a:spcAft>
                <a:spcPts val="1800"/>
              </a:spcAft>
              <a:buFont typeface="Wingdings" panose="05000000000000000000" pitchFamily="2" charset="2"/>
              <a:buChar char="Ø"/>
            </a:pPr>
            <a:r>
              <a:rPr lang="fr-FR" sz="1600" dirty="0"/>
              <a:t>S’il s’agit de plusieurs assignations devant plusieurs tribunaux, chaque caution solidaire sera condamnée, pour le montant total de la dette cautionnée (dans la limite de chaque engagement).</a:t>
            </a:r>
          </a:p>
          <a:p>
            <a:pPr lvl="1">
              <a:spcAft>
                <a:spcPts val="1800"/>
              </a:spcAft>
            </a:pPr>
            <a:endParaRPr lang="fr-FR" sz="1600" dirty="0"/>
          </a:p>
          <a:p>
            <a:pPr>
              <a:spcAft>
                <a:spcPts val="600"/>
              </a:spcAft>
            </a:pPr>
            <a:r>
              <a:rPr lang="fr-FR" sz="1600" dirty="0"/>
              <a:t>La caution qui a payé au-delà de sa part contributive dans la dette, dispose d’un recours contre les autres cautions (cofidéjusseurs).</a:t>
            </a:r>
          </a:p>
          <a:p>
            <a:pPr lvl="1">
              <a:buFont typeface="Wingdings" panose="05000000000000000000" pitchFamily="2" charset="2"/>
              <a:buChar char="Ø"/>
            </a:pPr>
            <a:r>
              <a:rPr lang="fr-FR" sz="1600" dirty="0"/>
              <a:t>Calcul de la part contributive de chacun : A caution pour 100.000 euros, B caution pour 50.000 euros, C caution pour 30.000 euros, part contributive de C 30/180 soit 1/6</a:t>
            </a:r>
          </a:p>
          <a:p>
            <a:pPr lvl="1"/>
            <a:endParaRPr lang="fr-FR" dirty="0"/>
          </a:p>
          <a:p>
            <a:pPr lvl="1"/>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17</a:t>
            </a:fld>
            <a:endParaRPr lang="en-US" dirty="0"/>
          </a:p>
        </p:txBody>
      </p:sp>
      <p:sp>
        <p:nvSpPr>
          <p:cNvPr id="8" name="Espace réservé de la date 7"/>
          <p:cNvSpPr>
            <a:spLocks noGrp="1"/>
          </p:cNvSpPr>
          <p:nvPr>
            <p:ph type="dt" sz="half" idx="10"/>
          </p:nvPr>
        </p:nvSpPr>
        <p:spPr/>
        <p:txBody>
          <a:bodyPr/>
          <a:lstStyle/>
          <a:p>
            <a:r>
              <a:rPr lang="fr-FR" dirty="0"/>
              <a:t>25/03/2019</a:t>
            </a:r>
            <a:endParaRPr lang="en-US" dirty="0"/>
          </a:p>
        </p:txBody>
      </p:sp>
      <p:sp>
        <p:nvSpPr>
          <p:cNvPr id="10" name="ZoneTexte 9">
            <a:hlinkClick r:id="rId2" action="ppaction://hlinksldjump"/>
          </p:cNvPr>
          <p:cNvSpPr txBox="1"/>
          <p:nvPr/>
        </p:nvSpPr>
        <p:spPr>
          <a:xfrm>
            <a:off x="1043608" y="159023"/>
            <a:ext cx="576063"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9</a:t>
            </a:r>
          </a:p>
        </p:txBody>
      </p:sp>
    </p:spTree>
    <p:extLst>
      <p:ext uri="{BB962C8B-B14F-4D97-AF65-F5344CB8AC3E}">
        <p14:creationId xmlns:p14="http://schemas.microsoft.com/office/powerpoint/2010/main" val="1654151681"/>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1187624" y="5013176"/>
            <a:ext cx="7704856" cy="93610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1187624" y="3356992"/>
            <a:ext cx="7704856" cy="115212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1187624" y="1628800"/>
            <a:ext cx="7704856" cy="93610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1151618" y="116632"/>
            <a:ext cx="6732749" cy="634082"/>
          </a:xfrm>
        </p:spPr>
        <p:txBody>
          <a:bodyPr>
            <a:normAutofit fontScale="90000"/>
          </a:bodyPr>
          <a:lstStyle/>
          <a:p>
            <a:pPr algn="ctr"/>
            <a:r>
              <a:rPr lang="fr-FR" dirty="0"/>
              <a:t>- Etendue du cautionnement d’un conjoint commun en biens</a:t>
            </a:r>
            <a:br>
              <a:rPr lang="fr-FR" dirty="0"/>
            </a:br>
            <a:endParaRPr lang="fr-FR" dirty="0"/>
          </a:p>
        </p:txBody>
      </p:sp>
      <p:sp>
        <p:nvSpPr>
          <p:cNvPr id="3" name="Espace réservé du contenu 2"/>
          <p:cNvSpPr>
            <a:spLocks noGrp="1"/>
          </p:cNvSpPr>
          <p:nvPr>
            <p:ph idx="1"/>
          </p:nvPr>
        </p:nvSpPr>
        <p:spPr>
          <a:xfrm>
            <a:off x="251520" y="1268760"/>
            <a:ext cx="8435280" cy="5184576"/>
          </a:xfrm>
        </p:spPr>
        <p:txBody>
          <a:bodyPr>
            <a:normAutofit/>
          </a:bodyPr>
          <a:lstStyle/>
          <a:p>
            <a:pPr>
              <a:spcAft>
                <a:spcPts val="0"/>
              </a:spcAft>
            </a:pPr>
            <a:r>
              <a:rPr lang="fr-FR" sz="1600" dirty="0"/>
              <a:t>En application de l’article 1415 du Code civil :</a:t>
            </a:r>
          </a:p>
          <a:p>
            <a:pPr lvl="1">
              <a:buFont typeface="Wingdings" panose="05000000000000000000" pitchFamily="2" charset="2"/>
              <a:buChar char="Ø"/>
            </a:pPr>
            <a:r>
              <a:rPr lang="fr-FR" sz="1600" b="0" u="sng" dirty="0"/>
              <a:t>Caution mariée qui s’engage sans le consentement exprès de son conjoint</a:t>
            </a:r>
            <a:r>
              <a:rPr lang="fr-FR" sz="1600" b="0" dirty="0"/>
              <a:t> : il n’engage que ses biens propres et ses revenus (difficultés concernant la saisie des comptes communs – </a:t>
            </a:r>
            <a:r>
              <a:rPr lang="fr-FR" sz="1600" b="0" dirty="0">
                <a:hlinkClick r:id="rId2"/>
              </a:rPr>
              <a:t>arrêt du 02-20636 n° 02-20636</a:t>
            </a:r>
            <a:r>
              <a:rPr lang="fr-FR" sz="1600" b="0" dirty="0"/>
              <a:t>). Même s’il a menti sur sa situation patrimoniale (</a:t>
            </a:r>
            <a:r>
              <a:rPr lang="fr-FR" sz="1600" b="0" dirty="0">
                <a:hlinkClick r:id="rId3"/>
              </a:rPr>
              <a:t>arrêt du 17/02/1998, n° 96-12763</a:t>
            </a:r>
            <a:r>
              <a:rPr lang="fr-FR" sz="1600" b="0" dirty="0"/>
              <a:t>)</a:t>
            </a:r>
          </a:p>
          <a:p>
            <a:pPr lvl="1">
              <a:buFont typeface="Wingdings" panose="05000000000000000000" pitchFamily="2" charset="2"/>
              <a:buChar char="Ø"/>
            </a:pPr>
            <a:r>
              <a:rPr lang="fr-FR" sz="1600" b="0" u="sng" dirty="0"/>
              <a:t>Caution mariée qui s’engage avec le consentement exprès de son conjoint </a:t>
            </a:r>
            <a:r>
              <a:rPr lang="fr-FR" sz="1600" b="0" dirty="0"/>
              <a:t>: il engage ses biens propres, ses revenus et ceux du conjoint, ainsi que les biens de la communauté.</a:t>
            </a:r>
          </a:p>
          <a:p>
            <a:pPr lvl="1">
              <a:buFont typeface="Wingdings" panose="05000000000000000000" pitchFamily="2" charset="2"/>
              <a:buChar char="Ø"/>
            </a:pPr>
            <a:r>
              <a:rPr lang="fr-FR" sz="1600" b="0" u="sng" dirty="0"/>
              <a:t>Couple marié qui signe tous les deux un acte de cautionnement pour le même créancier et la même dette</a:t>
            </a:r>
            <a:r>
              <a:rPr lang="fr-FR" sz="1600" b="0" dirty="0"/>
              <a:t> : 	il semblerait qu’à défaut de consentement exprès du conjoint, les biens communs ne sont pas engagés (</a:t>
            </a:r>
            <a:r>
              <a:rPr lang="fr-FR" sz="1600" b="0" dirty="0">
                <a:hlinkClick r:id="rId4"/>
              </a:rPr>
              <a:t>arrêt du </a:t>
            </a:r>
            <a:r>
              <a:rPr lang="fr-FR" sz="1600" b="0" dirty="0" err="1">
                <a:hlinkClick r:id="rId4"/>
              </a:rPr>
              <a:t>du</a:t>
            </a:r>
            <a:r>
              <a:rPr lang="fr-FR" sz="1600" b="0" dirty="0">
                <a:hlinkClick r:id="rId4"/>
              </a:rPr>
              <a:t> 12/10/2004, n° 01-16946</a:t>
            </a:r>
            <a:r>
              <a:rPr lang="fr-FR" sz="1600" b="0" dirty="0"/>
              <a:t>).</a:t>
            </a:r>
          </a:p>
          <a:p>
            <a:pPr lvl="1">
              <a:buFont typeface="Wingdings" panose="05000000000000000000" pitchFamily="2" charset="2"/>
              <a:buChar char="Ø"/>
            </a:pPr>
            <a:r>
              <a:rPr lang="fr-FR" sz="1600" b="0" dirty="0"/>
              <a:t>Le consentement exprès est également exigé, en cas de communauté universelle.</a:t>
            </a:r>
          </a:p>
          <a:p>
            <a:pPr lvl="1">
              <a:buFont typeface="Wingdings" panose="05000000000000000000" pitchFamily="2" charset="2"/>
              <a:buChar char="Ø"/>
            </a:pPr>
            <a:r>
              <a:rPr lang="fr-FR" sz="1600" b="0" dirty="0"/>
              <a:t>Concernant la caution liée par un PACS : le régime légal des biens est la séparation de biens, mais possibilité d’opter pour l’indivision qui n’est pas protégée par l’article 1415 du Code civil.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18</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11" name="ZoneTexte 10">
            <a:hlinkClick r:id="rId5" action="ppaction://hlinksldjump"/>
          </p:cNvPr>
          <p:cNvSpPr txBox="1"/>
          <p:nvPr/>
        </p:nvSpPr>
        <p:spPr>
          <a:xfrm>
            <a:off x="1115616"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10</a:t>
            </a:r>
          </a:p>
        </p:txBody>
      </p:sp>
    </p:spTree>
    <p:extLst>
      <p:ext uri="{BB962C8B-B14F-4D97-AF65-F5344CB8AC3E}">
        <p14:creationId xmlns:p14="http://schemas.microsoft.com/office/powerpoint/2010/main" val="2068901981"/>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4509120"/>
            <a:ext cx="7992888" cy="86409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971600" y="1916832"/>
            <a:ext cx="7920880" cy="187220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1115616" y="188640"/>
            <a:ext cx="6624735" cy="634082"/>
          </a:xfrm>
        </p:spPr>
        <p:txBody>
          <a:bodyPr>
            <a:normAutofit fontScale="90000"/>
          </a:bodyPr>
          <a:lstStyle/>
          <a:p>
            <a:pPr algn="ctr"/>
            <a:r>
              <a:rPr lang="fr-FR" dirty="0"/>
              <a:t>- Condition préalable à la poursuite de la caution</a:t>
            </a:r>
          </a:p>
        </p:txBody>
      </p:sp>
      <p:sp>
        <p:nvSpPr>
          <p:cNvPr id="3" name="Espace réservé du contenu 2"/>
          <p:cNvSpPr>
            <a:spLocks noGrp="1"/>
          </p:cNvSpPr>
          <p:nvPr>
            <p:ph idx="1"/>
          </p:nvPr>
        </p:nvSpPr>
        <p:spPr>
          <a:xfrm>
            <a:off x="251520" y="1340768"/>
            <a:ext cx="8435280" cy="5112568"/>
          </a:xfrm>
        </p:spPr>
        <p:txBody>
          <a:bodyPr>
            <a:normAutofit/>
          </a:bodyPr>
          <a:lstStyle/>
          <a:p>
            <a:pPr>
              <a:spcAft>
                <a:spcPts val="600"/>
              </a:spcAft>
            </a:pPr>
            <a:r>
              <a:rPr lang="fr-FR" sz="1600" dirty="0"/>
              <a:t>La caution ne peut être poursuivie que si la dette du débiteur principal est exigible.</a:t>
            </a:r>
          </a:p>
          <a:p>
            <a:pPr lvl="1">
              <a:spcAft>
                <a:spcPts val="0"/>
              </a:spcAft>
              <a:buFont typeface="Wingdings" panose="05000000000000000000" pitchFamily="2" charset="2"/>
              <a:buChar char="Ø"/>
            </a:pPr>
            <a:r>
              <a:rPr lang="fr-FR" sz="1600" dirty="0"/>
              <a:t>La déchéance du terme encourue par le débiteur principal est inopposable à la caution (son obligation se limite aux échéances impayées (</a:t>
            </a:r>
            <a:r>
              <a:rPr lang="fr-FR" sz="1600" b="0" dirty="0">
                <a:hlinkClick r:id="rId2"/>
              </a:rPr>
              <a:t>arrêt du 04/11/2014, n° 12-35357</a:t>
            </a:r>
            <a:r>
              <a:rPr lang="fr-FR" sz="1600" dirty="0"/>
              <a:t>).</a:t>
            </a:r>
          </a:p>
          <a:p>
            <a:pPr lvl="2">
              <a:spcAft>
                <a:spcPts val="0"/>
              </a:spcAft>
              <a:buFont typeface="Wingdings" panose="05000000000000000000" pitchFamily="2" charset="2"/>
              <a:buChar char="§"/>
            </a:pPr>
            <a:r>
              <a:rPr lang="fr-FR" sz="1600" dirty="0"/>
              <a:t>Le contrat peut prévoir que la déchéance du terme s’impose à la caution (</a:t>
            </a:r>
            <a:r>
              <a:rPr lang="fr-FR" sz="1600" dirty="0">
                <a:hlinkClick r:id="rId3"/>
              </a:rPr>
              <a:t>arrêt du 11/07/1988, n° 86-11689</a:t>
            </a:r>
            <a:r>
              <a:rPr lang="fr-FR" sz="1600" dirty="0"/>
              <a:t>)</a:t>
            </a:r>
          </a:p>
          <a:p>
            <a:pPr lvl="1">
              <a:spcAft>
                <a:spcPts val="1800"/>
              </a:spcAft>
              <a:buFont typeface="Wingdings" panose="05000000000000000000" pitchFamily="2" charset="2"/>
              <a:buChar char="Ø"/>
            </a:pPr>
            <a:r>
              <a:rPr lang="fr-FR" sz="1600" dirty="0"/>
              <a:t>La prorogation du terme bénéficie à la caution (sauf prorogation imposée au créancier, voir procédures collectives).</a:t>
            </a:r>
          </a:p>
          <a:p>
            <a:pPr>
              <a:spcAft>
                <a:spcPts val="1800"/>
              </a:spcAft>
            </a:pPr>
            <a:r>
              <a:rPr lang="fr-FR" sz="1600" dirty="0"/>
              <a:t>La règle d’indivisibilité du compte courant interdit au créancier de poursuivre la caution avant que le compte ne soit clôturé.</a:t>
            </a:r>
          </a:p>
          <a:p>
            <a:pPr>
              <a:spcAft>
                <a:spcPts val="1800"/>
              </a:spcAft>
            </a:pPr>
            <a:r>
              <a:rPr lang="fr-FR" sz="1600" dirty="0"/>
              <a:t>Le prononcé d’une sauvegarde ou d’un RJ n’a pas pour conséquence la déchéance du terme (prêt) ou l’exigibilité de la créance non échue (compte courant).</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19</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10" name="ZoneTexte 9">
            <a:hlinkClick r:id="rId4" action="ppaction://hlinksldjump"/>
          </p:cNvPr>
          <p:cNvSpPr txBox="1"/>
          <p:nvPr/>
        </p:nvSpPr>
        <p:spPr>
          <a:xfrm>
            <a:off x="467545" y="260648"/>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11</a:t>
            </a:r>
          </a:p>
        </p:txBody>
      </p:sp>
    </p:spTree>
    <p:extLst>
      <p:ext uri="{BB962C8B-B14F-4D97-AF65-F5344CB8AC3E}">
        <p14:creationId xmlns:p14="http://schemas.microsoft.com/office/powerpoint/2010/main" val="362588139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1187624" y="4365104"/>
            <a:ext cx="7776864" cy="144016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1187624" y="1700808"/>
            <a:ext cx="7704856" cy="108012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755576" y="116632"/>
            <a:ext cx="7344816" cy="864096"/>
          </a:xfrm>
        </p:spPr>
        <p:txBody>
          <a:bodyPr>
            <a:normAutofit fontScale="90000"/>
          </a:bodyPr>
          <a:lstStyle/>
          <a:p>
            <a:pPr algn="ctr"/>
            <a:r>
              <a:rPr lang="fr-FR" dirty="0"/>
              <a:t>- Conséquences du changement de structure de la société créancière ou débitrice</a:t>
            </a:r>
          </a:p>
        </p:txBody>
      </p:sp>
      <p:sp>
        <p:nvSpPr>
          <p:cNvPr id="3" name="Espace réservé du contenu 2"/>
          <p:cNvSpPr>
            <a:spLocks noGrp="1"/>
          </p:cNvSpPr>
          <p:nvPr>
            <p:ph idx="1"/>
          </p:nvPr>
        </p:nvSpPr>
        <p:spPr>
          <a:xfrm>
            <a:off x="251520" y="1340768"/>
            <a:ext cx="8435280" cy="4896544"/>
          </a:xfrm>
        </p:spPr>
        <p:txBody>
          <a:bodyPr>
            <a:normAutofit/>
          </a:bodyPr>
          <a:lstStyle/>
          <a:p>
            <a:pPr>
              <a:spcAft>
                <a:spcPts val="600"/>
              </a:spcAft>
            </a:pPr>
            <a:r>
              <a:rPr lang="fr-FR" sz="1600" dirty="0"/>
              <a:t>Changement de structure de la société créancière ou débitrice</a:t>
            </a:r>
          </a:p>
          <a:p>
            <a:pPr lvl="1">
              <a:spcAft>
                <a:spcPts val="1200"/>
              </a:spcAft>
              <a:buFont typeface="Wingdings" panose="05000000000000000000" pitchFamily="2" charset="2"/>
              <a:buChar char="Ø"/>
            </a:pPr>
            <a:r>
              <a:rPr lang="fr-FR" sz="1600" dirty="0"/>
              <a:t>La transformation de la structure sociétaire n’entraîne pas, en principe, la création d’une personne morale nouvelle. Par conséquent, les contrats en cours se poursuivent, et les engagements des tiers et notamment ceux de la caution, sont maintenus (sauf clause contractuelle).</a:t>
            </a:r>
          </a:p>
          <a:p>
            <a:pPr lvl="1">
              <a:spcAft>
                <a:spcPts val="1200"/>
              </a:spcAft>
              <a:buFont typeface="Wingdings" panose="05000000000000000000" pitchFamily="2" charset="2"/>
              <a:buChar char="Ø"/>
            </a:pPr>
            <a:r>
              <a:rPr lang="fr-FR" sz="1600" dirty="0"/>
              <a:t>En cas de fusion, de scission, d’apport partiel d’actif, de la société débitrice, la caution n’est tenue que des dettes antérieures à l’opération (</a:t>
            </a:r>
            <a:r>
              <a:rPr lang="fr-FR" sz="1600" b="0" dirty="0">
                <a:hlinkClick r:id="rId2"/>
              </a:rPr>
              <a:t>arrêt du 17/05/2017, n° 15-15745</a:t>
            </a:r>
            <a:r>
              <a:rPr lang="fr-FR" sz="1600" dirty="0"/>
              <a:t>). </a:t>
            </a:r>
          </a:p>
          <a:p>
            <a:pPr lvl="1">
              <a:spcAft>
                <a:spcPts val="1200"/>
              </a:spcAft>
              <a:buFont typeface="Wingdings" panose="05000000000000000000" pitchFamily="2" charset="2"/>
              <a:buChar char="Ø"/>
            </a:pPr>
            <a:r>
              <a:rPr lang="fr-FR" sz="1600" dirty="0"/>
              <a:t>Même observation, dans le cas où la fusion concerne la société créancière (</a:t>
            </a:r>
            <a:r>
              <a:rPr lang="fr-FR" sz="1600" b="0" dirty="0">
                <a:hlinkClick r:id="rId3"/>
              </a:rPr>
              <a:t>arrêt du 08/03/2011, n° 10-11835</a:t>
            </a:r>
            <a:r>
              <a:rPr lang="fr-FR" sz="1600" dirty="0"/>
              <a:t>)</a:t>
            </a:r>
          </a:p>
          <a:p>
            <a:pPr lvl="1">
              <a:buFont typeface="Wingdings" panose="05000000000000000000" pitchFamily="2" charset="2"/>
              <a:buChar char="Ø"/>
            </a:pPr>
            <a:r>
              <a:rPr lang="fr-FR" sz="1600" dirty="0"/>
              <a:t>Le cautionnement général de dettes futures conclu, avant une opération d’absorption par transmission universelle du patrimoine, en garantie des dettes de la société absorbante s'étend aux dettes de la société absorbée à l'égard du même créancier (</a:t>
            </a:r>
            <a:r>
              <a:rPr lang="fr-FR" sz="1600" b="0" dirty="0">
                <a:hlinkClick r:id="rId4"/>
              </a:rPr>
              <a:t>arrêt du 28/02/2018, n° 16-18692</a:t>
            </a:r>
            <a:r>
              <a:rPr lang="fr-FR" sz="1600" dirty="0"/>
              <a:t>)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20</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11" name="ZoneTexte 10">
            <a:hlinkClick r:id="rId5" action="ppaction://hlinksldjump"/>
          </p:cNvPr>
          <p:cNvSpPr txBox="1"/>
          <p:nvPr/>
        </p:nvSpPr>
        <p:spPr>
          <a:xfrm>
            <a:off x="179512"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12</a:t>
            </a:r>
          </a:p>
        </p:txBody>
      </p:sp>
    </p:spTree>
    <p:extLst>
      <p:ext uri="{BB962C8B-B14F-4D97-AF65-F5344CB8AC3E}">
        <p14:creationId xmlns:p14="http://schemas.microsoft.com/office/powerpoint/2010/main" val="20654964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395536" y="5013176"/>
            <a:ext cx="8496944" cy="100811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395536" y="1412776"/>
            <a:ext cx="8496944" cy="129614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43608" y="116632"/>
            <a:ext cx="6984776" cy="634082"/>
          </a:xfrm>
        </p:spPr>
        <p:txBody>
          <a:bodyPr>
            <a:normAutofit fontScale="90000"/>
          </a:bodyPr>
          <a:lstStyle/>
          <a:p>
            <a:r>
              <a:rPr lang="fr-FR" dirty="0"/>
              <a:t>- Prorogation ou renouvellement du contrat : conséquence pour la caution</a:t>
            </a:r>
          </a:p>
        </p:txBody>
      </p:sp>
      <p:sp>
        <p:nvSpPr>
          <p:cNvPr id="3" name="Espace réservé du contenu 2"/>
          <p:cNvSpPr>
            <a:spLocks noGrp="1"/>
          </p:cNvSpPr>
          <p:nvPr>
            <p:ph idx="1"/>
          </p:nvPr>
        </p:nvSpPr>
        <p:spPr>
          <a:xfrm>
            <a:off x="251520" y="1412776"/>
            <a:ext cx="8435280" cy="4727684"/>
          </a:xfrm>
        </p:spPr>
        <p:txBody>
          <a:bodyPr lIns="72000">
            <a:normAutofit/>
          </a:bodyPr>
          <a:lstStyle/>
          <a:p>
            <a:pPr>
              <a:spcAft>
                <a:spcPts val="600"/>
              </a:spcAft>
            </a:pPr>
            <a:r>
              <a:rPr lang="fr-FR" sz="1600" u="sng" dirty="0"/>
              <a:t>Prorogation du contrat</a:t>
            </a:r>
            <a:r>
              <a:rPr lang="fr-FR" sz="1600" dirty="0"/>
              <a:t> (volonté des contractants manifestée avant l’expiration du contrat – article 1213 nouveau du Code civil).</a:t>
            </a:r>
          </a:p>
          <a:p>
            <a:pPr lvl="1">
              <a:buFont typeface="Wingdings" panose="05000000000000000000" pitchFamily="2" charset="2"/>
              <a:buChar char="Ø"/>
            </a:pPr>
            <a:r>
              <a:rPr lang="fr-FR" sz="1600" dirty="0"/>
              <a:t>La prorogation n’emporte pas création d’un nouveau contrat, il subsiste avec ses accessoires, y compris donc le cautionnement.</a:t>
            </a:r>
          </a:p>
          <a:p>
            <a:pPr lvl="1"/>
            <a:endParaRPr lang="fr-FR" sz="1600" dirty="0"/>
          </a:p>
          <a:p>
            <a:pPr>
              <a:spcAft>
                <a:spcPts val="0"/>
              </a:spcAft>
            </a:pPr>
            <a:r>
              <a:rPr lang="fr-FR" sz="1600" u="sng" dirty="0"/>
              <a:t>Renouvellement du contrat</a:t>
            </a:r>
            <a:r>
              <a:rPr lang="fr-FR" sz="1600" dirty="0"/>
              <a:t> : </a:t>
            </a:r>
          </a:p>
          <a:p>
            <a:pPr marL="288000" indent="0">
              <a:spcAft>
                <a:spcPts val="0"/>
              </a:spcAft>
              <a:buNone/>
            </a:pPr>
            <a:r>
              <a:rPr lang="fr-FR" sz="1600" dirty="0"/>
              <a:t>Article 1214 nouveau du Code civil : « </a:t>
            </a:r>
            <a:r>
              <a:rPr lang="fr-FR" sz="1600" i="1" dirty="0"/>
              <a:t>Le contrat à durée déterminée peut être renouvelé par l’effet de la loi ou par l’accord des parties.</a:t>
            </a:r>
          </a:p>
          <a:p>
            <a:pPr marL="288000" indent="0">
              <a:buNone/>
            </a:pPr>
            <a:r>
              <a:rPr lang="fr-FR" sz="1600" i="1" dirty="0"/>
              <a:t>Le renouvellement donne naissance à un nouveau contrat dont le contenu est identique au précédent mais dont la durée est indéterminée </a:t>
            </a:r>
            <a:r>
              <a:rPr lang="fr-FR" sz="1600" dirty="0"/>
              <a:t>»</a:t>
            </a:r>
          </a:p>
          <a:p>
            <a:pPr lvl="1">
              <a:buFont typeface="Wingdings" panose="05000000000000000000" pitchFamily="2" charset="2"/>
              <a:buChar char="Ø"/>
            </a:pPr>
            <a:r>
              <a:rPr lang="fr-FR" sz="1600" dirty="0"/>
              <a:t>Il en résulte que le renouvellement du contrat, n’aura pas pour effet de renouveler le cautionnement. </a:t>
            </a:r>
          </a:p>
          <a:p>
            <a:pPr lvl="1"/>
            <a:endParaRPr lang="fr-FR" sz="1600" dirty="0"/>
          </a:p>
          <a:p>
            <a:r>
              <a:rPr lang="fr-FR" sz="1600" u="sng" dirty="0"/>
              <a:t>Tacite reconduction du contrat</a:t>
            </a:r>
            <a:r>
              <a:rPr lang="fr-FR" sz="1600" dirty="0"/>
              <a:t> : article 1215 nouveau du Code civil, même effet que le renouvellement du contrat.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21</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7" name="ZoneTexte 6">
            <a:hlinkClick r:id="rId2" action="ppaction://hlinksldjump"/>
          </p:cNvPr>
          <p:cNvSpPr txBox="1"/>
          <p:nvPr/>
        </p:nvSpPr>
        <p:spPr>
          <a:xfrm>
            <a:off x="971601" y="159023"/>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13</a:t>
            </a:r>
          </a:p>
        </p:txBody>
      </p:sp>
    </p:spTree>
    <p:extLst>
      <p:ext uri="{BB962C8B-B14F-4D97-AF65-F5344CB8AC3E}">
        <p14:creationId xmlns:p14="http://schemas.microsoft.com/office/powerpoint/2010/main" val="4280709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1547664" y="4077072"/>
            <a:ext cx="7344816" cy="64807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1547664" y="2996952"/>
            <a:ext cx="7344816" cy="64807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700808"/>
            <a:ext cx="7992888" cy="72008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274638"/>
            <a:ext cx="6768752" cy="634082"/>
          </a:xfrm>
        </p:spPr>
        <p:txBody>
          <a:bodyPr>
            <a:normAutofit fontScale="90000"/>
          </a:bodyPr>
          <a:lstStyle/>
          <a:p>
            <a:r>
              <a:rPr lang="fr-FR" dirty="0"/>
              <a:t>- Les conséquences du décès de la caution</a:t>
            </a:r>
          </a:p>
        </p:txBody>
      </p:sp>
      <p:sp>
        <p:nvSpPr>
          <p:cNvPr id="3" name="Espace réservé du contenu 2"/>
          <p:cNvSpPr>
            <a:spLocks noGrp="1"/>
          </p:cNvSpPr>
          <p:nvPr>
            <p:ph idx="1"/>
          </p:nvPr>
        </p:nvSpPr>
        <p:spPr>
          <a:xfrm>
            <a:off x="251520" y="1412776"/>
            <a:ext cx="8435280" cy="5040560"/>
          </a:xfrm>
        </p:spPr>
        <p:txBody>
          <a:bodyPr>
            <a:normAutofit/>
          </a:bodyPr>
          <a:lstStyle/>
          <a:p>
            <a:endParaRPr lang="fr-FR" sz="1600" dirty="0"/>
          </a:p>
          <a:p>
            <a:r>
              <a:rPr lang="fr-FR" sz="1600" dirty="0"/>
              <a:t>Décès de la caution : en application de l’article 2294 du Code civil, les engagements des cautions passent à leurs héritiers.</a:t>
            </a:r>
          </a:p>
          <a:p>
            <a:pPr lvl="1">
              <a:buFont typeface="Wingdings" panose="05000000000000000000" pitchFamily="2" charset="2"/>
              <a:buChar char="Ø"/>
            </a:pPr>
            <a:r>
              <a:rPr lang="fr-FR" sz="1600" dirty="0"/>
              <a:t>Les héritiers n’étant engagés que pour les dettes antérieures au décès (fin de l’obligation de couverture).</a:t>
            </a:r>
          </a:p>
          <a:p>
            <a:pPr lvl="2">
              <a:buFont typeface="Wingdings" panose="05000000000000000000" pitchFamily="2" charset="2"/>
              <a:buChar char="§"/>
            </a:pPr>
            <a:r>
              <a:rPr lang="fr-FR" sz="1600" dirty="0"/>
              <a:t>Acceptation pure et simple de la succession : paiement de l’engagement de cautionnement, au jour du décès de la caution.</a:t>
            </a:r>
          </a:p>
          <a:p>
            <a:pPr lvl="2">
              <a:buFont typeface="Wingdings" panose="05000000000000000000" pitchFamily="2" charset="2"/>
              <a:buChar char="§"/>
            </a:pPr>
            <a:r>
              <a:rPr lang="fr-FR" sz="1600" dirty="0"/>
              <a:t>Refus de la succession : aucune obligation de paiement pour l’héritier.</a:t>
            </a:r>
          </a:p>
          <a:p>
            <a:pPr lvl="2">
              <a:buFont typeface="Wingdings" panose="05000000000000000000" pitchFamily="2" charset="2"/>
              <a:buChar char="§"/>
            </a:pPr>
            <a:r>
              <a:rPr lang="fr-FR" sz="1600" dirty="0"/>
              <a:t>Acceptation sous bénéfice d’inventaire ou sous bénéfice d’inventaire : décision reportée au jour de la décision de l’héritier.</a:t>
            </a:r>
          </a:p>
          <a:p>
            <a:pPr lvl="2">
              <a:buFont typeface="Wingdings" panose="05000000000000000000" pitchFamily="2" charset="2"/>
              <a:buChar char="§"/>
            </a:pPr>
            <a:r>
              <a:rPr lang="fr-FR" sz="1600" dirty="0"/>
              <a:t>Si la caution décède laissant pour héritier acceptant, le débiteur (personne physique) en procédure collective, il s’opère une confusion des qualités, empêchant le créancier de réclamer à l’héritier les sommes dues par la caution (voir EIRL).</a:t>
            </a:r>
          </a:p>
          <a:p>
            <a:pPr lvl="2"/>
            <a:endParaRPr lang="fr-FR" dirty="0"/>
          </a:p>
          <a:p>
            <a:pPr lvl="1"/>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22</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10" name="ZoneTexte 9">
            <a:hlinkClick r:id="rId2" action="ppaction://hlinksldjump"/>
          </p:cNvPr>
          <p:cNvSpPr txBox="1"/>
          <p:nvPr/>
        </p:nvSpPr>
        <p:spPr>
          <a:xfrm>
            <a:off x="755576" y="332656"/>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14</a:t>
            </a:r>
          </a:p>
        </p:txBody>
      </p:sp>
    </p:spTree>
    <p:extLst>
      <p:ext uri="{BB962C8B-B14F-4D97-AF65-F5344CB8AC3E}">
        <p14:creationId xmlns:p14="http://schemas.microsoft.com/office/powerpoint/2010/main" val="36952155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1187624" y="4653136"/>
            <a:ext cx="7632848" cy="165618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1187624" y="1700808"/>
            <a:ext cx="7632848" cy="79208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27584" y="116632"/>
            <a:ext cx="7128792" cy="864096"/>
          </a:xfrm>
        </p:spPr>
        <p:txBody>
          <a:bodyPr>
            <a:normAutofit fontScale="90000"/>
          </a:bodyPr>
          <a:lstStyle/>
          <a:p>
            <a:pPr algn="ctr"/>
            <a:r>
              <a:rPr lang="fr-FR" dirty="0"/>
              <a:t>- Les conséquences de la transmission de la créance, de la dette ou du contrat</a:t>
            </a:r>
          </a:p>
        </p:txBody>
      </p:sp>
      <p:sp>
        <p:nvSpPr>
          <p:cNvPr id="3" name="Espace réservé du contenu 2"/>
          <p:cNvSpPr>
            <a:spLocks noGrp="1"/>
          </p:cNvSpPr>
          <p:nvPr>
            <p:ph idx="1"/>
          </p:nvPr>
        </p:nvSpPr>
        <p:spPr>
          <a:xfrm>
            <a:off x="251520" y="1340768"/>
            <a:ext cx="8424936" cy="5184576"/>
          </a:xfrm>
        </p:spPr>
        <p:txBody>
          <a:bodyPr>
            <a:normAutofit/>
          </a:bodyPr>
          <a:lstStyle/>
          <a:p>
            <a:pPr>
              <a:spcAft>
                <a:spcPts val="600"/>
              </a:spcAft>
            </a:pPr>
            <a:r>
              <a:rPr lang="fr-FR" sz="1600" dirty="0"/>
              <a:t>Transmission de la créance, de la dette ou du contrat :</a:t>
            </a:r>
          </a:p>
          <a:p>
            <a:pPr lvl="1">
              <a:buFont typeface="Wingdings" panose="05000000000000000000" pitchFamily="2" charset="2"/>
              <a:buChar char="Ø"/>
            </a:pPr>
            <a:r>
              <a:rPr lang="fr-FR" sz="1600" dirty="0"/>
              <a:t>La cession de créance : en sa qualité de contrat accessoire du contrat principal, le cautionnement suit le sort de la créance et le cessionnaire peut s’en prévaloir (article 1321 du Code civil)</a:t>
            </a:r>
          </a:p>
          <a:p>
            <a:pPr lvl="2">
              <a:spcAft>
                <a:spcPts val="600"/>
              </a:spcAft>
              <a:buFont typeface="Wingdings" panose="05000000000000000000" pitchFamily="2" charset="2"/>
              <a:buChar char="§"/>
            </a:pPr>
            <a:r>
              <a:rPr lang="fr-FR" sz="1600" dirty="0"/>
              <a:t>L’assignation à la caution vaut notification de la cession de créance (</a:t>
            </a:r>
            <a:r>
              <a:rPr lang="fr-FR" sz="1600" dirty="0">
                <a:hlinkClick r:id="rId2"/>
              </a:rPr>
              <a:t>arrêt du 01/12/1987, n° 85-10510</a:t>
            </a:r>
            <a:r>
              <a:rPr lang="fr-FR" sz="1600" dirty="0"/>
              <a:t>). Aucune obligation d’indiquer dans la notification, le prix de cession de la créance.</a:t>
            </a:r>
          </a:p>
          <a:p>
            <a:pPr lvl="1">
              <a:buFont typeface="Wingdings" panose="05000000000000000000" pitchFamily="2" charset="2"/>
              <a:buChar char="Ø"/>
            </a:pPr>
            <a:r>
              <a:rPr lang="fr-FR" sz="1600" dirty="0"/>
              <a:t>La cession de dette (voir articles 1327 et suivants du Code civil).</a:t>
            </a:r>
          </a:p>
          <a:p>
            <a:pPr lvl="2">
              <a:buFont typeface="Wingdings" panose="05000000000000000000" pitchFamily="2" charset="2"/>
              <a:buChar char="§"/>
            </a:pPr>
            <a:r>
              <a:rPr lang="fr-FR" sz="1600" dirty="0"/>
              <a:t>Article 1328-1 du Code civil : « Lorsque le débiteur originaire n'est pas déchargé par le créancier, les sûretés subsistent. Dans le cas contraire, les sûretés consenties par le débiteur originaire ou par des tiers ne subsistent qu'avec leur accord</a:t>
            </a:r>
            <a:r>
              <a:rPr lang="fr-FR" sz="1600" i="0" dirty="0"/>
              <a:t> ».</a:t>
            </a:r>
            <a:endParaRPr lang="fr-FR" sz="1600" dirty="0"/>
          </a:p>
          <a:p>
            <a:pPr lvl="1">
              <a:buFont typeface="Wingdings" panose="05000000000000000000" pitchFamily="2" charset="2"/>
              <a:buChar char="Ø"/>
            </a:pPr>
            <a:r>
              <a:rPr lang="fr-FR" sz="1600" dirty="0"/>
              <a:t>La cession de contrat (voir article 1216 et suivants du Code civil).</a:t>
            </a:r>
          </a:p>
          <a:p>
            <a:pPr lvl="2">
              <a:buFont typeface="Wingdings" panose="05000000000000000000" pitchFamily="2" charset="2"/>
              <a:buChar char="§"/>
            </a:pPr>
            <a:r>
              <a:rPr lang="fr-FR" sz="1600" dirty="0"/>
              <a:t>Article 1216-3 : «</a:t>
            </a:r>
            <a:r>
              <a:rPr lang="fr-FR" sz="1600" i="0" dirty="0"/>
              <a:t> </a:t>
            </a:r>
            <a:r>
              <a:rPr lang="fr-FR" sz="1600" dirty="0"/>
              <a:t>Si le cédant n'est pas libéré par le cédé, les sûretés qui ont pu être consenties subsistent. Dans le cas contraire, les sûretés consenties par le cédant ou par des tiers ne subsistent qu'avec leur accord </a:t>
            </a:r>
            <a:r>
              <a:rPr lang="fr-FR" sz="1600" i="0" dirty="0"/>
              <a:t>». Voir toutefois la cession en procédure collective.</a:t>
            </a:r>
            <a:endParaRPr lang="fr-FR" sz="1600"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23</a:t>
            </a:fld>
            <a:endParaRPr lang="en-US" dirty="0"/>
          </a:p>
        </p:txBody>
      </p:sp>
      <p:sp>
        <p:nvSpPr>
          <p:cNvPr id="8" name="Espace réservé de la date 7"/>
          <p:cNvSpPr>
            <a:spLocks noGrp="1"/>
          </p:cNvSpPr>
          <p:nvPr>
            <p:ph type="dt" sz="half" idx="10"/>
          </p:nvPr>
        </p:nvSpPr>
        <p:spPr/>
        <p:txBody>
          <a:bodyPr/>
          <a:lstStyle/>
          <a:p>
            <a:r>
              <a:rPr lang="fr-FR" dirty="0"/>
              <a:t>25/03/2019</a:t>
            </a:r>
            <a:endParaRPr lang="en-US" dirty="0"/>
          </a:p>
        </p:txBody>
      </p:sp>
      <p:sp>
        <p:nvSpPr>
          <p:cNvPr id="11" name="ZoneTexte 10">
            <a:hlinkClick r:id="rId3" action="ppaction://hlinksldjump"/>
          </p:cNvPr>
          <p:cNvSpPr txBox="1"/>
          <p:nvPr/>
        </p:nvSpPr>
        <p:spPr>
          <a:xfrm>
            <a:off x="323528"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15</a:t>
            </a:r>
          </a:p>
        </p:txBody>
      </p:sp>
    </p:spTree>
    <p:extLst>
      <p:ext uri="{BB962C8B-B14F-4D97-AF65-F5344CB8AC3E}">
        <p14:creationId xmlns:p14="http://schemas.microsoft.com/office/powerpoint/2010/main" val="272839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899592" y="4077072"/>
            <a:ext cx="7992888" cy="43204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899592" y="1628800"/>
            <a:ext cx="7992888" cy="122413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274638"/>
            <a:ext cx="6768752" cy="634082"/>
          </a:xfrm>
          <a:noFill/>
        </p:spPr>
        <p:txBody>
          <a:bodyPr>
            <a:normAutofit fontScale="90000"/>
          </a:bodyPr>
          <a:lstStyle/>
          <a:p>
            <a:pPr algn="ctr"/>
            <a:r>
              <a:rPr lang="fr-FR" dirty="0"/>
              <a:t> - Les vices du consentement : l’erreur et le dol</a:t>
            </a:r>
          </a:p>
        </p:txBody>
      </p:sp>
      <p:sp>
        <p:nvSpPr>
          <p:cNvPr id="3" name="Espace réservé du contenu 2"/>
          <p:cNvSpPr>
            <a:spLocks noGrp="1"/>
          </p:cNvSpPr>
          <p:nvPr>
            <p:ph idx="1"/>
          </p:nvPr>
        </p:nvSpPr>
        <p:spPr>
          <a:xfrm>
            <a:off x="251520" y="1736812"/>
            <a:ext cx="8435280" cy="3708412"/>
          </a:xfrm>
        </p:spPr>
        <p:txBody>
          <a:bodyPr>
            <a:normAutofit/>
          </a:bodyPr>
          <a:lstStyle/>
          <a:p>
            <a:pPr marL="630900" lvl="1" indent="-342900">
              <a:spcAft>
                <a:spcPts val="1200"/>
              </a:spcAft>
              <a:buSzPct val="130000"/>
            </a:pPr>
            <a:r>
              <a:rPr lang="fr-FR" dirty="0"/>
              <a:t> </a:t>
            </a:r>
            <a:r>
              <a:rPr lang="fr-FR" sz="1600" dirty="0"/>
              <a:t>En matière de cautionnement l’erreur n’est admise comme vice du consentement, que dans des cas très limités. Exemple : croyance de la présence de cofidéjusseurs à ses côtés  (</a:t>
            </a:r>
            <a:r>
              <a:rPr lang="fr-FR" sz="1600" b="0" dirty="0">
                <a:hlinkClick r:id="rId2"/>
              </a:rPr>
              <a:t>arrêt du 30/11/2010, n° 09-16709</a:t>
            </a:r>
            <a:r>
              <a:rPr lang="fr-FR" sz="1600" dirty="0"/>
              <a:t>).</a:t>
            </a:r>
          </a:p>
          <a:p>
            <a:pPr marL="630900" lvl="1" indent="-342900">
              <a:spcAft>
                <a:spcPts val="1200"/>
              </a:spcAft>
              <a:buSzPct val="130000"/>
            </a:pPr>
            <a:endParaRPr lang="fr-FR" sz="1600" dirty="0"/>
          </a:p>
          <a:p>
            <a:pPr marL="630900" lvl="1" indent="-342900">
              <a:spcAft>
                <a:spcPts val="1200"/>
              </a:spcAft>
              <a:buSzPct val="130000"/>
            </a:pPr>
            <a:r>
              <a:rPr lang="fr-FR" sz="1600" dirty="0"/>
              <a:t>Concernant le dol, il ne peut s’agir que du dol du créancier à l’encontre de la caution, qui doit donc en apporter la preuve.</a:t>
            </a:r>
          </a:p>
          <a:p>
            <a:pPr marL="630900" lvl="1" indent="-342900">
              <a:spcAft>
                <a:spcPts val="1200"/>
              </a:spcAft>
              <a:buSzPct val="130000"/>
            </a:pPr>
            <a:endParaRPr lang="fr-FR" sz="1600" dirty="0"/>
          </a:p>
          <a:p>
            <a:pPr marL="630900" lvl="1" indent="-342900">
              <a:spcAft>
                <a:spcPts val="1200"/>
              </a:spcAft>
              <a:buSzPct val="130000"/>
            </a:pPr>
            <a:r>
              <a:rPr lang="fr-FR" sz="1600" dirty="0"/>
              <a:t>Pour des exemples de dol voir (</a:t>
            </a:r>
            <a:r>
              <a:rPr lang="fr-FR" sz="1600" b="0" dirty="0"/>
              <a:t>arrêts du 23/09/2014 n° </a:t>
            </a:r>
            <a:r>
              <a:rPr lang="fr-FR" sz="1600" b="0" dirty="0">
                <a:hlinkClick r:id="rId3"/>
              </a:rPr>
              <a:t>13-20766</a:t>
            </a:r>
            <a:r>
              <a:rPr lang="fr-FR" sz="1600" b="0" dirty="0"/>
              <a:t> et du 13/03/2012 n° </a:t>
            </a:r>
            <a:r>
              <a:rPr lang="fr-FR" sz="1600" b="0" dirty="0">
                <a:hlinkClick r:id="rId4"/>
              </a:rPr>
              <a:t>10-30923</a:t>
            </a:r>
            <a:r>
              <a:rPr lang="fr-FR" sz="1600" dirty="0"/>
              <a:t>) </a:t>
            </a:r>
          </a:p>
          <a:p>
            <a:pPr>
              <a:buFont typeface="Wingdings" panose="05000000000000000000" pitchFamily="2" charset="2"/>
              <a:buChar char="n"/>
            </a:pPr>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24</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10" name="ZoneTexte 9">
            <a:hlinkClick r:id="rId5" action="ppaction://hlinksldjump"/>
          </p:cNvPr>
          <p:cNvSpPr txBox="1"/>
          <p:nvPr/>
        </p:nvSpPr>
        <p:spPr>
          <a:xfrm>
            <a:off x="395536" y="332656"/>
            <a:ext cx="648073"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16</a:t>
            </a:r>
          </a:p>
        </p:txBody>
      </p:sp>
    </p:spTree>
    <p:extLst>
      <p:ext uri="{BB962C8B-B14F-4D97-AF65-F5344CB8AC3E}">
        <p14:creationId xmlns:p14="http://schemas.microsoft.com/office/powerpoint/2010/main" val="6365979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899592" y="4725144"/>
            <a:ext cx="7992888" cy="93610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à coins arrondis 8"/>
          <p:cNvSpPr/>
          <p:nvPr/>
        </p:nvSpPr>
        <p:spPr>
          <a:xfrm>
            <a:off x="899592" y="2924944"/>
            <a:ext cx="8136904" cy="72008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899592" y="1484784"/>
            <a:ext cx="7992888" cy="93610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16632"/>
            <a:ext cx="7344816" cy="634082"/>
          </a:xfrm>
        </p:spPr>
        <p:txBody>
          <a:bodyPr>
            <a:normAutofit fontScale="90000"/>
          </a:bodyPr>
          <a:lstStyle/>
          <a:p>
            <a:r>
              <a:rPr lang="fr-FR" dirty="0"/>
              <a:t>- Quelques observations concernant le consentement</a:t>
            </a:r>
          </a:p>
        </p:txBody>
      </p:sp>
      <p:sp>
        <p:nvSpPr>
          <p:cNvPr id="3" name="Espace réservé du contenu 2"/>
          <p:cNvSpPr>
            <a:spLocks noGrp="1"/>
          </p:cNvSpPr>
          <p:nvPr>
            <p:ph idx="1"/>
          </p:nvPr>
        </p:nvSpPr>
        <p:spPr/>
        <p:txBody>
          <a:bodyPr>
            <a:normAutofit/>
          </a:bodyPr>
          <a:lstStyle/>
          <a:p>
            <a:r>
              <a:rPr lang="fr-FR" sz="1600" dirty="0"/>
              <a:t>Le banquier n’a aucune obligation d’accepter une mutation de caution, par exemple dans l’hypothèse d’une cession de titres, avec démission des fonctions de gérant (</a:t>
            </a:r>
            <a:r>
              <a:rPr lang="fr-FR" sz="1600" b="0" dirty="0">
                <a:hlinkClick r:id="rId2"/>
              </a:rPr>
              <a:t>arrêt  du 31/01/2017 n° 15-17093</a:t>
            </a:r>
            <a:r>
              <a:rPr lang="fr-FR" sz="1600" dirty="0"/>
              <a:t>).</a:t>
            </a:r>
          </a:p>
          <a:p>
            <a:pPr lvl="1">
              <a:buFont typeface="Wingdings" panose="05000000000000000000" pitchFamily="2" charset="2"/>
              <a:buChar char="Ø"/>
            </a:pPr>
            <a:r>
              <a:rPr lang="fr-FR" sz="1600" dirty="0"/>
              <a:t>L’ancien gérant reste donc caution auprès de la banque et ne peut que se retourner contre le cessionnaire, en responsabilité contractuelle. </a:t>
            </a:r>
          </a:p>
          <a:p>
            <a:r>
              <a:rPr lang="fr-FR" sz="1600" dirty="0"/>
              <a:t>La caution qui dénie son écriture ou sa signature oblige le juge à procéder à la vérification.</a:t>
            </a:r>
          </a:p>
          <a:p>
            <a:pPr lvl="1">
              <a:buFont typeface="Wingdings" panose="05000000000000000000" pitchFamily="2" charset="2"/>
              <a:buChar char="Ø"/>
            </a:pPr>
            <a:r>
              <a:rPr lang="fr-FR" sz="1600" dirty="0"/>
              <a:t>Le juge statue au vu des documents dont il dispose (articles 288 et 289 du Code de procédure civile – arrêt du </a:t>
            </a:r>
            <a:r>
              <a:rPr lang="fr-FR" sz="1600" b="0" dirty="0">
                <a:hlinkClick r:id="rId3"/>
              </a:rPr>
              <a:t>19/09/2018, n° 17-15617</a:t>
            </a:r>
            <a:r>
              <a:rPr lang="fr-FR" sz="1600" dirty="0"/>
              <a:t>).</a:t>
            </a:r>
          </a:p>
          <a:p>
            <a:pPr lvl="1">
              <a:buFont typeface="Wingdings" panose="05000000000000000000" pitchFamily="2" charset="2"/>
              <a:buChar char="Ø"/>
            </a:pPr>
            <a:r>
              <a:rPr lang="fr-FR" sz="1600" dirty="0"/>
              <a:t>A défaut, il fait appel à un technicien (article 291 du Code de procédure civile) </a:t>
            </a:r>
          </a:p>
          <a:p>
            <a:r>
              <a:rPr lang="fr-FR" sz="1600" dirty="0"/>
              <a:t>Le consentement obtenu par la violence n’a été que rarement retenu par la Cour de cassation (voir toutefois le nouvel article 1143 du Code civil – état de dépendance économique)</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25</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7" name="ZoneTexte 6">
            <a:hlinkClick r:id="rId4" action="ppaction://hlinksldjump"/>
          </p:cNvPr>
          <p:cNvSpPr txBox="1"/>
          <p:nvPr/>
        </p:nvSpPr>
        <p:spPr>
          <a:xfrm>
            <a:off x="539553"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17</a:t>
            </a:r>
          </a:p>
        </p:txBody>
      </p:sp>
    </p:spTree>
    <p:extLst>
      <p:ext uri="{BB962C8B-B14F-4D97-AF65-F5344CB8AC3E}">
        <p14:creationId xmlns:p14="http://schemas.microsoft.com/office/powerpoint/2010/main" val="42546774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3429000"/>
            <a:ext cx="7992888" cy="187220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2132856"/>
            <a:ext cx="7992888" cy="122413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332656"/>
            <a:ext cx="7200800" cy="792088"/>
          </a:xfrm>
        </p:spPr>
        <p:txBody>
          <a:bodyPr>
            <a:normAutofit fontScale="90000"/>
          </a:bodyPr>
          <a:lstStyle/>
          <a:p>
            <a:pPr algn="ctr"/>
            <a:r>
              <a:rPr lang="fr-FR" dirty="0"/>
              <a:t>- Perte du recours libératoire : généralités</a:t>
            </a:r>
          </a:p>
        </p:txBody>
      </p:sp>
      <p:sp>
        <p:nvSpPr>
          <p:cNvPr id="3" name="Espace réservé du contenu 2"/>
          <p:cNvSpPr>
            <a:spLocks noGrp="1"/>
          </p:cNvSpPr>
          <p:nvPr>
            <p:ph idx="1"/>
          </p:nvPr>
        </p:nvSpPr>
        <p:spPr>
          <a:xfrm>
            <a:off x="251520" y="1340768"/>
            <a:ext cx="8435280" cy="4896544"/>
          </a:xfrm>
        </p:spPr>
        <p:txBody>
          <a:bodyPr>
            <a:normAutofit lnSpcReduction="10000"/>
          </a:bodyPr>
          <a:lstStyle/>
          <a:p>
            <a:r>
              <a:rPr lang="fr-FR" sz="1600" dirty="0"/>
              <a:t>La caution qui a payé le créancier est subrogée dans les droits de celui-ci envers le débiteur principal.</a:t>
            </a:r>
          </a:p>
          <a:p>
            <a:endParaRPr lang="fr-FR" sz="1600" dirty="0"/>
          </a:p>
          <a:p>
            <a:r>
              <a:rPr lang="fr-FR" sz="1600" dirty="0"/>
              <a:t>Aussi, l’article 2314 du Code civil dispose que : « </a:t>
            </a:r>
            <a:r>
              <a:rPr lang="fr-FR" sz="1600" b="0" i="1" dirty="0"/>
              <a:t>La caution est déchargée, lorsque la subrogation aux droits, hypothèques et privilèges du créancier, ne peut plus, par le fait du créancier, s’opérer en faveur de la caution. Toute clause contraire est réputée non écrite </a:t>
            </a:r>
            <a:r>
              <a:rPr lang="fr-FR" sz="1600" dirty="0"/>
              <a:t>».</a:t>
            </a:r>
          </a:p>
          <a:p>
            <a:endParaRPr lang="fr-FR" sz="1600" dirty="0"/>
          </a:p>
          <a:p>
            <a:pPr>
              <a:spcAft>
                <a:spcPts val="600"/>
              </a:spcAft>
            </a:pPr>
            <a:r>
              <a:rPr lang="fr-FR" sz="1600" dirty="0"/>
              <a:t>La caution peut invoquer l’article 2314, si 3 conditions sont réunies :</a:t>
            </a:r>
          </a:p>
          <a:p>
            <a:pPr lvl="1">
              <a:spcAft>
                <a:spcPts val="0"/>
              </a:spcAft>
              <a:buFont typeface="Wingdings" panose="05000000000000000000" pitchFamily="2" charset="2"/>
              <a:buChar char="Ø"/>
            </a:pPr>
            <a:r>
              <a:rPr lang="fr-FR" sz="1600" b="0" dirty="0"/>
              <a:t>perte pour la caution d’un droit préférentiel, conférant au créancier un avantage particulier pour le recouvrement de sa créance</a:t>
            </a:r>
          </a:p>
          <a:p>
            <a:pPr lvl="1">
              <a:spcAft>
                <a:spcPts val="0"/>
              </a:spcAft>
              <a:buFont typeface="Wingdings" panose="05000000000000000000" pitchFamily="2" charset="2"/>
              <a:buChar char="Ø"/>
            </a:pPr>
            <a:r>
              <a:rPr lang="fr-FR" sz="1600" b="0" dirty="0"/>
              <a:t>par le fait du créancier, </a:t>
            </a:r>
          </a:p>
          <a:p>
            <a:pPr lvl="1">
              <a:spcAft>
                <a:spcPts val="1200"/>
              </a:spcAft>
              <a:buFont typeface="Wingdings" panose="05000000000000000000" pitchFamily="2" charset="2"/>
              <a:buChar char="Ø"/>
            </a:pPr>
            <a:r>
              <a:rPr lang="fr-FR" sz="1600" b="0" dirty="0"/>
              <a:t>ayant pour conséquence un préjudice pour la caution.</a:t>
            </a:r>
          </a:p>
          <a:p>
            <a:pPr lvl="1">
              <a:spcAft>
                <a:spcPts val="1200"/>
              </a:spcAft>
            </a:pPr>
            <a:endParaRPr lang="fr-FR" sz="1600" b="0" dirty="0"/>
          </a:p>
          <a:p>
            <a:r>
              <a:rPr lang="fr-FR" sz="1600" dirty="0"/>
              <a:t>Ne peuvent bénéficier de cette décharge : le codébiteur solidaire, sûreté réelle (hypothèque).</a:t>
            </a:r>
          </a:p>
          <a:p>
            <a:pPr lvl="1"/>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26</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2" action="ppaction://hlinksldjump"/>
          </p:cNvPr>
          <p:cNvSpPr txBox="1"/>
          <p:nvPr/>
        </p:nvSpPr>
        <p:spPr>
          <a:xfrm>
            <a:off x="467545" y="40466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18</a:t>
            </a:r>
          </a:p>
        </p:txBody>
      </p:sp>
    </p:spTree>
    <p:extLst>
      <p:ext uri="{BB962C8B-B14F-4D97-AF65-F5344CB8AC3E}">
        <p14:creationId xmlns:p14="http://schemas.microsoft.com/office/powerpoint/2010/main" val="10040409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5013176"/>
            <a:ext cx="8064896" cy="93610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412776"/>
            <a:ext cx="7992888" cy="180020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27384"/>
            <a:ext cx="6984776" cy="864096"/>
          </a:xfrm>
        </p:spPr>
        <p:txBody>
          <a:bodyPr>
            <a:normAutofit fontScale="90000"/>
          </a:bodyPr>
          <a:lstStyle/>
          <a:p>
            <a:pPr algn="ctr"/>
            <a:r>
              <a:rPr lang="fr-FR" dirty="0"/>
              <a:t>- Perte du recours libératoire : 1</a:t>
            </a:r>
            <a:r>
              <a:rPr lang="fr-FR" baseline="30000" dirty="0"/>
              <a:t>ière</a:t>
            </a:r>
            <a:r>
              <a:rPr lang="fr-FR" dirty="0"/>
              <a:t>  condition,  la perte pour la caution d’un droit préférentiel </a:t>
            </a:r>
          </a:p>
        </p:txBody>
      </p:sp>
      <p:sp>
        <p:nvSpPr>
          <p:cNvPr id="3" name="Espace réservé du contenu 2"/>
          <p:cNvSpPr>
            <a:spLocks noGrp="1"/>
          </p:cNvSpPr>
          <p:nvPr>
            <p:ph idx="1"/>
          </p:nvPr>
        </p:nvSpPr>
        <p:spPr>
          <a:xfrm>
            <a:off x="251520" y="1412776"/>
            <a:ext cx="8435280" cy="4727684"/>
          </a:xfrm>
        </p:spPr>
        <p:txBody>
          <a:bodyPr>
            <a:normAutofit/>
          </a:bodyPr>
          <a:lstStyle/>
          <a:p>
            <a:pPr>
              <a:spcAft>
                <a:spcPts val="0"/>
              </a:spcAft>
            </a:pPr>
            <a:r>
              <a:rPr lang="fr-FR" sz="1600" dirty="0"/>
              <a:t>Exemples de droits préférentiels</a:t>
            </a:r>
          </a:p>
          <a:p>
            <a:pPr lvl="2">
              <a:spcAft>
                <a:spcPts val="0"/>
              </a:spcAft>
              <a:buFont typeface="Wingdings" panose="05000000000000000000" pitchFamily="2" charset="2"/>
              <a:buChar char="Ø"/>
            </a:pPr>
            <a:r>
              <a:rPr lang="fr-FR" sz="1600" dirty="0"/>
              <a:t>Défaut d’inscription (ou de renouvellement) d’une hypothèque, d’un nantissement du fonds de commerce,…</a:t>
            </a:r>
          </a:p>
          <a:p>
            <a:pPr lvl="2">
              <a:spcAft>
                <a:spcPts val="0"/>
              </a:spcAft>
              <a:buFont typeface="Wingdings" panose="05000000000000000000" pitchFamily="2" charset="2"/>
              <a:buChar char="Ø"/>
            </a:pPr>
            <a:r>
              <a:rPr lang="fr-FR" sz="1600" dirty="0"/>
              <a:t>Défaut de déclaration de créance à la procédure collective.</a:t>
            </a:r>
          </a:p>
          <a:p>
            <a:pPr lvl="2">
              <a:spcAft>
                <a:spcPts val="600"/>
              </a:spcAft>
              <a:buFont typeface="Wingdings" panose="05000000000000000000" pitchFamily="2" charset="2"/>
              <a:buChar char="Ø"/>
            </a:pPr>
            <a:r>
              <a:rPr lang="fr-FR" sz="1600" dirty="0"/>
              <a:t>Défaut de revendication ou de restitution d’un bien en crédit-bail.</a:t>
            </a:r>
          </a:p>
          <a:p>
            <a:pPr lvl="2">
              <a:spcAft>
                <a:spcPts val="600"/>
              </a:spcAft>
              <a:buFont typeface="Wingdings" panose="05000000000000000000" pitchFamily="2" charset="2"/>
              <a:buChar char="Ø"/>
            </a:pPr>
            <a:r>
              <a:rPr lang="fr-FR" sz="1600" dirty="0"/>
              <a:t>Défaut de revendication, en cas de vente avec clause de réserve de propriété…</a:t>
            </a:r>
          </a:p>
          <a:p>
            <a:pPr lvl="1"/>
            <a:r>
              <a:rPr lang="fr-FR" sz="1600" dirty="0"/>
              <a:t>Il doit s’agir d’un droit certain, existant au moment où la caution s’est engagée. </a:t>
            </a:r>
          </a:p>
          <a:p>
            <a:pPr lvl="1"/>
            <a:endParaRPr lang="fr-FR" sz="1600" dirty="0"/>
          </a:p>
          <a:p>
            <a:pPr lvl="1"/>
            <a:r>
              <a:rPr lang="fr-FR" sz="1600" dirty="0"/>
              <a:t>Concernant la dépréciation d’un fonds de commerce alors que la banque était titulaire d’un nantissement (</a:t>
            </a:r>
            <a:r>
              <a:rPr lang="fr-FR" sz="1600" dirty="0">
                <a:hlinkClick r:id="rId2"/>
              </a:rPr>
              <a:t>arrêt du 08/03/2014 n° 15-14632</a:t>
            </a:r>
            <a:r>
              <a:rPr lang="fr-FR" sz="1600" dirty="0"/>
              <a:t>) </a:t>
            </a:r>
          </a:p>
          <a:p>
            <a:pPr lvl="1"/>
            <a:endParaRPr lang="fr-FR" sz="1600" dirty="0"/>
          </a:p>
          <a:p>
            <a:pPr lvl="1"/>
            <a:r>
              <a:rPr lang="fr-FR" sz="1600" dirty="0"/>
              <a:t>La caution peut, en principe invoquer la perte d’un droit qui avait un caractère discrétionnaire pour le créancier (</a:t>
            </a:r>
            <a:r>
              <a:rPr lang="fr-FR" sz="1600" dirty="0">
                <a:hlinkClick r:id="rId3"/>
              </a:rPr>
              <a:t>arrêt du 17/11/2006 du n° 04-19123 </a:t>
            </a:r>
            <a:r>
              <a:rPr lang="fr-FR" sz="1600" dirty="0"/>
              <a:t>– absence de demande pour rendre définitive une sûreté provisoire).</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27</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4" action="ppaction://hlinksldjump"/>
          </p:cNvPr>
          <p:cNvSpPr txBox="1"/>
          <p:nvPr/>
        </p:nvSpPr>
        <p:spPr>
          <a:xfrm>
            <a:off x="971601" y="4462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19</a:t>
            </a:r>
          </a:p>
        </p:txBody>
      </p:sp>
    </p:spTree>
    <p:extLst>
      <p:ext uri="{BB962C8B-B14F-4D97-AF65-F5344CB8AC3E}">
        <p14:creationId xmlns:p14="http://schemas.microsoft.com/office/powerpoint/2010/main" val="30740716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4725144"/>
            <a:ext cx="8064896" cy="72008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2348880"/>
            <a:ext cx="7992888" cy="115212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755576" y="116632"/>
            <a:ext cx="6984776" cy="864096"/>
          </a:xfrm>
        </p:spPr>
        <p:txBody>
          <a:bodyPr>
            <a:normAutofit fontScale="90000"/>
          </a:bodyPr>
          <a:lstStyle/>
          <a:p>
            <a:pPr algn="ctr"/>
            <a:r>
              <a:rPr lang="fr-FR" dirty="0"/>
              <a:t>- Perte du recours libératoire : 2</a:t>
            </a:r>
            <a:r>
              <a:rPr lang="fr-FR" baseline="30000" dirty="0"/>
              <a:t>ième</a:t>
            </a:r>
            <a:r>
              <a:rPr lang="fr-FR" dirty="0"/>
              <a:t> condition, perte du fait du créancier </a:t>
            </a:r>
          </a:p>
        </p:txBody>
      </p:sp>
      <p:sp>
        <p:nvSpPr>
          <p:cNvPr id="3" name="Espace réservé du contenu 2"/>
          <p:cNvSpPr>
            <a:spLocks noGrp="1"/>
          </p:cNvSpPr>
          <p:nvPr>
            <p:ph idx="1"/>
          </p:nvPr>
        </p:nvSpPr>
        <p:spPr>
          <a:xfrm>
            <a:off x="251520" y="1556792"/>
            <a:ext cx="8435280" cy="4223628"/>
          </a:xfrm>
        </p:spPr>
        <p:txBody>
          <a:bodyPr>
            <a:normAutofit lnSpcReduction="10000"/>
          </a:bodyPr>
          <a:lstStyle/>
          <a:p>
            <a:r>
              <a:rPr lang="fr-FR" sz="1600" dirty="0"/>
              <a:t>La faute du créancier ne peut être qu’une négligence ou l’omission d’accomplir un acte, nul besoin qu’elle soit intentionnelle ou inexcusable.</a:t>
            </a:r>
          </a:p>
          <a:p>
            <a:endParaRPr lang="fr-FR" sz="1600" dirty="0"/>
          </a:p>
          <a:p>
            <a:pPr>
              <a:spcAft>
                <a:spcPts val="1800"/>
              </a:spcAft>
            </a:pPr>
            <a:r>
              <a:rPr lang="fr-FR" sz="1600" dirty="0"/>
              <a:t>Mais la faute doit être totalement imputable au seul créancier (par exemple omission, par le débiteur, d’apposer une plaque sur le matériel nanti – </a:t>
            </a:r>
            <a:r>
              <a:rPr lang="fr-FR" sz="1600" b="0" dirty="0"/>
              <a:t>a</a:t>
            </a:r>
            <a:r>
              <a:rPr lang="fr-FR" sz="1600" b="0" dirty="0">
                <a:hlinkClick r:id="rId2"/>
              </a:rPr>
              <a:t>rrêt du </a:t>
            </a:r>
            <a:r>
              <a:rPr lang="fr-FR" sz="1600" b="0" dirty="0" err="1">
                <a:hlinkClick r:id="rId2"/>
              </a:rPr>
              <a:t>du</a:t>
            </a:r>
            <a:r>
              <a:rPr lang="fr-FR" sz="1600" b="0" dirty="0">
                <a:hlinkClick r:id="rId2"/>
              </a:rPr>
              <a:t> 07/12/2014, n° 03-10631</a:t>
            </a:r>
            <a:r>
              <a:rPr lang="fr-FR" sz="1600" dirty="0"/>
              <a:t>).</a:t>
            </a:r>
          </a:p>
          <a:p>
            <a:pPr>
              <a:spcAft>
                <a:spcPts val="1800"/>
              </a:spcAft>
            </a:pPr>
            <a:endParaRPr lang="fr-FR" sz="1600" dirty="0"/>
          </a:p>
          <a:p>
            <a:r>
              <a:rPr lang="fr-FR" sz="1600" dirty="0"/>
              <a:t>La faute peut également être un acte positif, tel que mainlevée d’hypothèque (</a:t>
            </a:r>
            <a:r>
              <a:rPr lang="fr-FR" sz="1600" b="0" dirty="0">
                <a:hlinkClick r:id="rId3"/>
              </a:rPr>
              <a:t>arrêt du 06/06/2001, n° 98-22640</a:t>
            </a:r>
            <a:r>
              <a:rPr lang="fr-FR" sz="1600" dirty="0"/>
              <a:t>).</a:t>
            </a:r>
          </a:p>
          <a:p>
            <a:endParaRPr lang="fr-FR" sz="1600" dirty="0"/>
          </a:p>
          <a:p>
            <a:r>
              <a:rPr lang="fr-FR" sz="1600" dirty="0"/>
              <a:t>La caution ne peut demander l’application de l’article 2314, pour la revente à vil prix d’un bien en crédit-bail, pour le bailleur, dont il était caution.</a:t>
            </a:r>
          </a:p>
          <a:p>
            <a:endParaRPr lang="fr-FR" dirty="0"/>
          </a:p>
          <a:p>
            <a:pPr lvl="1"/>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28</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4" action="ppaction://hlinksldjump"/>
          </p:cNvPr>
          <p:cNvSpPr txBox="1"/>
          <p:nvPr/>
        </p:nvSpPr>
        <p:spPr>
          <a:xfrm>
            <a:off x="755577"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20</a:t>
            </a:r>
          </a:p>
        </p:txBody>
      </p:sp>
    </p:spTree>
    <p:extLst>
      <p:ext uri="{BB962C8B-B14F-4D97-AF65-F5344CB8AC3E}">
        <p14:creationId xmlns:p14="http://schemas.microsoft.com/office/powerpoint/2010/main" val="155152299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547664" y="3717032"/>
            <a:ext cx="7416824" cy="108012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2276872"/>
            <a:ext cx="8064896" cy="72008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1043608" y="-27384"/>
            <a:ext cx="6480720" cy="634082"/>
          </a:xfrm>
        </p:spPr>
        <p:txBody>
          <a:bodyPr>
            <a:normAutofit fontScale="90000"/>
          </a:bodyPr>
          <a:lstStyle/>
          <a:p>
            <a:r>
              <a:rPr lang="fr-FR" dirty="0"/>
              <a:t>- Perte du recours libératoire : 3</a:t>
            </a:r>
            <a:r>
              <a:rPr lang="fr-FR" baseline="30000" dirty="0"/>
              <a:t>ième</a:t>
            </a:r>
            <a:r>
              <a:rPr lang="fr-FR" dirty="0"/>
              <a:t> condition, preuve du préjudice subi par la caution</a:t>
            </a:r>
          </a:p>
        </p:txBody>
      </p:sp>
      <p:sp>
        <p:nvSpPr>
          <p:cNvPr id="3" name="Espace réservé du contenu 2"/>
          <p:cNvSpPr>
            <a:spLocks noGrp="1"/>
          </p:cNvSpPr>
          <p:nvPr>
            <p:ph idx="1"/>
          </p:nvPr>
        </p:nvSpPr>
        <p:spPr>
          <a:xfrm>
            <a:off x="251520" y="1340768"/>
            <a:ext cx="8435280" cy="4824536"/>
          </a:xfrm>
        </p:spPr>
        <p:txBody>
          <a:bodyPr>
            <a:normAutofit/>
          </a:bodyPr>
          <a:lstStyle/>
          <a:p>
            <a:r>
              <a:rPr lang="fr-FR" sz="1600" dirty="0"/>
              <a:t>La jurisprudence subordonne le bénéfice de l’article 2314 du Code civil à l’existence d’un préjudice subi par la caution.</a:t>
            </a:r>
          </a:p>
          <a:p>
            <a:endParaRPr lang="fr-FR" sz="1600" dirty="0"/>
          </a:p>
          <a:p>
            <a:pPr>
              <a:spcAft>
                <a:spcPts val="600"/>
              </a:spcAft>
            </a:pPr>
            <a:r>
              <a:rPr lang="fr-FR" sz="1600" dirty="0"/>
              <a:t>La décharge de la caution, s’évalue à concurrence de la valeur des droits préférentiels perdus. </a:t>
            </a:r>
          </a:p>
          <a:p>
            <a:pPr marL="990900" lvl="2" indent="-342900">
              <a:spcAft>
                <a:spcPts val="600"/>
              </a:spcAft>
              <a:buSzPct val="130000"/>
              <a:buFont typeface="Wingdings" panose="05000000000000000000" pitchFamily="2" charset="2"/>
              <a:buChar char="Ø"/>
            </a:pPr>
            <a:r>
              <a:rPr lang="fr-FR" sz="1600" b="1" i="0" dirty="0"/>
              <a:t>Il appartient alors au créancier d’établir que la subrogation  n’aurait pas été efficace (</a:t>
            </a:r>
            <a:r>
              <a:rPr lang="fr-FR" sz="1600" i="0" dirty="0">
                <a:hlinkClick r:id="rId2"/>
              </a:rPr>
              <a:t>arrêt du 27/02/1996, n° 94-14313</a:t>
            </a:r>
            <a:r>
              <a:rPr lang="fr-FR" sz="1600" i="0" dirty="0"/>
              <a:t> </a:t>
            </a:r>
            <a:r>
              <a:rPr lang="fr-FR" sz="1600" b="1" i="0" dirty="0"/>
              <a:t>concernant une clause de réserve de propriété).</a:t>
            </a:r>
          </a:p>
          <a:p>
            <a:pPr lvl="2">
              <a:spcAft>
                <a:spcPts val="600"/>
              </a:spcAft>
              <a:buFont typeface="Wingdings" panose="05000000000000000000" pitchFamily="2" charset="2"/>
              <a:buChar char="§"/>
            </a:pPr>
            <a:r>
              <a:rPr lang="fr-FR" sz="1600" dirty="0"/>
              <a:t>La chambre commerciale considère que si une répartition effective aux chirographaires pouvait être réalisée, la caution pourrait invoquer l’article 2314 (</a:t>
            </a:r>
            <a:r>
              <a:rPr lang="fr-FR" sz="1600" dirty="0">
                <a:hlinkClick r:id="rId3"/>
              </a:rPr>
              <a:t>arrêt du 09/05/2018, n° 14-20495</a:t>
            </a:r>
            <a:r>
              <a:rPr lang="fr-FR" sz="1600" dirty="0"/>
              <a:t>). La preuve de l’absence de répartition incombe au créancier (</a:t>
            </a:r>
            <a:r>
              <a:rPr lang="fr-FR" sz="1600" dirty="0">
                <a:hlinkClick r:id="rId4"/>
              </a:rPr>
              <a:t>arrêt du 08/04/2015 n°13-22969</a:t>
            </a:r>
            <a:r>
              <a:rPr lang="fr-FR" sz="1600" dirty="0"/>
              <a:t>).</a:t>
            </a:r>
          </a:p>
          <a:p>
            <a:pPr lvl="2">
              <a:buFont typeface="Wingdings" panose="05000000000000000000" pitchFamily="2" charset="2"/>
              <a:buChar char="§"/>
            </a:pPr>
            <a:r>
              <a:rPr lang="fr-FR" sz="1600" dirty="0"/>
              <a:t>Chambre commerciale du 05/07/2005, n° </a:t>
            </a:r>
            <a:r>
              <a:rPr lang="fr-FR" sz="1600" dirty="0">
                <a:hlinkClick r:id="rId5"/>
              </a:rPr>
              <a:t>04-12770</a:t>
            </a:r>
            <a:r>
              <a:rPr lang="fr-FR" sz="1600" dirty="0"/>
              <a:t>, concernant une absence de renouvellement d’hypothèque et précisant que le droit perdu doit s’apprécier à la date d’exigibilité de l’obligation de la caution.</a:t>
            </a:r>
            <a:endParaRPr lang="fr-FR" sz="1600" u="sng" dirty="0">
              <a:solidFill>
                <a:srgbClr val="CC3300"/>
              </a:solidFill>
            </a:endParaRPr>
          </a:p>
          <a:p>
            <a:pPr lvl="2"/>
            <a:endParaRPr lang="fr-FR" dirty="0"/>
          </a:p>
          <a:p>
            <a:pPr lvl="2"/>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29</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6" action="ppaction://hlinksldjump"/>
          </p:cNvPr>
          <p:cNvSpPr txBox="1"/>
          <p:nvPr/>
        </p:nvSpPr>
        <p:spPr>
          <a:xfrm>
            <a:off x="755577" y="4462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21</a:t>
            </a:r>
          </a:p>
        </p:txBody>
      </p:sp>
    </p:spTree>
    <p:extLst>
      <p:ext uri="{BB962C8B-B14F-4D97-AF65-F5344CB8AC3E}">
        <p14:creationId xmlns:p14="http://schemas.microsoft.com/office/powerpoint/2010/main" val="372501200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4005064"/>
            <a:ext cx="8064896" cy="201622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484784"/>
            <a:ext cx="7920880" cy="79208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971600" y="188640"/>
            <a:ext cx="6912768" cy="634082"/>
          </a:xfrm>
        </p:spPr>
        <p:txBody>
          <a:bodyPr>
            <a:normAutofit fontScale="90000"/>
          </a:bodyPr>
          <a:lstStyle/>
          <a:p>
            <a:r>
              <a:rPr lang="fr-FR" dirty="0"/>
              <a:t>- La faute du créancier dispensateur de crédit : généralités</a:t>
            </a:r>
          </a:p>
        </p:txBody>
      </p:sp>
      <p:sp>
        <p:nvSpPr>
          <p:cNvPr id="3" name="Espace réservé du contenu 2"/>
          <p:cNvSpPr>
            <a:spLocks noGrp="1"/>
          </p:cNvSpPr>
          <p:nvPr>
            <p:ph idx="1"/>
          </p:nvPr>
        </p:nvSpPr>
        <p:spPr/>
        <p:txBody>
          <a:bodyPr>
            <a:normAutofit/>
          </a:bodyPr>
          <a:lstStyle/>
          <a:p>
            <a:pPr>
              <a:spcAft>
                <a:spcPts val="1800"/>
              </a:spcAft>
            </a:pPr>
            <a:r>
              <a:rPr lang="fr-FR" sz="1600" dirty="0"/>
              <a:t>Il s’agit ici, principalement d’une responsabilité contractuelle (article 1217 du Code civil – ancien article 1147).</a:t>
            </a:r>
          </a:p>
          <a:p>
            <a:pPr>
              <a:spcAft>
                <a:spcPts val="1800"/>
              </a:spcAft>
            </a:pPr>
            <a:endParaRPr lang="fr-FR" sz="1600" dirty="0"/>
          </a:p>
          <a:p>
            <a:pPr>
              <a:spcAft>
                <a:spcPts val="1800"/>
              </a:spcAft>
            </a:pPr>
            <a:r>
              <a:rPr lang="fr-FR" sz="1600" dirty="0"/>
              <a:t>Cette responsabilité du banquier consiste, en grande partie, par le défaut de mise en garde de l’emprunteur ou de la caution et nous oblige en conséquence, à définir la notion de caution profane et de caution avertie.</a:t>
            </a:r>
          </a:p>
          <a:p>
            <a:pPr>
              <a:spcAft>
                <a:spcPts val="1800"/>
              </a:spcAft>
            </a:pPr>
            <a:endParaRPr lang="fr-FR" sz="1600" dirty="0"/>
          </a:p>
          <a:p>
            <a:pPr>
              <a:spcAft>
                <a:spcPts val="600"/>
              </a:spcAft>
            </a:pPr>
            <a:r>
              <a:rPr lang="fr-FR" sz="1600" dirty="0"/>
              <a:t>La responsabilité du banquier n’est pas limitée à la notion de mise en garde, elle peut aussi se retrouver dans :</a:t>
            </a:r>
          </a:p>
          <a:p>
            <a:pPr lvl="1">
              <a:spcAft>
                <a:spcPts val="0"/>
              </a:spcAft>
              <a:buFont typeface="Wingdings" panose="05000000000000000000" pitchFamily="2" charset="2"/>
              <a:buChar char="Ø"/>
            </a:pPr>
            <a:r>
              <a:rPr lang="fr-FR" sz="1600" dirty="0"/>
              <a:t>le soutien abusif de crédit,</a:t>
            </a:r>
          </a:p>
          <a:p>
            <a:pPr lvl="1">
              <a:spcAft>
                <a:spcPts val="0"/>
              </a:spcAft>
              <a:buFont typeface="Wingdings" panose="05000000000000000000" pitchFamily="2" charset="2"/>
              <a:buChar char="Ø"/>
            </a:pPr>
            <a:r>
              <a:rPr lang="fr-FR" sz="1600" dirty="0"/>
              <a:t>la rupture abusive du crédit,</a:t>
            </a:r>
          </a:p>
          <a:p>
            <a:pPr lvl="1">
              <a:spcAft>
                <a:spcPts val="0"/>
              </a:spcAft>
              <a:buFont typeface="Wingdings" panose="05000000000000000000" pitchFamily="2" charset="2"/>
              <a:buChar char="Ø"/>
            </a:pPr>
            <a:r>
              <a:rPr lang="fr-FR" sz="1600" dirty="0"/>
              <a:t>le non-respect de l’affectation des fonds prêtés;</a:t>
            </a:r>
          </a:p>
          <a:p>
            <a:pPr lvl="1">
              <a:spcAft>
                <a:spcPts val="0"/>
              </a:spcAft>
              <a:buFont typeface="Wingdings" panose="05000000000000000000" pitchFamily="2" charset="2"/>
              <a:buChar char="Ø"/>
            </a:pPr>
            <a:r>
              <a:rPr lang="fr-FR" sz="1600" dirty="0"/>
              <a:t>le manquement au devoir d’éclairer la caution sur la portée de l’assurance-groupe souscrite</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30</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p:cNvSpPr txBox="1"/>
          <p:nvPr/>
        </p:nvSpPr>
        <p:spPr>
          <a:xfrm>
            <a:off x="539553" y="231031"/>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hlinkClick r:id="rId2" action="ppaction://hlinksldjump"/>
              </a:rPr>
              <a:t>22</a:t>
            </a:r>
            <a:endParaRPr lang="fr-FR" sz="2400" u="sng" dirty="0">
              <a:solidFill>
                <a:srgbClr val="C00000"/>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5221845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16632"/>
            <a:ext cx="6912768" cy="864096"/>
          </a:xfrm>
        </p:spPr>
        <p:txBody>
          <a:bodyPr>
            <a:normAutofit fontScale="90000"/>
          </a:bodyPr>
          <a:lstStyle/>
          <a:p>
            <a:pPr algn="ctr"/>
            <a:r>
              <a:rPr lang="fr-FR" dirty="0"/>
              <a:t>- Distinction entre caution avertie et caution profane : conséquences</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31</a:t>
            </a:fld>
            <a:endParaRPr lang="en-US" dirty="0"/>
          </a:p>
        </p:txBody>
      </p:sp>
      <p:sp>
        <p:nvSpPr>
          <p:cNvPr id="19" name="Zone de texte 16"/>
          <p:cNvSpPr txBox="1"/>
          <p:nvPr/>
        </p:nvSpPr>
        <p:spPr>
          <a:xfrm>
            <a:off x="755576" y="1268760"/>
            <a:ext cx="2343150" cy="648072"/>
          </a:xfrm>
          <a:prstGeom prst="rect">
            <a:avLst/>
          </a:prstGeom>
          <a:solidFill>
            <a:schemeClr val="accent5">
              <a:lumMod val="20000"/>
              <a:lumOff val="80000"/>
            </a:schemeClr>
          </a:solidFill>
          <a:ln w="9525">
            <a:solidFill>
              <a:srgbClr val="0033CC"/>
            </a:solidFill>
          </a:ln>
          <a:effectLst/>
        </p:spPr>
        <p:style>
          <a:lnRef idx="0">
            <a:schemeClr val="accent1"/>
          </a:lnRef>
          <a:fillRef idx="0">
            <a:schemeClr val="accent1"/>
          </a:fillRef>
          <a:effectRef idx="0">
            <a:schemeClr val="accent1"/>
          </a:effectRef>
          <a:fontRef idx="minor">
            <a:schemeClr val="dk1"/>
          </a:fontRef>
        </p:style>
        <p:txBody>
          <a:bodyPr/>
          <a:lstStyle/>
          <a:p>
            <a:pPr algn="ctr">
              <a:spcBef>
                <a:spcPts val="600"/>
              </a:spcBef>
              <a:spcAft>
                <a:spcPts val="600"/>
              </a:spcAft>
              <a:defRPr/>
            </a:pPr>
            <a:r>
              <a:rPr lang="fr-FR" sz="1600" b="1" dirty="0">
                <a:ea typeface="Calibri"/>
                <a:cs typeface="Times New Roman"/>
              </a:rPr>
              <a:t>Caution non avertie ou profane</a:t>
            </a:r>
            <a:endParaRPr lang="fr-FR" sz="1600" dirty="0">
              <a:ea typeface="Calibri"/>
              <a:cs typeface="Times New Roman"/>
            </a:endParaRPr>
          </a:p>
        </p:txBody>
      </p:sp>
      <p:sp>
        <p:nvSpPr>
          <p:cNvPr id="20" name="Zone de texte 17"/>
          <p:cNvSpPr txBox="1"/>
          <p:nvPr/>
        </p:nvSpPr>
        <p:spPr>
          <a:xfrm>
            <a:off x="5757242" y="1271174"/>
            <a:ext cx="2343150" cy="362107"/>
          </a:xfrm>
          <a:prstGeom prst="rect">
            <a:avLst/>
          </a:prstGeom>
          <a:solidFill>
            <a:schemeClr val="accent6">
              <a:lumMod val="20000"/>
              <a:lumOff val="80000"/>
            </a:schemeClr>
          </a:solidFill>
          <a:ln w="9525">
            <a:solidFill>
              <a:srgbClr val="C00000"/>
            </a:solidFill>
          </a:ln>
          <a:effectLst/>
        </p:spPr>
        <p:style>
          <a:lnRef idx="0">
            <a:schemeClr val="accent1"/>
          </a:lnRef>
          <a:fillRef idx="0">
            <a:schemeClr val="accent1"/>
          </a:fillRef>
          <a:effectRef idx="0">
            <a:schemeClr val="accent1"/>
          </a:effectRef>
          <a:fontRef idx="minor">
            <a:schemeClr val="dk1"/>
          </a:fontRef>
        </p:style>
        <p:txBody>
          <a:bodyPr/>
          <a:lstStyle/>
          <a:p>
            <a:pPr algn="ctr">
              <a:spcBef>
                <a:spcPts val="600"/>
              </a:spcBef>
              <a:spcAft>
                <a:spcPts val="600"/>
              </a:spcAft>
              <a:defRPr/>
            </a:pPr>
            <a:r>
              <a:rPr lang="fr-FR" sz="1600" b="1" dirty="0">
                <a:ea typeface="Calibri"/>
                <a:cs typeface="Times New Roman"/>
              </a:rPr>
              <a:t>Caution avertie</a:t>
            </a:r>
            <a:endParaRPr lang="fr-FR" sz="1600" dirty="0">
              <a:ea typeface="Calibri"/>
              <a:cs typeface="Times New Roman"/>
            </a:endParaRPr>
          </a:p>
        </p:txBody>
      </p:sp>
      <p:sp>
        <p:nvSpPr>
          <p:cNvPr id="21" name="Zone de texte 18"/>
          <p:cNvSpPr txBox="1"/>
          <p:nvPr/>
        </p:nvSpPr>
        <p:spPr>
          <a:xfrm>
            <a:off x="3420740" y="1556792"/>
            <a:ext cx="1562100" cy="1305067"/>
          </a:xfrm>
          <a:prstGeom prst="rect">
            <a:avLst/>
          </a:prstGeom>
          <a:solidFill>
            <a:schemeClr val="accent6">
              <a:lumMod val="20000"/>
              <a:lumOff val="80000"/>
            </a:schemeClr>
          </a:solidFill>
          <a:ln w="6350">
            <a:solidFill>
              <a:srgbClr val="CC3300"/>
            </a:solidFill>
          </a:ln>
          <a:effectLst/>
        </p:spPr>
        <p:style>
          <a:lnRef idx="0">
            <a:schemeClr val="accent1"/>
          </a:lnRef>
          <a:fillRef idx="0">
            <a:schemeClr val="accent1"/>
          </a:fillRef>
          <a:effectRef idx="0">
            <a:schemeClr val="accent1"/>
          </a:effectRef>
          <a:fontRef idx="minor">
            <a:schemeClr val="dk1"/>
          </a:fontRef>
        </p:style>
        <p:txBody>
          <a:bodyPr/>
          <a:lstStyle/>
          <a:p>
            <a:pPr algn="ctr">
              <a:spcBef>
                <a:spcPts val="600"/>
              </a:spcBef>
              <a:spcAft>
                <a:spcPts val="600"/>
              </a:spcAft>
              <a:defRPr/>
            </a:pPr>
            <a:r>
              <a:rPr lang="fr-FR" sz="1600" b="1" dirty="0">
                <a:ea typeface="Calibri"/>
                <a:cs typeface="Times New Roman"/>
              </a:rPr>
              <a:t>Caution associée non  dirigeante ou parente du dirigeant</a:t>
            </a:r>
            <a:endParaRPr lang="fr-FR" sz="1600" dirty="0">
              <a:ea typeface="Calibri"/>
              <a:cs typeface="Times New Roman"/>
            </a:endParaRPr>
          </a:p>
        </p:txBody>
      </p:sp>
      <p:sp>
        <p:nvSpPr>
          <p:cNvPr id="23" name="Zone de texte 20"/>
          <p:cNvSpPr txBox="1"/>
          <p:nvPr/>
        </p:nvSpPr>
        <p:spPr>
          <a:xfrm>
            <a:off x="5135240" y="1700808"/>
            <a:ext cx="3829248" cy="1071197"/>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a:spcBef>
                <a:spcPts val="600"/>
              </a:spcBef>
              <a:spcAft>
                <a:spcPts val="600"/>
              </a:spcAft>
              <a:defRPr/>
            </a:pPr>
            <a:r>
              <a:rPr lang="fr-FR" sz="1400" u="sng" dirty="0">
                <a:ea typeface="Calibri"/>
                <a:cs typeface="Times New Roman"/>
              </a:rPr>
              <a:t>Exception possible</a:t>
            </a:r>
            <a:r>
              <a:rPr lang="fr-FR" sz="1400" dirty="0">
                <a:ea typeface="Calibri"/>
                <a:cs typeface="Times New Roman"/>
              </a:rPr>
              <a:t> : par exemple, au regard des faits, caution impliquée dans la vie de la société de par ses fonctions et son attitude (</a:t>
            </a:r>
            <a:r>
              <a:rPr lang="fr-FR" sz="1400" dirty="0">
                <a:ea typeface="Calibri"/>
                <a:cs typeface="Times New Roman"/>
                <a:hlinkClick r:id="rId2"/>
              </a:rPr>
              <a:t>arrêt  du 31/01/2017, n° 14-22928</a:t>
            </a:r>
            <a:r>
              <a:rPr lang="fr-FR" sz="1400" dirty="0">
                <a:ea typeface="Calibri"/>
                <a:cs typeface="Times New Roman"/>
              </a:rPr>
              <a:t>).</a:t>
            </a:r>
          </a:p>
        </p:txBody>
      </p:sp>
      <p:sp>
        <p:nvSpPr>
          <p:cNvPr id="24" name="Zone de texte 21"/>
          <p:cNvSpPr txBox="1"/>
          <p:nvPr/>
        </p:nvSpPr>
        <p:spPr>
          <a:xfrm>
            <a:off x="3420740" y="3193493"/>
            <a:ext cx="1562100" cy="595547"/>
          </a:xfrm>
          <a:prstGeom prst="rect">
            <a:avLst/>
          </a:prstGeom>
          <a:solidFill>
            <a:schemeClr val="accent5">
              <a:lumMod val="20000"/>
              <a:lumOff val="80000"/>
            </a:schemeClr>
          </a:solidFill>
          <a:ln w="6350">
            <a:solidFill>
              <a:srgbClr val="0033CC"/>
            </a:solidFill>
          </a:ln>
          <a:effectLst/>
        </p:spPr>
        <p:style>
          <a:lnRef idx="0">
            <a:schemeClr val="accent1"/>
          </a:lnRef>
          <a:fillRef idx="0">
            <a:schemeClr val="accent1"/>
          </a:fillRef>
          <a:effectRef idx="0">
            <a:schemeClr val="accent1"/>
          </a:effectRef>
          <a:fontRef idx="minor">
            <a:schemeClr val="dk1"/>
          </a:fontRef>
        </p:style>
        <p:txBody>
          <a:bodyPr/>
          <a:lstStyle/>
          <a:p>
            <a:pPr algn="ctr">
              <a:spcBef>
                <a:spcPts val="600"/>
              </a:spcBef>
              <a:spcAft>
                <a:spcPts val="600"/>
              </a:spcAft>
              <a:defRPr/>
            </a:pPr>
            <a:r>
              <a:rPr lang="fr-FR" sz="1600" b="1" dirty="0">
                <a:ea typeface="Calibri"/>
                <a:cs typeface="Times New Roman"/>
              </a:rPr>
              <a:t>Caution dirigeante</a:t>
            </a:r>
            <a:endParaRPr lang="fr-FR" sz="1600" dirty="0">
              <a:ea typeface="Calibri"/>
              <a:cs typeface="Times New Roman"/>
            </a:endParaRPr>
          </a:p>
        </p:txBody>
      </p:sp>
      <p:sp>
        <p:nvSpPr>
          <p:cNvPr id="25" name="Flèche gauche 24"/>
          <p:cNvSpPr/>
          <p:nvPr/>
        </p:nvSpPr>
        <p:spPr>
          <a:xfrm rot="10800000">
            <a:off x="5076056" y="3309132"/>
            <a:ext cx="704850" cy="188926"/>
          </a:xfrm>
          <a:prstGeom prst="leftArrow">
            <a:avLst/>
          </a:prstGeom>
          <a:solidFill>
            <a:schemeClr val="accent5">
              <a:lumMod val="20000"/>
              <a:lumOff val="80000"/>
            </a:schemeClr>
          </a:solidFill>
          <a:ln>
            <a:solidFill>
              <a:srgbClr val="0033CC"/>
            </a:solidFill>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fr-FR" dirty="0"/>
          </a:p>
        </p:txBody>
      </p:sp>
      <p:sp>
        <p:nvSpPr>
          <p:cNvPr id="27" name="Zone de texte 24"/>
          <p:cNvSpPr txBox="1"/>
          <p:nvPr/>
        </p:nvSpPr>
        <p:spPr>
          <a:xfrm>
            <a:off x="3430265" y="4740617"/>
            <a:ext cx="1562100" cy="848623"/>
          </a:xfrm>
          <a:prstGeom prst="rect">
            <a:avLst/>
          </a:prstGeom>
          <a:solidFill>
            <a:schemeClr val="accent6">
              <a:lumMod val="20000"/>
              <a:lumOff val="80000"/>
            </a:schemeClr>
          </a:solidFill>
          <a:ln w="6350">
            <a:solidFill>
              <a:srgbClr val="CC3300"/>
            </a:solidFill>
          </a:ln>
          <a:effectLst/>
        </p:spPr>
        <p:style>
          <a:lnRef idx="0">
            <a:schemeClr val="accent1"/>
          </a:lnRef>
          <a:fillRef idx="0">
            <a:schemeClr val="accent1"/>
          </a:fillRef>
          <a:effectRef idx="0">
            <a:schemeClr val="accent1"/>
          </a:effectRef>
          <a:fontRef idx="minor">
            <a:schemeClr val="dk1"/>
          </a:fontRef>
        </p:style>
        <p:txBody>
          <a:bodyPr/>
          <a:lstStyle/>
          <a:p>
            <a:pPr algn="ctr">
              <a:spcBef>
                <a:spcPts val="600"/>
              </a:spcBef>
              <a:spcAft>
                <a:spcPts val="600"/>
              </a:spcAft>
              <a:defRPr/>
            </a:pPr>
            <a:r>
              <a:rPr lang="fr-FR" sz="1600" b="1" dirty="0">
                <a:ea typeface="Calibri"/>
                <a:cs typeface="Times New Roman"/>
              </a:rPr>
              <a:t>Caution épouse du dirigeant</a:t>
            </a:r>
            <a:endParaRPr lang="fr-FR" sz="1600" dirty="0">
              <a:ea typeface="Calibri"/>
              <a:cs typeface="Times New Roman"/>
            </a:endParaRPr>
          </a:p>
        </p:txBody>
      </p:sp>
      <p:sp>
        <p:nvSpPr>
          <p:cNvPr id="28" name="Flèche gauche 27"/>
          <p:cNvSpPr/>
          <p:nvPr/>
        </p:nvSpPr>
        <p:spPr>
          <a:xfrm rot="10800000">
            <a:off x="5076057" y="5020437"/>
            <a:ext cx="704850" cy="188926"/>
          </a:xfrm>
          <a:prstGeom prst="leftArrow">
            <a:avLst/>
          </a:prstGeom>
          <a:solidFill>
            <a:schemeClr val="accent6">
              <a:lumMod val="20000"/>
              <a:lumOff val="80000"/>
            </a:schemeClr>
          </a:solidFill>
          <a:ln>
            <a:solidFill>
              <a:srgbClr val="CC3300"/>
            </a:solidFill>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fr-FR" dirty="0"/>
          </a:p>
        </p:txBody>
      </p:sp>
      <p:sp>
        <p:nvSpPr>
          <p:cNvPr id="29" name="Flèche gauche 28"/>
          <p:cNvSpPr/>
          <p:nvPr/>
        </p:nvSpPr>
        <p:spPr>
          <a:xfrm>
            <a:off x="2643014" y="5020438"/>
            <a:ext cx="704850" cy="188926"/>
          </a:xfrm>
          <a:prstGeom prst="leftArrow">
            <a:avLst/>
          </a:prstGeom>
          <a:solidFill>
            <a:schemeClr val="accent6">
              <a:lumMod val="20000"/>
              <a:lumOff val="80000"/>
            </a:schemeClr>
          </a:solidFill>
          <a:ln>
            <a:solidFill>
              <a:srgbClr val="CC3300"/>
            </a:solidFill>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fr-FR" dirty="0"/>
          </a:p>
        </p:txBody>
      </p:sp>
      <p:sp>
        <p:nvSpPr>
          <p:cNvPr id="31" name="Text Box 3"/>
          <p:cNvSpPr txBox="1">
            <a:spLocks noChangeArrowheads="1"/>
          </p:cNvSpPr>
          <p:nvPr/>
        </p:nvSpPr>
        <p:spPr bwMode="auto">
          <a:xfrm>
            <a:off x="568003" y="5938387"/>
            <a:ext cx="7891462"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marL="285750" indent="-285750"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just" eaLnBrk="1" hangingPunct="1">
              <a:lnSpc>
                <a:spcPct val="100000"/>
              </a:lnSpc>
              <a:spcBef>
                <a:spcPts val="875"/>
              </a:spcBef>
              <a:buClr>
                <a:srgbClr val="CC3300"/>
              </a:buClr>
              <a:buSzPct val="100000"/>
              <a:buFont typeface="Wingdings" panose="05000000000000000000" pitchFamily="2" charset="2"/>
              <a:buChar char="n"/>
            </a:pPr>
            <a:r>
              <a:rPr lang="fr-FR" altLang="fr-FR" sz="1600" dirty="0"/>
              <a:t>Seule la caution non avertie ou profane bénéficie du devoir de mise en garde de la part du créancier professionnel.</a:t>
            </a:r>
          </a:p>
        </p:txBody>
      </p:sp>
      <p:sp>
        <p:nvSpPr>
          <p:cNvPr id="34" name="Flèche gauche 33"/>
          <p:cNvSpPr/>
          <p:nvPr/>
        </p:nvSpPr>
        <p:spPr>
          <a:xfrm>
            <a:off x="2643014" y="2103304"/>
            <a:ext cx="704850" cy="188926"/>
          </a:xfrm>
          <a:prstGeom prst="leftArrow">
            <a:avLst/>
          </a:prstGeom>
          <a:solidFill>
            <a:schemeClr val="accent6">
              <a:lumMod val="20000"/>
              <a:lumOff val="80000"/>
            </a:schemeClr>
          </a:solidFill>
          <a:ln>
            <a:solidFill>
              <a:srgbClr val="CC3300"/>
            </a:solidFill>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fr-FR" dirty="0"/>
          </a:p>
        </p:txBody>
      </p:sp>
      <p:sp>
        <p:nvSpPr>
          <p:cNvPr id="3" name="ZoneTexte 2"/>
          <p:cNvSpPr txBox="1"/>
          <p:nvPr/>
        </p:nvSpPr>
        <p:spPr>
          <a:xfrm>
            <a:off x="5940152" y="2852936"/>
            <a:ext cx="3024336" cy="1384995"/>
          </a:xfrm>
          <a:prstGeom prst="rect">
            <a:avLst/>
          </a:prstGeom>
          <a:noFill/>
        </p:spPr>
        <p:txBody>
          <a:bodyPr wrap="square" rtlCol="0">
            <a:spAutoFit/>
          </a:bodyPr>
          <a:lstStyle/>
          <a:p>
            <a:pPr algn="just"/>
            <a:r>
              <a:rPr lang="fr-FR" sz="1400" dirty="0"/>
              <a:t>Dirigeant averti (</a:t>
            </a:r>
            <a:r>
              <a:rPr lang="fr-FR" sz="1400" dirty="0">
                <a:hlinkClick r:id="rId3"/>
              </a:rPr>
              <a:t>arrêt 15-20792</a:t>
            </a:r>
            <a:r>
              <a:rPr lang="fr-FR" sz="1400" dirty="0"/>
              <a:t>), expérience professionnelle dans la gestion.</a:t>
            </a:r>
          </a:p>
          <a:p>
            <a:pPr algn="just"/>
            <a:r>
              <a:rPr lang="fr-FR" sz="1400" dirty="0"/>
              <a:t>Dirigeant non averti (</a:t>
            </a:r>
            <a:r>
              <a:rPr lang="fr-FR" sz="1400" dirty="0">
                <a:hlinkClick r:id="rId4"/>
              </a:rPr>
              <a:t>arrêt 16-19348</a:t>
            </a:r>
            <a:r>
              <a:rPr lang="fr-FR" sz="1400" dirty="0"/>
              <a:t>)</a:t>
            </a:r>
            <a:r>
              <a:rPr lang="fr-FR" sz="1400" b="1" dirty="0"/>
              <a:t>, </a:t>
            </a:r>
            <a:r>
              <a:rPr lang="fr-FR" sz="1400" dirty="0"/>
              <a:t>seulement dirigeant, sans autre démonstration.</a:t>
            </a:r>
          </a:p>
        </p:txBody>
      </p:sp>
      <p:sp>
        <p:nvSpPr>
          <p:cNvPr id="32" name="Zone de texte 23"/>
          <p:cNvSpPr txBox="1"/>
          <p:nvPr/>
        </p:nvSpPr>
        <p:spPr>
          <a:xfrm>
            <a:off x="251520" y="2996952"/>
            <a:ext cx="3035870" cy="1008112"/>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a:spcBef>
                <a:spcPts val="600"/>
              </a:spcBef>
              <a:spcAft>
                <a:spcPts val="600"/>
              </a:spcAft>
              <a:defRPr/>
            </a:pPr>
            <a:r>
              <a:rPr lang="fr-FR" sz="1400" dirty="0">
                <a:ea typeface="Calibri"/>
                <a:cs typeface="Times New Roman"/>
              </a:rPr>
              <a:t>La seule motivation de la qualité de dirigeant ne peut justifier la qualification de caution avertie. Obligation de motiver</a:t>
            </a:r>
          </a:p>
        </p:txBody>
      </p:sp>
      <p:sp>
        <p:nvSpPr>
          <p:cNvPr id="33" name="Zone de texte 23"/>
          <p:cNvSpPr txBox="1"/>
          <p:nvPr/>
        </p:nvSpPr>
        <p:spPr>
          <a:xfrm>
            <a:off x="251520" y="4221088"/>
            <a:ext cx="2232248" cy="144016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a:spcBef>
                <a:spcPts val="600"/>
              </a:spcBef>
              <a:spcAft>
                <a:spcPts val="600"/>
              </a:spcAft>
              <a:defRPr/>
            </a:pPr>
            <a:r>
              <a:rPr lang="fr-FR" sz="1400" dirty="0">
                <a:ea typeface="Calibri"/>
                <a:cs typeface="Times New Roman"/>
              </a:rPr>
              <a:t>La qualité d’épouse du dirigeant et d’associée de la société débitrice, ne justifie la qualité de caution avertie (</a:t>
            </a:r>
            <a:r>
              <a:rPr lang="fr-FR" sz="1400" dirty="0">
                <a:ea typeface="Calibri"/>
                <a:cs typeface="Times New Roman"/>
                <a:hlinkClick r:id="rId5"/>
              </a:rPr>
              <a:t>arrêt du 20/09/217 n° 16-13493</a:t>
            </a:r>
            <a:r>
              <a:rPr lang="fr-FR" sz="1400" dirty="0">
                <a:ea typeface="Calibri"/>
                <a:cs typeface="Times New Roman"/>
              </a:rPr>
              <a:t>)</a:t>
            </a:r>
          </a:p>
        </p:txBody>
      </p:sp>
      <p:sp>
        <p:nvSpPr>
          <p:cNvPr id="35" name="Zone de texte 23"/>
          <p:cNvSpPr txBox="1"/>
          <p:nvPr/>
        </p:nvSpPr>
        <p:spPr>
          <a:xfrm>
            <a:off x="5780907" y="4581128"/>
            <a:ext cx="3039565" cy="1152128"/>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a:spcBef>
                <a:spcPts val="600"/>
              </a:spcBef>
              <a:spcAft>
                <a:spcPts val="600"/>
              </a:spcAft>
              <a:defRPr/>
            </a:pPr>
            <a:r>
              <a:rPr lang="fr-FR" sz="1400" dirty="0">
                <a:ea typeface="Calibri"/>
                <a:cs typeface="Times New Roman"/>
              </a:rPr>
              <a:t>Obligation de démontrer soit sa qualification, soit son implication importante dans l’affaire ayant une conséquence sur la notion d’avertie  (</a:t>
            </a:r>
            <a:r>
              <a:rPr lang="fr-FR" sz="1400" dirty="0">
                <a:ea typeface="Calibri"/>
                <a:cs typeface="Times New Roman"/>
                <a:hlinkClick r:id="rId6"/>
              </a:rPr>
              <a:t>arrêt 15-24913</a:t>
            </a:r>
            <a:r>
              <a:rPr lang="fr-FR" sz="1400" dirty="0">
                <a:ea typeface="Calibri"/>
                <a:cs typeface="Times New Roman"/>
              </a:rPr>
              <a:t>)</a:t>
            </a:r>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22" name="ZoneTexte 21">
            <a:hlinkClick r:id="rId7" action="ppaction://hlinksldjump"/>
          </p:cNvPr>
          <p:cNvSpPr txBox="1"/>
          <p:nvPr/>
        </p:nvSpPr>
        <p:spPr>
          <a:xfrm>
            <a:off x="539552"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23</a:t>
            </a:r>
          </a:p>
        </p:txBody>
      </p:sp>
    </p:spTree>
    <p:extLst>
      <p:ext uri="{BB962C8B-B14F-4D97-AF65-F5344CB8AC3E}">
        <p14:creationId xmlns:p14="http://schemas.microsoft.com/office/powerpoint/2010/main" val="29503364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3608" y="116632"/>
            <a:ext cx="6696744" cy="720080"/>
          </a:xfrm>
        </p:spPr>
        <p:txBody>
          <a:bodyPr>
            <a:normAutofit fontScale="90000"/>
          </a:bodyPr>
          <a:lstStyle/>
          <a:p>
            <a:pPr algn="ctr"/>
            <a:r>
              <a:rPr lang="fr-FR" dirty="0"/>
              <a:t>- Devoir de mise en garde : les obligations du créancier professionnel</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32</a:t>
            </a:fld>
            <a:endParaRPr lang="en-US" dirty="0"/>
          </a:p>
        </p:txBody>
      </p:sp>
      <p:sp>
        <p:nvSpPr>
          <p:cNvPr id="7" name="Rectangle 17"/>
          <p:cNvSpPr>
            <a:spLocks noChangeArrowheads="1"/>
          </p:cNvSpPr>
          <p:nvPr/>
        </p:nvSpPr>
        <p:spPr bwMode="auto">
          <a:xfrm>
            <a:off x="540072" y="1346988"/>
            <a:ext cx="2087562" cy="576262"/>
          </a:xfrm>
          <a:prstGeom prst="rect">
            <a:avLst/>
          </a:prstGeom>
          <a:solidFill>
            <a:schemeClr val="accent5">
              <a:lumMod val="20000"/>
              <a:lumOff val="80000"/>
            </a:schemeClr>
          </a:solidFill>
          <a:ln w="9525" algn="ctr">
            <a:solidFill>
              <a:srgbClr val="0033CC"/>
            </a:solidFill>
            <a:round/>
            <a:headEnd/>
            <a:tailEnd/>
          </a:ln>
        </p:spPr>
        <p:txBody>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eaLnBrk="1" hangingPunct="1">
              <a:lnSpc>
                <a:spcPct val="90000"/>
              </a:lnSpc>
              <a:spcBef>
                <a:spcPct val="0"/>
              </a:spcBef>
              <a:buClr>
                <a:srgbClr val="000000"/>
              </a:buClr>
              <a:buSzPct val="100000"/>
              <a:buFont typeface="Times New Roman" pitchFamily="18" charset="0"/>
              <a:buNone/>
            </a:pPr>
            <a:endParaRPr lang="fr-FR" altLang="fr-FR" dirty="0">
              <a:solidFill>
                <a:schemeClr val="bg1"/>
              </a:solidFill>
              <a:latin typeface="Times New Roman" pitchFamily="18" charset="0"/>
            </a:endParaRPr>
          </a:p>
        </p:txBody>
      </p:sp>
      <p:sp>
        <p:nvSpPr>
          <p:cNvPr id="8" name="ZoneTexte 18"/>
          <p:cNvSpPr txBox="1">
            <a:spLocks noChangeArrowheads="1"/>
          </p:cNvSpPr>
          <p:nvPr/>
        </p:nvSpPr>
        <p:spPr bwMode="auto">
          <a:xfrm>
            <a:off x="611509" y="1491450"/>
            <a:ext cx="1944688"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b="1" dirty="0">
                <a:solidFill>
                  <a:schemeClr val="tx1"/>
                </a:solidFill>
                <a:latin typeface="+mn-lt"/>
              </a:rPr>
              <a:t>Caution avertie</a:t>
            </a:r>
          </a:p>
        </p:txBody>
      </p:sp>
      <p:sp>
        <p:nvSpPr>
          <p:cNvPr id="9" name="Rectangle 62"/>
          <p:cNvSpPr>
            <a:spLocks noChangeArrowheads="1"/>
          </p:cNvSpPr>
          <p:nvPr/>
        </p:nvSpPr>
        <p:spPr bwMode="auto">
          <a:xfrm>
            <a:off x="4859659" y="1346988"/>
            <a:ext cx="2089150" cy="576262"/>
          </a:xfrm>
          <a:prstGeom prst="rect">
            <a:avLst/>
          </a:prstGeom>
          <a:solidFill>
            <a:schemeClr val="accent6">
              <a:lumMod val="20000"/>
              <a:lumOff val="80000"/>
            </a:schemeClr>
          </a:solidFill>
          <a:ln w="9525" algn="ctr">
            <a:solidFill>
              <a:srgbClr val="C00000"/>
            </a:solidFill>
            <a:round/>
            <a:headEnd/>
            <a:tailEnd/>
          </a:ln>
        </p:spPr>
        <p:txBody>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eaLnBrk="1" hangingPunct="1">
              <a:lnSpc>
                <a:spcPct val="90000"/>
              </a:lnSpc>
              <a:spcBef>
                <a:spcPct val="0"/>
              </a:spcBef>
              <a:buClr>
                <a:srgbClr val="000000"/>
              </a:buClr>
              <a:buSzPct val="100000"/>
              <a:buFont typeface="Times New Roman" pitchFamily="18" charset="0"/>
              <a:buNone/>
            </a:pPr>
            <a:endParaRPr lang="fr-FR" altLang="fr-FR" dirty="0">
              <a:solidFill>
                <a:schemeClr val="bg1"/>
              </a:solidFill>
              <a:latin typeface="Times New Roman" pitchFamily="18" charset="0"/>
            </a:endParaRPr>
          </a:p>
        </p:txBody>
      </p:sp>
      <p:sp>
        <p:nvSpPr>
          <p:cNvPr id="10" name="ZoneTexte 63"/>
          <p:cNvSpPr txBox="1">
            <a:spLocks noChangeArrowheads="1"/>
          </p:cNvSpPr>
          <p:nvPr/>
        </p:nvSpPr>
        <p:spPr bwMode="auto">
          <a:xfrm>
            <a:off x="4932684" y="1386876"/>
            <a:ext cx="19431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b="1" dirty="0">
                <a:solidFill>
                  <a:schemeClr val="tx1"/>
                </a:solidFill>
                <a:latin typeface="+mn-lt"/>
              </a:rPr>
              <a:t>Caution non avertie</a:t>
            </a:r>
          </a:p>
        </p:txBody>
      </p:sp>
      <p:cxnSp>
        <p:nvCxnSpPr>
          <p:cNvPr id="11" name="Connecteur droit avec flèche 21532"/>
          <p:cNvCxnSpPr>
            <a:cxnSpLocks noChangeShapeType="1"/>
          </p:cNvCxnSpPr>
          <p:nvPr/>
        </p:nvCxnSpPr>
        <p:spPr bwMode="auto">
          <a:xfrm>
            <a:off x="1583059" y="1994688"/>
            <a:ext cx="0" cy="287337"/>
          </a:xfrm>
          <a:prstGeom prst="straightConnector1">
            <a:avLst/>
          </a:prstGeom>
          <a:noFill/>
          <a:ln w="25400" algn="ctr">
            <a:solidFill>
              <a:srgbClr val="0033CC"/>
            </a:solidFill>
            <a:round/>
            <a:headEnd/>
            <a:tailEnd type="triangle" w="lg" len="med"/>
          </a:ln>
          <a:extLst>
            <a:ext uri="{909E8E84-426E-40DD-AFC4-6F175D3DCCD1}">
              <a14:hiddenFill xmlns:a14="http://schemas.microsoft.com/office/drawing/2010/main">
                <a:noFill/>
              </a14:hiddenFill>
            </a:ext>
          </a:extLst>
        </p:spPr>
      </p:cxnSp>
      <p:sp>
        <p:nvSpPr>
          <p:cNvPr id="12" name="Rectangle 67"/>
          <p:cNvSpPr>
            <a:spLocks noChangeArrowheads="1"/>
          </p:cNvSpPr>
          <p:nvPr/>
        </p:nvSpPr>
        <p:spPr bwMode="auto">
          <a:xfrm>
            <a:off x="540072" y="2355050"/>
            <a:ext cx="2087562" cy="1584325"/>
          </a:xfrm>
          <a:prstGeom prst="rect">
            <a:avLst/>
          </a:prstGeom>
          <a:solidFill>
            <a:schemeClr val="accent5">
              <a:lumMod val="20000"/>
              <a:lumOff val="80000"/>
            </a:schemeClr>
          </a:solidFill>
          <a:ln w="9525" algn="ctr">
            <a:solidFill>
              <a:srgbClr val="0033CC"/>
            </a:solidFill>
            <a:round/>
            <a:headEnd/>
            <a:tailEnd/>
          </a:ln>
        </p:spPr>
        <p:txBody>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eaLnBrk="1" hangingPunct="1">
              <a:lnSpc>
                <a:spcPct val="90000"/>
              </a:lnSpc>
              <a:spcBef>
                <a:spcPct val="0"/>
              </a:spcBef>
              <a:buClr>
                <a:srgbClr val="000000"/>
              </a:buClr>
              <a:buSzPct val="100000"/>
              <a:buFont typeface="Times New Roman" pitchFamily="18" charset="0"/>
              <a:buNone/>
            </a:pPr>
            <a:endParaRPr lang="fr-FR" altLang="fr-FR" dirty="0">
              <a:solidFill>
                <a:schemeClr val="bg1"/>
              </a:solidFill>
              <a:latin typeface="Times New Roman" pitchFamily="18" charset="0"/>
            </a:endParaRPr>
          </a:p>
        </p:txBody>
      </p:sp>
      <p:sp>
        <p:nvSpPr>
          <p:cNvPr id="13" name="ZoneTexte 68"/>
          <p:cNvSpPr txBox="1">
            <a:spLocks noChangeArrowheads="1"/>
          </p:cNvSpPr>
          <p:nvPr/>
        </p:nvSpPr>
        <p:spPr bwMode="auto">
          <a:xfrm>
            <a:off x="540072" y="2426463"/>
            <a:ext cx="2087562"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Aucune obligation de mise en garde</a:t>
            </a:r>
          </a:p>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 (</a:t>
            </a:r>
            <a:r>
              <a:rPr lang="fr-FR" altLang="fr-FR" sz="1600" dirty="0">
                <a:solidFill>
                  <a:schemeClr val="tx1"/>
                </a:solidFill>
                <a:latin typeface="Times New Roman" pitchFamily="18" charset="0"/>
                <a:hlinkClick r:id="rId2"/>
              </a:rPr>
              <a:t>arrêt 16-19416</a:t>
            </a:r>
            <a:r>
              <a:rPr lang="fr-FR" altLang="fr-FR" sz="1600" dirty="0">
                <a:solidFill>
                  <a:schemeClr val="tx1"/>
                </a:solidFill>
                <a:latin typeface="Times New Roman" pitchFamily="18" charset="0"/>
              </a:rPr>
              <a:t>) démonstration de la qualification d’avertie de la caution)</a:t>
            </a:r>
          </a:p>
        </p:txBody>
      </p:sp>
      <p:cxnSp>
        <p:nvCxnSpPr>
          <p:cNvPr id="14" name="Connecteur droit avec flèche 70"/>
          <p:cNvCxnSpPr>
            <a:cxnSpLocks noChangeShapeType="1"/>
          </p:cNvCxnSpPr>
          <p:nvPr/>
        </p:nvCxnSpPr>
        <p:spPr bwMode="auto">
          <a:xfrm flipH="1">
            <a:off x="4392934" y="2112357"/>
            <a:ext cx="827088" cy="215900"/>
          </a:xfrm>
          <a:prstGeom prst="straightConnector1">
            <a:avLst/>
          </a:prstGeom>
          <a:noFill/>
          <a:ln w="25400" algn="ctr">
            <a:solidFill>
              <a:srgbClr val="0033CC"/>
            </a:solidFill>
            <a:round/>
            <a:headEnd/>
            <a:tailEnd type="triangle" w="lg" len="med"/>
          </a:ln>
          <a:extLst>
            <a:ext uri="{909E8E84-426E-40DD-AFC4-6F175D3DCCD1}">
              <a14:hiddenFill xmlns:a14="http://schemas.microsoft.com/office/drawing/2010/main">
                <a:noFill/>
              </a14:hiddenFill>
            </a:ext>
          </a:extLst>
        </p:spPr>
      </p:cxnSp>
      <p:cxnSp>
        <p:nvCxnSpPr>
          <p:cNvPr id="15" name="Connecteur droit avec flèche 71"/>
          <p:cNvCxnSpPr>
            <a:cxnSpLocks noChangeShapeType="1"/>
          </p:cNvCxnSpPr>
          <p:nvPr/>
        </p:nvCxnSpPr>
        <p:spPr bwMode="auto">
          <a:xfrm>
            <a:off x="6731322" y="2066125"/>
            <a:ext cx="685800" cy="215900"/>
          </a:xfrm>
          <a:prstGeom prst="straightConnector1">
            <a:avLst/>
          </a:prstGeom>
          <a:noFill/>
          <a:ln w="25400" algn="ctr">
            <a:solidFill>
              <a:srgbClr val="C00000"/>
            </a:solidFill>
            <a:round/>
            <a:headEnd/>
            <a:tailEnd type="triangle" w="lg" len="med"/>
          </a:ln>
          <a:extLst>
            <a:ext uri="{909E8E84-426E-40DD-AFC4-6F175D3DCCD1}">
              <a14:hiddenFill xmlns:a14="http://schemas.microsoft.com/office/drawing/2010/main">
                <a:noFill/>
              </a14:hiddenFill>
            </a:ext>
          </a:extLst>
        </p:spPr>
      </p:cxnSp>
      <p:sp>
        <p:nvSpPr>
          <p:cNvPr id="16" name="Rectangle 73"/>
          <p:cNvSpPr>
            <a:spLocks noChangeArrowheads="1"/>
          </p:cNvSpPr>
          <p:nvPr/>
        </p:nvSpPr>
        <p:spPr bwMode="auto">
          <a:xfrm>
            <a:off x="2987997" y="2388191"/>
            <a:ext cx="2808287" cy="1079500"/>
          </a:xfrm>
          <a:prstGeom prst="rect">
            <a:avLst/>
          </a:prstGeom>
          <a:solidFill>
            <a:schemeClr val="accent5">
              <a:lumMod val="20000"/>
              <a:lumOff val="80000"/>
            </a:schemeClr>
          </a:solidFill>
          <a:ln w="9525" algn="ctr">
            <a:solidFill>
              <a:srgbClr val="0033CC"/>
            </a:solidFill>
            <a:round/>
            <a:headEnd/>
            <a:tailEnd/>
          </a:ln>
        </p:spPr>
        <p:txBody>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eaLnBrk="1" hangingPunct="1">
              <a:lnSpc>
                <a:spcPct val="90000"/>
              </a:lnSpc>
              <a:spcBef>
                <a:spcPct val="0"/>
              </a:spcBef>
              <a:buClr>
                <a:srgbClr val="000000"/>
              </a:buClr>
              <a:buSzPct val="100000"/>
              <a:buFont typeface="Times New Roman" pitchFamily="18" charset="0"/>
              <a:buNone/>
            </a:pPr>
            <a:endParaRPr lang="fr-FR" altLang="fr-FR" dirty="0">
              <a:solidFill>
                <a:schemeClr val="bg1"/>
              </a:solidFill>
              <a:latin typeface="Times New Roman" pitchFamily="18" charset="0"/>
            </a:endParaRPr>
          </a:p>
        </p:txBody>
      </p:sp>
      <p:sp>
        <p:nvSpPr>
          <p:cNvPr id="17" name="ZoneTexte 74"/>
          <p:cNvSpPr txBox="1">
            <a:spLocks noChangeArrowheads="1"/>
          </p:cNvSpPr>
          <p:nvPr/>
        </p:nvSpPr>
        <p:spPr bwMode="auto">
          <a:xfrm>
            <a:off x="3132459" y="2459629"/>
            <a:ext cx="2519363"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Cautionnement adapté aux capacités financières de la caution profane et de l’emprunteur </a:t>
            </a:r>
          </a:p>
        </p:txBody>
      </p:sp>
      <p:sp>
        <p:nvSpPr>
          <p:cNvPr id="18" name="Rectangle 76"/>
          <p:cNvSpPr>
            <a:spLocks noChangeArrowheads="1"/>
          </p:cNvSpPr>
          <p:nvPr/>
        </p:nvSpPr>
        <p:spPr bwMode="auto">
          <a:xfrm>
            <a:off x="6012184" y="2355050"/>
            <a:ext cx="2808288" cy="1079500"/>
          </a:xfrm>
          <a:prstGeom prst="rect">
            <a:avLst/>
          </a:prstGeom>
          <a:solidFill>
            <a:schemeClr val="accent6">
              <a:lumMod val="20000"/>
              <a:lumOff val="80000"/>
            </a:schemeClr>
          </a:solidFill>
          <a:ln w="9525" algn="ctr">
            <a:solidFill>
              <a:srgbClr val="C00000"/>
            </a:solidFill>
            <a:round/>
            <a:headEnd/>
            <a:tailEnd/>
          </a:ln>
        </p:spPr>
        <p:txBody>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eaLnBrk="1" hangingPunct="1">
              <a:lnSpc>
                <a:spcPct val="90000"/>
              </a:lnSpc>
              <a:spcBef>
                <a:spcPct val="0"/>
              </a:spcBef>
              <a:buClr>
                <a:srgbClr val="000000"/>
              </a:buClr>
              <a:buSzPct val="100000"/>
              <a:buFont typeface="Times New Roman" pitchFamily="18" charset="0"/>
              <a:buNone/>
            </a:pPr>
            <a:endParaRPr lang="fr-FR" altLang="fr-FR" dirty="0">
              <a:solidFill>
                <a:schemeClr val="bg1"/>
              </a:solidFill>
              <a:latin typeface="Times New Roman" pitchFamily="18" charset="0"/>
            </a:endParaRPr>
          </a:p>
        </p:txBody>
      </p:sp>
      <p:sp>
        <p:nvSpPr>
          <p:cNvPr id="19" name="ZoneTexte 77"/>
          <p:cNvSpPr txBox="1">
            <a:spLocks noChangeArrowheads="1"/>
          </p:cNvSpPr>
          <p:nvPr/>
        </p:nvSpPr>
        <p:spPr bwMode="auto">
          <a:xfrm>
            <a:off x="6156647" y="2426488"/>
            <a:ext cx="2519362"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Cautionnement non adapté aux </a:t>
            </a:r>
            <a:r>
              <a:rPr lang="fr-FR" altLang="fr-FR" sz="1600" u="sng" dirty="0">
                <a:solidFill>
                  <a:schemeClr val="tx1"/>
                </a:solidFill>
                <a:latin typeface="Times New Roman" pitchFamily="18" charset="0"/>
              </a:rPr>
              <a:t>capacités financières de la caution</a:t>
            </a:r>
            <a:r>
              <a:rPr lang="fr-FR" altLang="fr-FR" sz="1600" dirty="0">
                <a:solidFill>
                  <a:schemeClr val="tx1"/>
                </a:solidFill>
                <a:latin typeface="Times New Roman" pitchFamily="18" charset="0"/>
              </a:rPr>
              <a:t> profane ou de l’emprunteur</a:t>
            </a:r>
          </a:p>
        </p:txBody>
      </p:sp>
      <p:sp>
        <p:nvSpPr>
          <p:cNvPr id="21" name="ZoneTexte 83"/>
          <p:cNvSpPr txBox="1">
            <a:spLocks noChangeArrowheads="1"/>
          </p:cNvSpPr>
          <p:nvPr/>
        </p:nvSpPr>
        <p:spPr bwMode="auto">
          <a:xfrm>
            <a:off x="2987996" y="3896006"/>
            <a:ext cx="2916237" cy="757130"/>
          </a:xfrm>
          <a:prstGeom prst="rect">
            <a:avLst/>
          </a:prstGeom>
          <a:solidFill>
            <a:schemeClr val="accent5">
              <a:lumMod val="20000"/>
              <a:lumOff val="80000"/>
            </a:schemeClr>
          </a:solidFill>
          <a:ln>
            <a:solidFill>
              <a:srgbClr val="0033CC"/>
            </a:solidFill>
          </a:ln>
        </p:spPr>
        <p:txBody>
          <a:bodyPr wrap="square">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Aucune obligation de mise en garde </a:t>
            </a:r>
          </a:p>
          <a:p>
            <a:pPr algn="ctr" eaLnBrk="1" hangingPunct="1">
              <a:lnSpc>
                <a:spcPct val="90000"/>
              </a:lnSpc>
              <a:spcBef>
                <a:spcPct val="0"/>
              </a:spcBef>
              <a:buClr>
                <a:srgbClr val="000000"/>
              </a:buClr>
              <a:buSzPct val="100000"/>
              <a:buFont typeface="Times New Roman" pitchFamily="18" charset="0"/>
              <a:buNone/>
            </a:pPr>
            <a:r>
              <a:rPr lang="fr-FR" altLang="fr-FR" sz="1600" b="1" u="sng" dirty="0">
                <a:solidFill>
                  <a:schemeClr val="tx1"/>
                </a:solidFill>
                <a:latin typeface="Times New Roman" pitchFamily="18" charset="0"/>
              </a:rPr>
              <a:t>(</a:t>
            </a:r>
            <a:r>
              <a:rPr lang="fr-FR" altLang="fr-FR" sz="1600" u="sng" dirty="0">
                <a:solidFill>
                  <a:srgbClr val="CC3300"/>
                </a:solidFill>
                <a:latin typeface="Times New Roman" pitchFamily="18" charset="0"/>
                <a:hlinkClick r:id="rId3"/>
              </a:rPr>
              <a:t>arrêt 16-18701</a:t>
            </a:r>
            <a:r>
              <a:rPr lang="fr-FR" altLang="fr-FR" sz="1600" b="1" u="sng" dirty="0">
                <a:solidFill>
                  <a:schemeClr val="tx1"/>
                </a:solidFill>
                <a:latin typeface="Times New Roman" pitchFamily="18" charset="0"/>
              </a:rPr>
              <a:t>)</a:t>
            </a:r>
          </a:p>
        </p:txBody>
      </p:sp>
      <p:sp>
        <p:nvSpPr>
          <p:cNvPr id="22" name="Rectangle 84"/>
          <p:cNvSpPr>
            <a:spLocks noChangeArrowheads="1"/>
          </p:cNvSpPr>
          <p:nvPr/>
        </p:nvSpPr>
        <p:spPr bwMode="auto">
          <a:xfrm>
            <a:off x="6012184" y="3721913"/>
            <a:ext cx="2808288" cy="1644221"/>
          </a:xfrm>
          <a:prstGeom prst="rect">
            <a:avLst/>
          </a:prstGeom>
          <a:solidFill>
            <a:schemeClr val="accent6">
              <a:lumMod val="20000"/>
              <a:lumOff val="80000"/>
            </a:schemeClr>
          </a:solidFill>
          <a:ln w="9525" algn="ctr">
            <a:solidFill>
              <a:srgbClr val="C00000"/>
            </a:solidFill>
            <a:round/>
            <a:headEnd/>
            <a:tailEnd/>
          </a:ln>
        </p:spPr>
        <p:txBody>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eaLnBrk="1" hangingPunct="1">
              <a:lnSpc>
                <a:spcPct val="90000"/>
              </a:lnSpc>
              <a:spcBef>
                <a:spcPct val="0"/>
              </a:spcBef>
              <a:buClr>
                <a:srgbClr val="000000"/>
              </a:buClr>
              <a:buSzPct val="100000"/>
              <a:buFont typeface="Times New Roman" pitchFamily="18" charset="0"/>
              <a:buNone/>
            </a:pPr>
            <a:endParaRPr lang="fr-FR" altLang="fr-FR" dirty="0">
              <a:solidFill>
                <a:schemeClr val="bg1"/>
              </a:solidFill>
              <a:latin typeface="Times New Roman" pitchFamily="18" charset="0"/>
            </a:endParaRPr>
          </a:p>
        </p:txBody>
      </p:sp>
      <p:sp>
        <p:nvSpPr>
          <p:cNvPr id="23" name="ZoneTexte 85"/>
          <p:cNvSpPr txBox="1">
            <a:spLocks noChangeArrowheads="1"/>
          </p:cNvSpPr>
          <p:nvPr/>
        </p:nvSpPr>
        <p:spPr bwMode="auto">
          <a:xfrm>
            <a:off x="6084167" y="3722607"/>
            <a:ext cx="2664297"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Obligation de mise en garde </a:t>
            </a:r>
          </a:p>
          <a:p>
            <a:pPr algn="ctr" eaLnBrk="1" hangingPunct="1">
              <a:lnSpc>
                <a:spcPct val="90000"/>
              </a:lnSpc>
              <a:spcBef>
                <a:spcPct val="0"/>
              </a:spcBef>
              <a:buClr>
                <a:srgbClr val="000000"/>
              </a:buClr>
              <a:buSzPct val="100000"/>
              <a:buFont typeface="Times New Roman" pitchFamily="18" charset="0"/>
              <a:buNone/>
            </a:pPr>
            <a:r>
              <a:rPr lang="fr-FR" altLang="fr-FR" sz="1600" b="1" u="sng" dirty="0">
                <a:solidFill>
                  <a:schemeClr val="tx1"/>
                </a:solidFill>
                <a:latin typeface="Times New Roman" pitchFamily="18" charset="0"/>
              </a:rPr>
              <a:t>(arrêts</a:t>
            </a:r>
            <a:r>
              <a:rPr lang="fr-FR" altLang="fr-FR" sz="1600" b="1" u="sng" dirty="0">
                <a:solidFill>
                  <a:srgbClr val="CC3300"/>
                </a:solidFill>
                <a:latin typeface="Times New Roman" pitchFamily="18" charset="0"/>
              </a:rPr>
              <a:t> </a:t>
            </a:r>
            <a:r>
              <a:rPr lang="fr-FR" altLang="fr-FR" sz="1600" u="sng" dirty="0">
                <a:solidFill>
                  <a:srgbClr val="CC3300"/>
                </a:solidFill>
                <a:latin typeface="Times New Roman" pitchFamily="18" charset="0"/>
                <a:hlinkClick r:id="rId4"/>
              </a:rPr>
              <a:t>17-16280</a:t>
            </a:r>
            <a:r>
              <a:rPr lang="fr-FR" altLang="fr-FR" sz="1600" b="1" u="sng" dirty="0">
                <a:solidFill>
                  <a:srgbClr val="CC3300"/>
                </a:solidFill>
                <a:latin typeface="Times New Roman" pitchFamily="18" charset="0"/>
              </a:rPr>
              <a:t> </a:t>
            </a:r>
            <a:r>
              <a:rPr lang="fr-FR" altLang="fr-FR" sz="1600" b="1" u="sng" dirty="0">
                <a:solidFill>
                  <a:schemeClr val="tx1"/>
                </a:solidFill>
                <a:latin typeface="Times New Roman" pitchFamily="18" charset="0"/>
              </a:rPr>
              <a:t>et</a:t>
            </a:r>
            <a:r>
              <a:rPr lang="fr-FR" altLang="fr-FR" sz="1600" b="1" u="sng" dirty="0">
                <a:solidFill>
                  <a:srgbClr val="CC3300"/>
                </a:solidFill>
                <a:latin typeface="Times New Roman" pitchFamily="18" charset="0"/>
              </a:rPr>
              <a:t> </a:t>
            </a:r>
            <a:r>
              <a:rPr lang="fr-FR" altLang="fr-FR" sz="1600" u="sng" dirty="0">
                <a:solidFill>
                  <a:srgbClr val="CC3300"/>
                </a:solidFill>
                <a:latin typeface="Times New Roman" pitchFamily="18" charset="0"/>
                <a:hlinkClick r:id="rId5"/>
              </a:rPr>
              <a:t>14-19040</a:t>
            </a:r>
            <a:r>
              <a:rPr lang="fr-FR" altLang="fr-FR" sz="1600" b="1" u="sng" dirty="0">
                <a:solidFill>
                  <a:schemeClr val="tx1"/>
                </a:solidFill>
                <a:latin typeface="Times New Roman" pitchFamily="18" charset="0"/>
              </a:rPr>
              <a:t>)</a:t>
            </a:r>
            <a:r>
              <a:rPr lang="fr-FR" altLang="fr-FR" sz="1600" b="1" u="sng" dirty="0">
                <a:solidFill>
                  <a:srgbClr val="CC3300"/>
                </a:solidFill>
                <a:latin typeface="Times New Roman" pitchFamily="18" charset="0"/>
              </a:rPr>
              <a:t> </a:t>
            </a:r>
            <a:r>
              <a:rPr lang="fr-FR" altLang="fr-FR" sz="1600" dirty="0">
                <a:solidFill>
                  <a:schemeClr val="tx1"/>
                </a:solidFill>
                <a:latin typeface="Times New Roman" pitchFamily="18" charset="0"/>
              </a:rPr>
              <a:t>Inadaptation aux capacités financières de l’emprunteur, même si la caution est à même de supporter l’aléa de l’opération </a:t>
            </a:r>
          </a:p>
        </p:txBody>
      </p:sp>
      <p:cxnSp>
        <p:nvCxnSpPr>
          <p:cNvPr id="24" name="Connecteur droit avec flèche 90"/>
          <p:cNvCxnSpPr>
            <a:cxnSpLocks noChangeShapeType="1"/>
          </p:cNvCxnSpPr>
          <p:nvPr/>
        </p:nvCxnSpPr>
        <p:spPr bwMode="auto">
          <a:xfrm>
            <a:off x="1583059" y="4010813"/>
            <a:ext cx="0" cy="288925"/>
          </a:xfrm>
          <a:prstGeom prst="straightConnector1">
            <a:avLst/>
          </a:prstGeom>
          <a:noFill/>
          <a:ln w="25400" algn="ctr">
            <a:solidFill>
              <a:srgbClr val="C00000"/>
            </a:solidFill>
            <a:round/>
            <a:headEnd/>
            <a:tailEnd type="triangle" w="lg" len="med"/>
          </a:ln>
          <a:extLst>
            <a:ext uri="{909E8E84-426E-40DD-AFC4-6F175D3DCCD1}">
              <a14:hiddenFill xmlns:a14="http://schemas.microsoft.com/office/drawing/2010/main">
                <a:noFill/>
              </a14:hiddenFill>
            </a:ext>
          </a:extLst>
        </p:spPr>
      </p:cxnSp>
      <p:sp>
        <p:nvSpPr>
          <p:cNvPr id="25" name="Rectangle 91"/>
          <p:cNvSpPr>
            <a:spLocks noChangeArrowheads="1"/>
          </p:cNvSpPr>
          <p:nvPr/>
        </p:nvSpPr>
        <p:spPr bwMode="auto">
          <a:xfrm>
            <a:off x="540072" y="4371175"/>
            <a:ext cx="2087562" cy="1123950"/>
          </a:xfrm>
          <a:prstGeom prst="rect">
            <a:avLst/>
          </a:prstGeom>
          <a:solidFill>
            <a:schemeClr val="accent6">
              <a:lumMod val="20000"/>
              <a:lumOff val="80000"/>
            </a:schemeClr>
          </a:solidFill>
          <a:ln w="9525" algn="ctr">
            <a:solidFill>
              <a:srgbClr val="C00000"/>
            </a:solidFill>
            <a:round/>
            <a:headEnd/>
            <a:tailEnd/>
          </a:ln>
        </p:spPr>
        <p:txBody>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eaLnBrk="1" hangingPunct="1">
              <a:lnSpc>
                <a:spcPct val="90000"/>
              </a:lnSpc>
              <a:spcBef>
                <a:spcPct val="0"/>
              </a:spcBef>
              <a:buClr>
                <a:srgbClr val="000000"/>
              </a:buClr>
              <a:buSzPct val="100000"/>
              <a:buFont typeface="Times New Roman" pitchFamily="18" charset="0"/>
              <a:buNone/>
            </a:pPr>
            <a:endParaRPr lang="fr-FR" altLang="fr-FR" dirty="0">
              <a:solidFill>
                <a:schemeClr val="bg1"/>
              </a:solidFill>
              <a:latin typeface="Times New Roman" pitchFamily="18" charset="0"/>
            </a:endParaRPr>
          </a:p>
        </p:txBody>
      </p:sp>
      <p:sp>
        <p:nvSpPr>
          <p:cNvPr id="26" name="ZoneTexte 92"/>
          <p:cNvSpPr txBox="1">
            <a:spLocks noChangeArrowheads="1"/>
          </p:cNvSpPr>
          <p:nvPr/>
        </p:nvSpPr>
        <p:spPr bwMode="auto">
          <a:xfrm>
            <a:off x="684534" y="4442613"/>
            <a:ext cx="1871663"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Sauf s’il s’agit d’une opération complexe (caution requalifiée profane)  </a:t>
            </a:r>
          </a:p>
        </p:txBody>
      </p:sp>
      <p:cxnSp>
        <p:nvCxnSpPr>
          <p:cNvPr id="27" name="Connecteur droit avec flèche 93"/>
          <p:cNvCxnSpPr>
            <a:cxnSpLocks noChangeShapeType="1"/>
          </p:cNvCxnSpPr>
          <p:nvPr/>
        </p:nvCxnSpPr>
        <p:spPr bwMode="auto">
          <a:xfrm>
            <a:off x="4427859" y="3507575"/>
            <a:ext cx="0" cy="287338"/>
          </a:xfrm>
          <a:prstGeom prst="straightConnector1">
            <a:avLst/>
          </a:prstGeom>
          <a:noFill/>
          <a:ln w="25400" algn="ctr">
            <a:solidFill>
              <a:srgbClr val="0033CC"/>
            </a:solidFill>
            <a:round/>
            <a:headEnd/>
            <a:tailEnd type="triangle" w="lg" len="med"/>
          </a:ln>
          <a:extLst>
            <a:ext uri="{909E8E84-426E-40DD-AFC4-6F175D3DCCD1}">
              <a14:hiddenFill xmlns:a14="http://schemas.microsoft.com/office/drawing/2010/main">
                <a:noFill/>
              </a14:hiddenFill>
            </a:ext>
          </a:extLst>
        </p:spPr>
      </p:cxnSp>
      <p:cxnSp>
        <p:nvCxnSpPr>
          <p:cNvPr id="28" name="Connecteur droit avec flèche 95"/>
          <p:cNvCxnSpPr>
            <a:cxnSpLocks noChangeShapeType="1"/>
          </p:cNvCxnSpPr>
          <p:nvPr/>
        </p:nvCxnSpPr>
        <p:spPr bwMode="auto">
          <a:xfrm>
            <a:off x="7380609" y="3434575"/>
            <a:ext cx="0" cy="287338"/>
          </a:xfrm>
          <a:prstGeom prst="straightConnector1">
            <a:avLst/>
          </a:prstGeom>
          <a:noFill/>
          <a:ln w="25400" algn="ctr">
            <a:solidFill>
              <a:srgbClr val="C00000"/>
            </a:solidFill>
            <a:round/>
            <a:headEnd/>
            <a:tailEnd type="triangle" w="lg" len="med"/>
          </a:ln>
          <a:extLst>
            <a:ext uri="{909E8E84-426E-40DD-AFC4-6F175D3DCCD1}">
              <a14:hiddenFill xmlns:a14="http://schemas.microsoft.com/office/drawing/2010/main">
                <a:noFill/>
              </a14:hiddenFill>
            </a:ext>
          </a:extLst>
        </p:spPr>
      </p:cxnSp>
      <p:sp>
        <p:nvSpPr>
          <p:cNvPr id="30" name="ZoneTexte 97"/>
          <p:cNvSpPr txBox="1">
            <a:spLocks noChangeArrowheads="1"/>
          </p:cNvSpPr>
          <p:nvPr/>
        </p:nvSpPr>
        <p:spPr bwMode="auto">
          <a:xfrm>
            <a:off x="3059832" y="5234775"/>
            <a:ext cx="2736452" cy="757130"/>
          </a:xfrm>
          <a:prstGeom prst="rect">
            <a:avLst/>
          </a:prstGeom>
          <a:solidFill>
            <a:schemeClr val="accent5">
              <a:lumMod val="20000"/>
              <a:lumOff val="80000"/>
            </a:schemeClr>
          </a:solidFill>
          <a:ln>
            <a:solidFill>
              <a:srgbClr val="0033CC"/>
            </a:solidFill>
          </a:ln>
        </p:spPr>
        <p:txBody>
          <a:bodyPr wrap="square">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Obligation pour le banquier d’apporter la preuve de cette adaptation</a:t>
            </a:r>
          </a:p>
        </p:txBody>
      </p:sp>
      <p:cxnSp>
        <p:nvCxnSpPr>
          <p:cNvPr id="31" name="Connecteur droit avec flèche 98"/>
          <p:cNvCxnSpPr>
            <a:cxnSpLocks noChangeShapeType="1"/>
          </p:cNvCxnSpPr>
          <p:nvPr/>
        </p:nvCxnSpPr>
        <p:spPr bwMode="auto">
          <a:xfrm>
            <a:off x="4427859" y="4875429"/>
            <a:ext cx="0" cy="287338"/>
          </a:xfrm>
          <a:prstGeom prst="straightConnector1">
            <a:avLst/>
          </a:prstGeom>
          <a:noFill/>
          <a:ln w="25400" algn="ctr">
            <a:solidFill>
              <a:srgbClr val="0033CC"/>
            </a:solidFill>
            <a:round/>
            <a:headEnd/>
            <a:tailEnd type="triangle" w="lg" len="med"/>
          </a:ln>
          <a:extLst>
            <a:ext uri="{909E8E84-426E-40DD-AFC4-6F175D3DCCD1}">
              <a14:hiddenFill xmlns:a14="http://schemas.microsoft.com/office/drawing/2010/main">
                <a:noFill/>
              </a14:hiddenFill>
            </a:ext>
          </a:extLst>
        </p:spPr>
      </p:cxnSp>
      <p:sp>
        <p:nvSpPr>
          <p:cNvPr id="6" name="Espace réservé de la date 5"/>
          <p:cNvSpPr>
            <a:spLocks noGrp="1"/>
          </p:cNvSpPr>
          <p:nvPr>
            <p:ph type="dt" sz="half" idx="10"/>
          </p:nvPr>
        </p:nvSpPr>
        <p:spPr/>
        <p:txBody>
          <a:bodyPr/>
          <a:lstStyle/>
          <a:p>
            <a:r>
              <a:rPr lang="fr-FR" dirty="0"/>
              <a:t>25/03/2019</a:t>
            </a:r>
            <a:endParaRPr lang="en-US" dirty="0"/>
          </a:p>
        </p:txBody>
      </p:sp>
      <p:sp>
        <p:nvSpPr>
          <p:cNvPr id="32" name="ZoneTexte 31">
            <a:hlinkClick r:id="rId6" action="ppaction://hlinksldjump"/>
          </p:cNvPr>
          <p:cNvSpPr txBox="1"/>
          <p:nvPr/>
        </p:nvSpPr>
        <p:spPr>
          <a:xfrm>
            <a:off x="1259633" y="159023"/>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24</a:t>
            </a:r>
          </a:p>
        </p:txBody>
      </p:sp>
      <p:sp>
        <p:nvSpPr>
          <p:cNvPr id="33" name="ZoneTexte 32"/>
          <p:cNvSpPr txBox="1">
            <a:spLocks noChangeArrowheads="1"/>
          </p:cNvSpPr>
          <p:nvPr/>
        </p:nvSpPr>
        <p:spPr bwMode="auto">
          <a:xfrm>
            <a:off x="683567" y="6139404"/>
            <a:ext cx="7488833" cy="313932"/>
          </a:xfrm>
          <a:prstGeom prst="rect">
            <a:avLst/>
          </a:prstGeom>
          <a:solidFill>
            <a:schemeClr val="accent5">
              <a:lumMod val="20000"/>
              <a:lumOff val="80000"/>
            </a:schemeClr>
          </a:solidFill>
          <a:ln>
            <a:solidFill>
              <a:srgbClr val="0033CC"/>
            </a:solidFill>
          </a:ln>
        </p:spPr>
        <p:txBody>
          <a:bodyPr wrap="square">
            <a:spAutoFit/>
          </a:bodyPr>
          <a:lstStyle>
            <a:lvl1pPr eaLnBrk="0" hangingPunct="0">
              <a:lnSpc>
                <a:spcPct val="87000"/>
              </a:lnSpc>
              <a:spcBef>
                <a:spcPts val="450"/>
              </a:spcBef>
              <a:buClr>
                <a:srgbClr val="B2B2B2"/>
              </a:buClr>
              <a:buSzPct val="90000"/>
              <a:buFont typeface="Wingdings" pitchFamily="2" charset="2"/>
              <a:buChar char=""/>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defRPr>
                <a:solidFill>
                  <a:srgbClr val="000000"/>
                </a:solidFill>
                <a:latin typeface="Arial" charset="0"/>
                <a:ea typeface="Lucida Sans Unicode" pitchFamily="34" charset="0"/>
                <a:cs typeface="Lucida Sans Unicode" pitchFamily="34" charset="0"/>
              </a:defRPr>
            </a:lvl9pPr>
          </a:lstStyle>
          <a:p>
            <a:pPr algn="ctr" eaLnBrk="1" hangingPunct="1">
              <a:lnSpc>
                <a:spcPct val="90000"/>
              </a:lnSpc>
              <a:spcBef>
                <a:spcPct val="0"/>
              </a:spcBef>
              <a:buClr>
                <a:srgbClr val="000000"/>
              </a:buClr>
              <a:buSzPct val="100000"/>
              <a:buFont typeface="Times New Roman" pitchFamily="18" charset="0"/>
              <a:buNone/>
            </a:pPr>
            <a:r>
              <a:rPr lang="fr-FR" altLang="fr-FR" sz="1600" dirty="0">
                <a:solidFill>
                  <a:schemeClr val="tx1"/>
                </a:solidFill>
                <a:latin typeface="Times New Roman" pitchFamily="18" charset="0"/>
              </a:rPr>
              <a:t>Aucun devoir de mise en garde n’est dû au conjoint qui a donné son consentement exprès</a:t>
            </a:r>
          </a:p>
        </p:txBody>
      </p:sp>
      <p:cxnSp>
        <p:nvCxnSpPr>
          <p:cNvPr id="34" name="Connecteur droit avec flèche 71"/>
          <p:cNvCxnSpPr>
            <a:cxnSpLocks noChangeShapeType="1"/>
            <a:stCxn id="35" idx="2"/>
          </p:cNvCxnSpPr>
          <p:nvPr/>
        </p:nvCxnSpPr>
        <p:spPr bwMode="auto">
          <a:xfrm flipH="1">
            <a:off x="7673518" y="2124005"/>
            <a:ext cx="498882" cy="654333"/>
          </a:xfrm>
          <a:prstGeom prst="straightConnector1">
            <a:avLst/>
          </a:prstGeom>
          <a:noFill/>
          <a:ln w="25400" algn="ctr">
            <a:solidFill>
              <a:srgbClr val="C00000"/>
            </a:solidFill>
            <a:round/>
            <a:headEnd/>
            <a:tailEnd type="triangle" w="lg" len="med"/>
          </a:ln>
          <a:extLst>
            <a:ext uri="{909E8E84-426E-40DD-AFC4-6F175D3DCCD1}">
              <a14:hiddenFill xmlns:a14="http://schemas.microsoft.com/office/drawing/2010/main">
                <a:noFill/>
              </a14:hiddenFill>
            </a:ext>
          </a:extLst>
        </p:spPr>
      </p:cxnSp>
      <p:sp>
        <p:nvSpPr>
          <p:cNvPr id="35" name="ZoneTexte 34"/>
          <p:cNvSpPr txBox="1"/>
          <p:nvPr/>
        </p:nvSpPr>
        <p:spPr>
          <a:xfrm>
            <a:off x="7236296" y="1385341"/>
            <a:ext cx="1872208" cy="738664"/>
          </a:xfrm>
          <a:prstGeom prst="rect">
            <a:avLst/>
          </a:prstGeom>
          <a:noFill/>
        </p:spPr>
        <p:txBody>
          <a:bodyPr wrap="square" rtlCol="0">
            <a:spAutoFit/>
          </a:bodyPr>
          <a:lstStyle/>
          <a:p>
            <a:pPr algn="ctr"/>
            <a:r>
              <a:rPr lang="fr-FR" sz="1400" dirty="0"/>
              <a:t>Peu de jurisprudence récente en ce domaine</a:t>
            </a:r>
          </a:p>
        </p:txBody>
      </p:sp>
    </p:spTree>
    <p:extLst>
      <p:ext uri="{BB962C8B-B14F-4D97-AF65-F5344CB8AC3E}">
        <p14:creationId xmlns:p14="http://schemas.microsoft.com/office/powerpoint/2010/main" val="16710562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899592" y="5013176"/>
            <a:ext cx="7992888" cy="122413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1259632" y="3140968"/>
            <a:ext cx="7560840" cy="180020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1259632" y="1700808"/>
            <a:ext cx="7560840" cy="79208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1187624" y="116632"/>
            <a:ext cx="6552728" cy="792088"/>
          </a:xfrm>
        </p:spPr>
        <p:txBody>
          <a:bodyPr>
            <a:normAutofit fontScale="90000"/>
          </a:bodyPr>
          <a:lstStyle/>
          <a:p>
            <a:pPr algn="ctr"/>
            <a:r>
              <a:rPr lang="fr-FR" dirty="0"/>
              <a:t>- Quelques remarques concernant la mise en garde</a:t>
            </a:r>
          </a:p>
        </p:txBody>
      </p:sp>
      <p:sp>
        <p:nvSpPr>
          <p:cNvPr id="3" name="Espace réservé du contenu 2"/>
          <p:cNvSpPr>
            <a:spLocks noGrp="1"/>
          </p:cNvSpPr>
          <p:nvPr>
            <p:ph idx="1"/>
          </p:nvPr>
        </p:nvSpPr>
        <p:spPr>
          <a:xfrm>
            <a:off x="243809" y="1268760"/>
            <a:ext cx="8435280" cy="4968552"/>
          </a:xfrm>
        </p:spPr>
        <p:txBody>
          <a:bodyPr>
            <a:normAutofit/>
          </a:bodyPr>
          <a:lstStyle/>
          <a:p>
            <a:r>
              <a:rPr lang="fr-FR" dirty="0"/>
              <a:t> </a:t>
            </a:r>
            <a:r>
              <a:rPr lang="fr-FR" sz="1600" dirty="0"/>
              <a:t>La qualification de caution avertie :</a:t>
            </a:r>
          </a:p>
          <a:p>
            <a:pPr lvl="1">
              <a:spcAft>
                <a:spcPts val="1200"/>
              </a:spcAft>
              <a:buFont typeface="Wingdings" panose="05000000000000000000" pitchFamily="2" charset="2"/>
              <a:buChar char="Ø"/>
            </a:pPr>
            <a:r>
              <a:rPr lang="fr-FR" sz="1600" dirty="0"/>
              <a:t> Il appartient au banquier de démontrer cette qualification de caution avertie et au juge de la retenir ou non, en motivant sa décision de manière très détaillée.</a:t>
            </a:r>
          </a:p>
          <a:p>
            <a:r>
              <a:rPr lang="fr-FR" sz="1600" dirty="0"/>
              <a:t> Les conséquences du défaut de mise en garde d’une caution non avertie, si celle-ci s’imposait. </a:t>
            </a:r>
          </a:p>
          <a:p>
            <a:pPr lvl="1">
              <a:buFont typeface="Wingdings" panose="05000000000000000000" pitchFamily="2" charset="2"/>
              <a:buChar char="Ø"/>
            </a:pPr>
            <a:r>
              <a:rPr lang="fr-FR" sz="1600" dirty="0"/>
              <a:t> Il s’agit d’une responsabilité du banquier, qui a pour conséquence l’attribution de dommages et intérêts, afin de compenser une perte de chance de ne pas contracter (qui sont obligatoirement inférieurs à l’engagement de la caution).</a:t>
            </a:r>
          </a:p>
          <a:p>
            <a:pPr lvl="2">
              <a:buFont typeface="Wingdings" panose="05000000000000000000" pitchFamily="2" charset="2"/>
              <a:buChar char="§"/>
            </a:pPr>
            <a:r>
              <a:rPr lang="fr-FR" sz="1600" dirty="0"/>
              <a:t>En comparaison la disproportion manifeste a pour conséquence l’impossibilité pour le créancier de se prévaloir du contrat de cautionnement. </a:t>
            </a:r>
          </a:p>
          <a:p>
            <a:r>
              <a:rPr lang="fr-FR" sz="1600" dirty="0"/>
              <a:t>La prescription du défaut de mise en garde court à compter du jour où la caution a su les conséquences de son engagement, à savoir, la mise en demeure faite par le créancier </a:t>
            </a:r>
            <a:r>
              <a:rPr lang="fr-FR" sz="1600" b="0" dirty="0">
                <a:hlinkClick r:id="rId2"/>
              </a:rPr>
              <a:t>(arrêt du 13/12/2016, n° 14-28097</a:t>
            </a:r>
            <a:r>
              <a:rPr lang="fr-FR" sz="1600" dirty="0"/>
              <a:t>).</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33</a:t>
            </a:fld>
            <a:endParaRPr lang="en-US" dirty="0"/>
          </a:p>
        </p:txBody>
      </p:sp>
      <p:sp>
        <p:nvSpPr>
          <p:cNvPr id="9" name="Espace réservé de la date 8"/>
          <p:cNvSpPr>
            <a:spLocks noGrp="1"/>
          </p:cNvSpPr>
          <p:nvPr>
            <p:ph type="dt" sz="half" idx="10"/>
          </p:nvPr>
        </p:nvSpPr>
        <p:spPr/>
        <p:txBody>
          <a:bodyPr/>
          <a:lstStyle/>
          <a:p>
            <a:r>
              <a:rPr lang="fr-FR" dirty="0"/>
              <a:t>25/03/2019</a:t>
            </a:r>
            <a:endParaRPr lang="en-US" dirty="0"/>
          </a:p>
        </p:txBody>
      </p:sp>
      <p:sp>
        <p:nvSpPr>
          <p:cNvPr id="11" name="ZoneTexte 10">
            <a:hlinkClick r:id="rId3" action="ppaction://hlinksldjump"/>
          </p:cNvPr>
          <p:cNvSpPr txBox="1"/>
          <p:nvPr/>
        </p:nvSpPr>
        <p:spPr>
          <a:xfrm>
            <a:off x="827585"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25</a:t>
            </a:r>
          </a:p>
        </p:txBody>
      </p:sp>
    </p:spTree>
    <p:extLst>
      <p:ext uri="{BB962C8B-B14F-4D97-AF65-F5344CB8AC3E}">
        <p14:creationId xmlns:p14="http://schemas.microsoft.com/office/powerpoint/2010/main" val="7614811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3861048"/>
            <a:ext cx="8064896" cy="79208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340768"/>
            <a:ext cx="8064896" cy="100811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539552" y="116632"/>
            <a:ext cx="7344816" cy="634082"/>
          </a:xfrm>
        </p:spPr>
        <p:txBody>
          <a:bodyPr>
            <a:normAutofit fontScale="90000"/>
          </a:bodyPr>
          <a:lstStyle/>
          <a:p>
            <a:r>
              <a:rPr lang="fr-FR" dirty="0"/>
              <a:t>- Les autres fautes possibles du créancier dispensateur du crédit</a:t>
            </a:r>
          </a:p>
        </p:txBody>
      </p:sp>
      <p:sp>
        <p:nvSpPr>
          <p:cNvPr id="3" name="Espace réservé du contenu 2"/>
          <p:cNvSpPr>
            <a:spLocks noGrp="1"/>
          </p:cNvSpPr>
          <p:nvPr>
            <p:ph idx="1"/>
          </p:nvPr>
        </p:nvSpPr>
        <p:spPr>
          <a:xfrm>
            <a:off x="251520" y="1340768"/>
            <a:ext cx="8435280" cy="4968552"/>
          </a:xfrm>
        </p:spPr>
        <p:txBody>
          <a:bodyPr>
            <a:normAutofit/>
          </a:bodyPr>
          <a:lstStyle/>
          <a:p>
            <a:pPr>
              <a:spcAft>
                <a:spcPts val="600"/>
              </a:spcAft>
            </a:pPr>
            <a:r>
              <a:rPr lang="fr-FR" sz="1600" dirty="0"/>
              <a:t>La rupture abusive : il convient de rappeler que lorsque le crédit est à durée indéterminée, l’établissement de crédit, peut le rompre, en respectant un préavis minimum de 60 jours (article L. 313-12 du Code monétaire et financier) :</a:t>
            </a:r>
          </a:p>
          <a:p>
            <a:pPr lvl="1">
              <a:buFont typeface="Wingdings" panose="05000000000000000000" pitchFamily="2" charset="2"/>
              <a:buChar char="Ø"/>
            </a:pPr>
            <a:r>
              <a:rPr lang="fr-FR" sz="1600" dirty="0"/>
              <a:t>Pas de préavis en cas de comportement gravement répréhensible du bénéficiaire de ce crédit, mais obligation de la notification.</a:t>
            </a:r>
          </a:p>
          <a:p>
            <a:pPr lvl="1">
              <a:buFont typeface="Wingdings" panose="05000000000000000000" pitchFamily="2" charset="2"/>
              <a:buChar char="Ø"/>
            </a:pPr>
            <a:r>
              <a:rPr lang="fr-FR" sz="1600" dirty="0"/>
              <a:t>A la demande du client de la banque, celle-ci doit fournir les motifs de son interruption du concours indéterminé. </a:t>
            </a:r>
          </a:p>
          <a:p>
            <a:pPr lvl="1">
              <a:buFont typeface="Wingdings" panose="05000000000000000000" pitchFamily="2" charset="2"/>
              <a:buChar char="Ø"/>
            </a:pPr>
            <a:endParaRPr lang="fr-FR" sz="1600" dirty="0"/>
          </a:p>
          <a:p>
            <a:pPr>
              <a:spcAft>
                <a:spcPts val="600"/>
              </a:spcAft>
            </a:pPr>
            <a:r>
              <a:rPr lang="fr-FR" sz="1600" dirty="0"/>
              <a:t>Manquement au devoir d’éclairer la caution sur la portée de l’assurance-groupe souscrite (assemblée plénière du 02/03/2007, </a:t>
            </a:r>
            <a:r>
              <a:rPr lang="fr-FR" sz="1600" b="0" dirty="0">
                <a:hlinkClick r:id="rId2"/>
              </a:rPr>
              <a:t>arrêt du 02/03/2007 n° 06-15267</a:t>
            </a:r>
            <a:r>
              <a:rPr lang="fr-FR" sz="1600" dirty="0"/>
              <a:t>).</a:t>
            </a:r>
          </a:p>
          <a:p>
            <a:pPr lvl="1">
              <a:buFont typeface="Wingdings" panose="05000000000000000000" pitchFamily="2" charset="2"/>
              <a:buChar char="Ø"/>
            </a:pPr>
            <a:r>
              <a:rPr lang="fr-FR" sz="1600" dirty="0"/>
              <a:t>Cet arrêt qui concerne un emprunteur, est-il transposable à la caution ,</a:t>
            </a:r>
          </a:p>
          <a:p>
            <a:pPr lvl="2">
              <a:buFont typeface="Wingdings" panose="05000000000000000000" pitchFamily="2" charset="2"/>
              <a:buChar char="§"/>
            </a:pPr>
            <a:r>
              <a:rPr lang="fr-FR" sz="1600" dirty="0"/>
              <a:t>S’agit-il d’une exception personnelle au débiteur principal ou d’une exception inhérente à la dette ?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34</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3" action="ppaction://hlinksldjump"/>
          </p:cNvPr>
          <p:cNvSpPr txBox="1"/>
          <p:nvPr/>
        </p:nvSpPr>
        <p:spPr>
          <a:xfrm>
            <a:off x="107504" y="159023"/>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26</a:t>
            </a:r>
          </a:p>
        </p:txBody>
      </p:sp>
    </p:spTree>
    <p:extLst>
      <p:ext uri="{BB962C8B-B14F-4D97-AF65-F5344CB8AC3E}">
        <p14:creationId xmlns:p14="http://schemas.microsoft.com/office/powerpoint/2010/main" val="30962068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539552" y="1412776"/>
            <a:ext cx="8280920" cy="201622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p:txBody>
          <a:bodyPr/>
          <a:lstStyle/>
          <a:p>
            <a:r>
              <a:rPr lang="fr-FR" dirty="0"/>
              <a:t>- Une particularité : le soutien abusif</a:t>
            </a:r>
          </a:p>
        </p:txBody>
      </p:sp>
      <p:sp>
        <p:nvSpPr>
          <p:cNvPr id="3" name="Espace réservé du contenu 2"/>
          <p:cNvSpPr>
            <a:spLocks noGrp="1"/>
          </p:cNvSpPr>
          <p:nvPr>
            <p:ph idx="1"/>
          </p:nvPr>
        </p:nvSpPr>
        <p:spPr/>
        <p:txBody>
          <a:bodyPr>
            <a:normAutofit/>
          </a:bodyPr>
          <a:lstStyle/>
          <a:p>
            <a:pPr>
              <a:spcAft>
                <a:spcPts val="0"/>
              </a:spcAft>
            </a:pPr>
            <a:r>
              <a:rPr lang="fr-FR" sz="1600" dirty="0"/>
              <a:t>Article L. 650-1 du Code de commerce : </a:t>
            </a:r>
          </a:p>
          <a:p>
            <a:pPr marL="288000" indent="0">
              <a:buNone/>
            </a:pPr>
            <a:r>
              <a:rPr lang="fr-FR" sz="1600" b="0" dirty="0"/>
              <a:t>« </a:t>
            </a:r>
            <a:r>
              <a:rPr lang="fr-FR" sz="1600" b="0" i="1" dirty="0"/>
              <a:t>Lorsqu'une procédure de sauvegarde, de redressement judiciaire ou de liquidation judiciaire est ouverte, les créanciers ne peuvent être tenus pour responsables des préjudices subis du fait des concours consentis, sauf les cas de fraude, d'immixtion caractérisée dans la gestion du débiteur ou si les garanties prises en contrepartie de ces concours sont disproportionnées à ceux-ci</a:t>
            </a:r>
            <a:r>
              <a:rPr lang="fr-FR" sz="1600" b="0" dirty="0"/>
              <a:t> ».</a:t>
            </a:r>
          </a:p>
          <a:p>
            <a:pPr marL="288000" indent="0">
              <a:buNone/>
            </a:pPr>
            <a:endParaRPr lang="fr-FR" sz="1600" dirty="0"/>
          </a:p>
          <a:p>
            <a:r>
              <a:rPr lang="fr-FR" sz="1600" dirty="0"/>
              <a:t>Cet article a pour conséquence de limiter grandement la responsabilité du banquier dans ce domaine, sans toutefois la dispenser de l’obligation de mise en garde, au bénéfice de la caution (</a:t>
            </a:r>
            <a:r>
              <a:rPr lang="fr-FR" sz="1600" b="0" dirty="0">
                <a:hlinkClick r:id="rId2"/>
              </a:rPr>
              <a:t>arrêt du 20/06/2018 n° 16-27693</a:t>
            </a:r>
            <a:r>
              <a:rPr lang="fr-FR" sz="1600" dirty="0"/>
              <a:t>).</a:t>
            </a:r>
          </a:p>
          <a:p>
            <a:endParaRPr lang="fr-FR" sz="1600" dirty="0"/>
          </a:p>
          <a:p>
            <a:r>
              <a:rPr lang="fr-FR" sz="1600" dirty="0"/>
              <a:t>L’article L. 650-1 du Code de commerce ne dispense pas le banquier de son devoir de mise en garde lorsqu’il y est soumis (</a:t>
            </a:r>
            <a:r>
              <a:rPr lang="fr-FR" sz="1600" b="0" dirty="0">
                <a:hlinkClick r:id="rId2"/>
              </a:rPr>
              <a:t>arrêt du 20/06/2018, n° 16-27693</a:t>
            </a:r>
            <a:r>
              <a:rPr lang="fr-FR" sz="1600" dirty="0"/>
              <a:t>).</a:t>
            </a:r>
          </a:p>
          <a:p>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35</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7" name="ZoneTexte 6">
            <a:hlinkClick r:id="rId3" action="ppaction://hlinksldjump"/>
          </p:cNvPr>
          <p:cNvSpPr txBox="1"/>
          <p:nvPr/>
        </p:nvSpPr>
        <p:spPr>
          <a:xfrm>
            <a:off x="467545" y="332656"/>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27</a:t>
            </a:r>
          </a:p>
        </p:txBody>
      </p:sp>
    </p:spTree>
    <p:extLst>
      <p:ext uri="{BB962C8B-B14F-4D97-AF65-F5344CB8AC3E}">
        <p14:creationId xmlns:p14="http://schemas.microsoft.com/office/powerpoint/2010/main" val="348443356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4005064"/>
            <a:ext cx="8064896" cy="172819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899592" y="1484784"/>
            <a:ext cx="7992888" cy="223224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11560" y="130622"/>
            <a:ext cx="7272808" cy="634082"/>
          </a:xfrm>
        </p:spPr>
        <p:txBody>
          <a:bodyPr>
            <a:normAutofit fontScale="90000"/>
          </a:bodyPr>
          <a:lstStyle/>
          <a:p>
            <a:r>
              <a:rPr lang="fr-FR" dirty="0"/>
              <a:t>- Les 2 articles du Code de la consommation concernant les mentions manuscrites</a:t>
            </a:r>
          </a:p>
        </p:txBody>
      </p:sp>
      <p:sp>
        <p:nvSpPr>
          <p:cNvPr id="3" name="Espace réservé du contenu 2"/>
          <p:cNvSpPr>
            <a:spLocks noGrp="1"/>
          </p:cNvSpPr>
          <p:nvPr>
            <p:ph idx="1"/>
          </p:nvPr>
        </p:nvSpPr>
        <p:spPr/>
        <p:txBody>
          <a:bodyPr/>
          <a:lstStyle/>
          <a:p>
            <a:r>
              <a:rPr lang="fr-FR" u="sng" dirty="0"/>
              <a:t>Article L. 331-1</a:t>
            </a:r>
            <a:r>
              <a:rPr lang="fr-FR" dirty="0"/>
              <a:t> : « </a:t>
            </a:r>
            <a:r>
              <a:rPr lang="fr-FR" sz="1600" b="0" i="1" dirty="0"/>
              <a:t>Toute personne physique qui s'engage par acte sous seing privé en qualité de caution envers un </a:t>
            </a:r>
            <a:r>
              <a:rPr lang="fr-FR" sz="1600" i="1" u="sng" dirty="0"/>
              <a:t>créancier professionnel</a:t>
            </a:r>
            <a:r>
              <a:rPr lang="fr-FR" sz="1600" b="0" i="1" dirty="0"/>
              <a:t> fait </a:t>
            </a:r>
            <a:r>
              <a:rPr lang="fr-FR" sz="1600" i="1" u="sng" dirty="0"/>
              <a:t>précéder sa signature</a:t>
            </a:r>
            <a:r>
              <a:rPr lang="fr-FR" sz="1600" b="0" i="1" dirty="0"/>
              <a:t> de la mention manuscrite suivante et </a:t>
            </a:r>
            <a:r>
              <a:rPr lang="fr-FR" sz="1600" i="1" u="sng" dirty="0"/>
              <a:t>uniquement de celle-ci</a:t>
            </a:r>
            <a:r>
              <a:rPr lang="fr-FR" sz="1600" b="0" i="1" dirty="0"/>
              <a:t> : </a:t>
            </a:r>
            <a:br>
              <a:rPr lang="fr-FR" sz="1600" i="1" dirty="0"/>
            </a:br>
            <a:r>
              <a:rPr lang="fr-FR" sz="1600" b="0" i="1" dirty="0"/>
              <a:t>" En me portant caution de X...................., dans la limite de la somme de.................... couvrant le paiement du principal, des intérêts et, le cas échéant, des pénalités ou intérêts de retard et pour la durée de...................., je m'engage à rembourser au prêteur les sommes dues sur mes revenus et mes biens si X.................... n'y satisfait pas lui-même</a:t>
            </a:r>
            <a:r>
              <a:rPr lang="fr-FR" sz="1600" b="0" dirty="0"/>
              <a:t>. »</a:t>
            </a:r>
          </a:p>
          <a:p>
            <a:endParaRPr lang="fr-FR" sz="1600" b="0" dirty="0"/>
          </a:p>
          <a:p>
            <a:r>
              <a:rPr lang="fr-FR" u="sng" dirty="0"/>
              <a:t>Article L. 331-2</a:t>
            </a:r>
            <a:r>
              <a:rPr lang="fr-FR" sz="1600" b="0" dirty="0"/>
              <a:t> : « </a:t>
            </a:r>
            <a:r>
              <a:rPr lang="fr-FR" sz="1600" b="0" i="1" dirty="0"/>
              <a:t>Lorsque le créancier professionnel demande un cautionnement solidaire, la personne physique qui se porte caution fait précéder sa signature de la mention manuscrite suivante : </a:t>
            </a:r>
            <a:br>
              <a:rPr lang="fr-FR" sz="1600" i="1" dirty="0"/>
            </a:br>
            <a:r>
              <a:rPr lang="fr-FR" sz="1600" b="0" i="1" dirty="0"/>
              <a:t>" En renonçant au bénéfice de discussion défini à l'article 2298 du code civil et en m'obligeant solidairement avec X je m'engage à rembourser le créancier sans pouvoir exiger qu'il poursuive préalablement X</a:t>
            </a:r>
            <a:r>
              <a:rPr lang="fr-FR" sz="1600" b="0" dirty="0"/>
              <a:t> ».</a:t>
            </a:r>
            <a:endParaRPr lang="fr-FR" sz="1600"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36</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9" name="ZoneTexte 8">
            <a:hlinkClick r:id="rId2" action="ppaction://hlinksldjump"/>
          </p:cNvPr>
          <p:cNvSpPr txBox="1"/>
          <p:nvPr/>
        </p:nvSpPr>
        <p:spPr>
          <a:xfrm>
            <a:off x="35496"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28</a:t>
            </a:r>
          </a:p>
        </p:txBody>
      </p:sp>
    </p:spTree>
    <p:extLst>
      <p:ext uri="{BB962C8B-B14F-4D97-AF65-F5344CB8AC3E}">
        <p14:creationId xmlns:p14="http://schemas.microsoft.com/office/powerpoint/2010/main" val="32685368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1259632" y="4725144"/>
            <a:ext cx="7632848" cy="72008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1259632" y="3068960"/>
            <a:ext cx="7632848" cy="72008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899592" y="1484784"/>
            <a:ext cx="7992888" cy="108012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755576" y="274638"/>
            <a:ext cx="7272808" cy="634082"/>
          </a:xfrm>
        </p:spPr>
        <p:txBody>
          <a:bodyPr>
            <a:normAutofit fontScale="90000"/>
          </a:bodyPr>
          <a:lstStyle/>
          <a:p>
            <a:r>
              <a:rPr lang="fr-FR" dirty="0"/>
              <a:t>- La définition du créancier professionnel</a:t>
            </a:r>
          </a:p>
        </p:txBody>
      </p:sp>
      <p:sp>
        <p:nvSpPr>
          <p:cNvPr id="3" name="Espace réservé du contenu 2"/>
          <p:cNvSpPr>
            <a:spLocks noGrp="1"/>
          </p:cNvSpPr>
          <p:nvPr>
            <p:ph idx="1"/>
          </p:nvPr>
        </p:nvSpPr>
        <p:spPr/>
        <p:txBody>
          <a:bodyPr>
            <a:normAutofit/>
          </a:bodyPr>
          <a:lstStyle/>
          <a:p>
            <a:r>
              <a:rPr lang="fr-FR" sz="1600" dirty="0"/>
              <a:t>Le créancier professionnel est celui dont la créance est née dans l’exercice de sa profession, ou se trouve en rapport direct avec l’une de ses activités professionnelles, même si celle-ci n’est pas principale. Preuve à la charge de la caution. </a:t>
            </a:r>
          </a:p>
          <a:p>
            <a:endParaRPr lang="fr-FR" sz="1600" dirty="0"/>
          </a:p>
          <a:p>
            <a:pPr lvl="1">
              <a:buFont typeface="Wingdings" panose="05000000000000000000" pitchFamily="2" charset="2"/>
              <a:buChar char="Ø"/>
            </a:pPr>
            <a:r>
              <a:rPr lang="fr-FR" sz="1600" dirty="0"/>
              <a:t>Un grossiste en viandes, dans l’exercice de son activité (</a:t>
            </a:r>
            <a:r>
              <a:rPr lang="fr-FR" sz="1600" b="0" dirty="0">
                <a:hlinkClick r:id="rId2"/>
              </a:rPr>
              <a:t>arrêt du 13/12/2017, n° 16-14707</a:t>
            </a:r>
            <a:r>
              <a:rPr lang="fr-FR" sz="1600" dirty="0"/>
              <a:t>) idem pour marchands de matériaux, grossistes en boissons, minoterie…,</a:t>
            </a:r>
          </a:p>
          <a:p>
            <a:pPr lvl="1">
              <a:buFont typeface="Wingdings" panose="05000000000000000000" pitchFamily="2" charset="2"/>
              <a:buChar char="Ø"/>
            </a:pPr>
            <a:r>
              <a:rPr lang="fr-FR" sz="1600" dirty="0"/>
              <a:t>Une association professionnelle sans but lucratif, qui fournit des garanties (</a:t>
            </a:r>
            <a:r>
              <a:rPr lang="fr-FR" sz="1600" b="0" dirty="0">
                <a:hlinkClick r:id="rId3"/>
              </a:rPr>
              <a:t>arrêt du 27/09/2017, n° 15-24895</a:t>
            </a:r>
            <a:r>
              <a:rPr lang="fr-FR" sz="1600" dirty="0"/>
              <a:t>),</a:t>
            </a:r>
          </a:p>
          <a:p>
            <a:pPr lvl="1">
              <a:buFont typeface="Wingdings" panose="05000000000000000000" pitchFamily="2" charset="2"/>
              <a:buChar char="Ø"/>
            </a:pPr>
            <a:r>
              <a:rPr lang="fr-FR" sz="1600" dirty="0"/>
              <a:t>Le vendeur d’un fonds de commerce (</a:t>
            </a:r>
            <a:r>
              <a:rPr lang="fr-FR" sz="1600" b="0" dirty="0">
                <a:hlinkClick r:id="rId4"/>
              </a:rPr>
              <a:t>arrêt du 03/11/2016, n° 15-23333</a:t>
            </a:r>
            <a:r>
              <a:rPr lang="fr-FR" sz="1600" dirty="0"/>
              <a:t>).</a:t>
            </a:r>
          </a:p>
          <a:p>
            <a:pPr lvl="1">
              <a:buFont typeface="Wingdings" panose="05000000000000000000" pitchFamily="2" charset="2"/>
              <a:buChar char="Ø"/>
            </a:pPr>
            <a:r>
              <a:rPr lang="fr-FR" sz="1600" dirty="0"/>
              <a:t>Une SCI dont l’activité consiste dans la location de logement </a:t>
            </a:r>
            <a:r>
              <a:rPr lang="fr-FR" sz="1600" dirty="0">
                <a:hlinkClick r:id="rId5"/>
              </a:rPr>
              <a:t>(</a:t>
            </a:r>
            <a:r>
              <a:rPr lang="fr-FR" sz="1600" b="0" dirty="0">
                <a:hlinkClick r:id="rId5"/>
              </a:rPr>
              <a:t>arrêt du 15/11/2017, n° 16-13532</a:t>
            </a:r>
            <a:r>
              <a:rPr lang="fr-FR" sz="1600" dirty="0"/>
              <a:t>).</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37</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10" name="ZoneTexte 9"/>
          <p:cNvSpPr txBox="1"/>
          <p:nvPr/>
        </p:nvSpPr>
        <p:spPr>
          <a:xfrm>
            <a:off x="395537" y="332656"/>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hlinkClick r:id="rId6" action="ppaction://hlinksldjump"/>
              </a:rPr>
              <a:t>29</a:t>
            </a:r>
            <a:endParaRPr lang="fr-FR" sz="2400" u="sng" dirty="0">
              <a:solidFill>
                <a:srgbClr val="C00000"/>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90367531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899592" y="4653136"/>
            <a:ext cx="7992888" cy="129614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899592" y="2564904"/>
            <a:ext cx="7992888" cy="50405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899592" y="1484784"/>
            <a:ext cx="7992888" cy="72008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11560" y="116632"/>
            <a:ext cx="7344816" cy="864096"/>
          </a:xfrm>
        </p:spPr>
        <p:txBody>
          <a:bodyPr>
            <a:normAutofit fontScale="90000"/>
          </a:bodyPr>
          <a:lstStyle/>
          <a:p>
            <a:r>
              <a:rPr lang="fr-FR" dirty="0"/>
              <a:t>- Les erreurs possibles concernant les  mentions manuscrites : conséquences (1) </a:t>
            </a:r>
          </a:p>
        </p:txBody>
      </p:sp>
      <p:sp>
        <p:nvSpPr>
          <p:cNvPr id="3" name="Espace réservé du contenu 2"/>
          <p:cNvSpPr>
            <a:spLocks noGrp="1"/>
          </p:cNvSpPr>
          <p:nvPr>
            <p:ph idx="1"/>
          </p:nvPr>
        </p:nvSpPr>
        <p:spPr/>
        <p:txBody>
          <a:bodyPr>
            <a:normAutofit/>
          </a:bodyPr>
          <a:lstStyle/>
          <a:p>
            <a:pPr>
              <a:spcAft>
                <a:spcPts val="1800"/>
              </a:spcAft>
            </a:pPr>
            <a:r>
              <a:rPr lang="fr-FR" sz="1600" dirty="0"/>
              <a:t>Que faut-il déduire de l’expression : « </a:t>
            </a:r>
            <a:r>
              <a:rPr lang="fr-FR" sz="1600" i="1" dirty="0"/>
              <a:t>faire </a:t>
            </a:r>
            <a:r>
              <a:rPr lang="fr-FR" sz="1600" i="1" u="sng" dirty="0"/>
              <a:t>précéder</a:t>
            </a:r>
            <a:r>
              <a:rPr lang="fr-FR" sz="1600" i="1" dirty="0"/>
              <a:t> sa signature de la </a:t>
            </a:r>
            <a:r>
              <a:rPr lang="fr-FR" sz="1600" i="1" u="sng" dirty="0"/>
              <a:t>mention manuscrite</a:t>
            </a:r>
            <a:r>
              <a:rPr lang="fr-FR" sz="1600" i="1" dirty="0"/>
              <a:t> suivante, et </a:t>
            </a:r>
            <a:r>
              <a:rPr lang="fr-FR" sz="1600" i="1" u="sng" dirty="0"/>
              <a:t>uniquement de celle-ci</a:t>
            </a:r>
            <a:r>
              <a:rPr lang="fr-FR" sz="1600" i="1" dirty="0"/>
              <a:t> </a:t>
            </a:r>
            <a:r>
              <a:rPr lang="fr-FR" sz="1600" dirty="0"/>
              <a:t>» ?</a:t>
            </a:r>
          </a:p>
          <a:p>
            <a:pPr lvl="1">
              <a:buFont typeface="Wingdings" panose="05000000000000000000" pitchFamily="2" charset="2"/>
              <a:buChar char="Ø"/>
            </a:pPr>
            <a:r>
              <a:rPr lang="fr-FR" sz="1600" u="sng" dirty="0"/>
              <a:t>Absence de mention</a:t>
            </a:r>
            <a:r>
              <a:rPr lang="fr-FR" sz="1600" dirty="0"/>
              <a:t> : aucune hésitation, nullité du cautionnement.</a:t>
            </a:r>
          </a:p>
          <a:p>
            <a:pPr lvl="1">
              <a:buFont typeface="Wingdings" panose="05000000000000000000" pitchFamily="2" charset="2"/>
              <a:buChar char="Ø"/>
            </a:pPr>
            <a:r>
              <a:rPr lang="fr-FR" sz="1600" u="sng" dirty="0"/>
              <a:t>Caution illettrée</a:t>
            </a:r>
            <a:r>
              <a:rPr lang="fr-FR" sz="1600" dirty="0"/>
              <a:t> : elle ne peut s’engager que par acte authentique (</a:t>
            </a:r>
            <a:r>
              <a:rPr lang="fr-FR" sz="1600" b="0" dirty="0">
                <a:hlinkClick r:id="rId2"/>
              </a:rPr>
              <a:t>arrêt du 09/07/2015, n° 14-21763</a:t>
            </a:r>
            <a:r>
              <a:rPr lang="fr-FR" sz="1600" dirty="0"/>
              <a:t>)</a:t>
            </a:r>
          </a:p>
          <a:p>
            <a:pPr lvl="1">
              <a:buFont typeface="Wingdings" panose="05000000000000000000" pitchFamily="2" charset="2"/>
              <a:buChar char="Ø"/>
            </a:pPr>
            <a:r>
              <a:rPr lang="fr-FR" sz="1600" u="sng" dirty="0"/>
              <a:t>Mention non manuscrite ou non rédigée par la caution</a:t>
            </a:r>
            <a:r>
              <a:rPr lang="fr-FR" sz="1600" dirty="0"/>
              <a:t> (secrétaire, banquier …) : nullité (</a:t>
            </a:r>
            <a:r>
              <a:rPr lang="fr-FR" sz="1600" b="0" dirty="0">
                <a:hlinkClick r:id="rId3"/>
              </a:rPr>
              <a:t>arrêt du 13/03/2012, n° 10-27814</a:t>
            </a:r>
            <a:r>
              <a:rPr lang="fr-FR" sz="1600" dirty="0"/>
              <a:t>). Voir toutefois </a:t>
            </a:r>
            <a:r>
              <a:rPr lang="fr-FR" sz="1600" b="0" dirty="0">
                <a:hlinkClick r:id="rId4"/>
              </a:rPr>
              <a:t>l’arrêt du 20/09/2017 n° 12-18364</a:t>
            </a:r>
            <a:r>
              <a:rPr lang="fr-FR" sz="1600" dirty="0"/>
              <a:t>, mention apposée par la secrétaire en présence de la caution, sachant mal rédiger, qui a signé. Si contestation de la mention manuscrite par la caution, obligation de vérification par le juge (</a:t>
            </a:r>
            <a:r>
              <a:rPr lang="fr-FR" sz="1600" b="0" dirty="0"/>
              <a:t>arr</a:t>
            </a:r>
            <a:r>
              <a:rPr lang="fr-FR" sz="1600" b="0" dirty="0">
                <a:hlinkClick r:id="rId5"/>
              </a:rPr>
              <a:t>êt du 04/07/2018, n° 16-21743</a:t>
            </a:r>
            <a:r>
              <a:rPr lang="fr-FR" sz="1600" dirty="0"/>
              <a:t>)</a:t>
            </a:r>
          </a:p>
          <a:p>
            <a:pPr lvl="1"/>
            <a:r>
              <a:rPr lang="fr-FR" sz="1600" u="sng" dirty="0"/>
              <a:t>Signature :</a:t>
            </a:r>
            <a:r>
              <a:rPr lang="fr-FR" sz="1600" dirty="0"/>
              <a:t> Si absence, nullité du cautionnement, il en est de même si, la seule signature existante, précède la mention manuscrite (</a:t>
            </a:r>
            <a:r>
              <a:rPr lang="fr-FR" sz="1600" b="0" dirty="0">
                <a:hlinkClick r:id="rId6"/>
              </a:rPr>
              <a:t>arrêt du 17/09/2013, n° 12-13577</a:t>
            </a:r>
            <a:r>
              <a:rPr lang="fr-FR" sz="1600" dirty="0"/>
              <a:t>). Voir toutefois l’arrêt de la </a:t>
            </a:r>
            <a:r>
              <a:rPr lang="fr-FR" sz="1600" b="0" dirty="0">
                <a:hlinkClick r:id="rId7"/>
              </a:rPr>
              <a:t>chambre commerciale du 22/09/2016, n° 15-19543</a:t>
            </a:r>
            <a:r>
              <a:rPr lang="fr-FR" sz="1600" dirty="0"/>
              <a:t>, concernant l’ajout d’un paraphe après la mention manuscrite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38</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10" name="ZoneTexte 9">
            <a:hlinkClick r:id="rId8" action="ppaction://hlinksldjump"/>
          </p:cNvPr>
          <p:cNvSpPr txBox="1"/>
          <p:nvPr/>
        </p:nvSpPr>
        <p:spPr>
          <a:xfrm>
            <a:off x="467545"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30</a:t>
            </a:r>
          </a:p>
        </p:txBody>
      </p:sp>
    </p:spTree>
    <p:extLst>
      <p:ext uri="{BB962C8B-B14F-4D97-AF65-F5344CB8AC3E}">
        <p14:creationId xmlns:p14="http://schemas.microsoft.com/office/powerpoint/2010/main" val="39339100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259632" y="3140968"/>
            <a:ext cx="7560840" cy="115212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1259632" y="1628800"/>
            <a:ext cx="7560840" cy="86409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539552" y="116632"/>
            <a:ext cx="7416824" cy="864096"/>
          </a:xfrm>
        </p:spPr>
        <p:txBody>
          <a:bodyPr>
            <a:normAutofit fontScale="90000"/>
          </a:bodyPr>
          <a:lstStyle/>
          <a:p>
            <a:r>
              <a:rPr lang="fr-FR" dirty="0"/>
              <a:t>- Les erreurs possibles concernant les mentions manuscrites : conséquences (2)</a:t>
            </a:r>
          </a:p>
        </p:txBody>
      </p:sp>
      <p:sp>
        <p:nvSpPr>
          <p:cNvPr id="3" name="Espace réservé du contenu 2"/>
          <p:cNvSpPr>
            <a:spLocks noGrp="1"/>
          </p:cNvSpPr>
          <p:nvPr>
            <p:ph idx="1"/>
          </p:nvPr>
        </p:nvSpPr>
        <p:spPr>
          <a:xfrm>
            <a:off x="251520" y="1628800"/>
            <a:ext cx="8435280" cy="4295569"/>
          </a:xfrm>
        </p:spPr>
        <p:txBody>
          <a:bodyPr>
            <a:normAutofit/>
          </a:bodyPr>
          <a:lstStyle/>
          <a:p>
            <a:pPr lvl="1"/>
            <a:r>
              <a:rPr lang="fr-FR" sz="1600" dirty="0"/>
              <a:t>Mentions non conformes, quelques exemples :</a:t>
            </a:r>
          </a:p>
          <a:p>
            <a:pPr lvl="2">
              <a:buFont typeface="Wingdings" panose="05000000000000000000" pitchFamily="2" charset="2"/>
              <a:buChar char="Ø"/>
            </a:pPr>
            <a:r>
              <a:rPr lang="fr-FR" sz="1600" dirty="0"/>
              <a:t>L’absence ou la non-conformité de la mention prévue par l’article L. 331-2 (concernant la solidarité), a pour seule conséquence l’impossibilité pour la banque de se prévaloir de la solidarité.</a:t>
            </a:r>
          </a:p>
          <a:p>
            <a:pPr lvl="2">
              <a:buFont typeface="Wingdings" panose="05000000000000000000" pitchFamily="2" charset="2"/>
              <a:buChar char="Ø"/>
            </a:pPr>
            <a:r>
              <a:rPr lang="fr-FR" sz="1600" dirty="0"/>
              <a:t>Absence claire de l’identité du débiteur (il est simplement indiqué, bénéficiaire du crédit) : nullité du cautionnement (</a:t>
            </a:r>
            <a:r>
              <a:rPr lang="fr-FR" sz="1600" dirty="0">
                <a:hlinkClick r:id="rId2"/>
              </a:rPr>
              <a:t>arrêt du 24/05/2018 n° 16-24400</a:t>
            </a:r>
            <a:r>
              <a:rPr lang="fr-FR" sz="1600" dirty="0"/>
              <a:t>).</a:t>
            </a:r>
          </a:p>
          <a:p>
            <a:pPr lvl="2">
              <a:buFont typeface="Wingdings" panose="05000000000000000000" pitchFamily="2" charset="2"/>
              <a:buChar char="Ø"/>
            </a:pPr>
            <a:r>
              <a:rPr lang="fr-FR" sz="1600" dirty="0"/>
              <a:t>Omission du mot « intérêts » : seule conséquence la limitation de l’étendue du cautionnement au principal (</a:t>
            </a:r>
            <a:r>
              <a:rPr lang="fr-FR" sz="1600" dirty="0">
                <a:hlinkClick r:id="rId3"/>
              </a:rPr>
              <a:t>arrêt du 04/11/2014, n° 13-24706</a:t>
            </a:r>
            <a:r>
              <a:rPr lang="fr-FR" sz="1600" dirty="0"/>
              <a:t>).Même remarque concernant l’absence du mot « pénalités ».</a:t>
            </a:r>
          </a:p>
          <a:p>
            <a:pPr lvl="2">
              <a:spcAft>
                <a:spcPts val="0"/>
              </a:spcAft>
              <a:buFont typeface="Wingdings" panose="05000000000000000000" pitchFamily="2" charset="2"/>
              <a:buChar char="Ø"/>
            </a:pPr>
            <a:r>
              <a:rPr lang="fr-FR" sz="1600" dirty="0"/>
              <a:t>Absence du mot « biens » : seule conséquence la limitation du gage de la banque aux revenus de la caution (</a:t>
            </a:r>
            <a:r>
              <a:rPr lang="fr-FR" sz="1600" dirty="0">
                <a:hlinkClick r:id="rId4"/>
              </a:rPr>
              <a:t>arrêt du 01/10/2013, n° 12-20278</a:t>
            </a:r>
            <a:r>
              <a:rPr lang="fr-FR" sz="1600" dirty="0"/>
              <a:t>).</a:t>
            </a:r>
          </a:p>
          <a:p>
            <a:pPr lvl="2">
              <a:spcAft>
                <a:spcPts val="0"/>
              </a:spcAft>
              <a:buFont typeface="Wingdings" panose="05000000000000000000" pitchFamily="2" charset="2"/>
              <a:buChar char="Ø"/>
            </a:pPr>
            <a:r>
              <a:rPr lang="fr-FR" sz="1600" dirty="0"/>
              <a:t>Absence du mot « principal » : limitation de l’étendue du cautionnement aux accessoires de la dette (</a:t>
            </a:r>
            <a:r>
              <a:rPr lang="fr-FR" sz="1600" dirty="0">
                <a:hlinkClick r:id="rId5"/>
              </a:rPr>
              <a:t>arrêt du 14/03/2018, n° 14-17931</a:t>
            </a:r>
            <a:r>
              <a:rPr lang="fr-FR" sz="1600" dirty="0"/>
              <a:t>).</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39</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9" name="ZoneTexte 8">
            <a:hlinkClick r:id="rId6" action="ppaction://hlinksldjump"/>
          </p:cNvPr>
          <p:cNvSpPr txBox="1"/>
          <p:nvPr/>
        </p:nvSpPr>
        <p:spPr>
          <a:xfrm>
            <a:off x="467545"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30</a:t>
            </a:r>
          </a:p>
        </p:txBody>
      </p:sp>
    </p:spTree>
    <p:extLst>
      <p:ext uri="{BB962C8B-B14F-4D97-AF65-F5344CB8AC3E}">
        <p14:creationId xmlns:p14="http://schemas.microsoft.com/office/powerpoint/2010/main" val="16320164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187624" y="4653136"/>
            <a:ext cx="7776864" cy="115212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1547664" y="1844824"/>
            <a:ext cx="7416824" cy="266429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16632"/>
            <a:ext cx="7344816" cy="634082"/>
          </a:xfrm>
        </p:spPr>
        <p:txBody>
          <a:bodyPr>
            <a:normAutofit fontScale="90000"/>
          </a:bodyPr>
          <a:lstStyle/>
          <a:p>
            <a:r>
              <a:rPr lang="fr-FR" dirty="0"/>
              <a:t>- Les erreurs possibles concernant les mentions manuscrites : conséquences (3)</a:t>
            </a:r>
          </a:p>
        </p:txBody>
      </p:sp>
      <p:sp>
        <p:nvSpPr>
          <p:cNvPr id="3" name="Espace réservé du contenu 2"/>
          <p:cNvSpPr>
            <a:spLocks noGrp="1"/>
          </p:cNvSpPr>
          <p:nvPr>
            <p:ph idx="1"/>
          </p:nvPr>
        </p:nvSpPr>
        <p:spPr/>
        <p:txBody>
          <a:bodyPr>
            <a:normAutofit/>
          </a:bodyPr>
          <a:lstStyle/>
          <a:p>
            <a:pPr lvl="1"/>
            <a:r>
              <a:rPr lang="fr-FR" sz="1600" dirty="0"/>
              <a:t>Mentions non conformes, quelques exemples (suite) :</a:t>
            </a:r>
          </a:p>
          <a:p>
            <a:pPr lvl="2">
              <a:spcAft>
                <a:spcPts val="0"/>
              </a:spcAft>
              <a:buFont typeface="Wingdings" panose="05000000000000000000" pitchFamily="2" charset="2"/>
              <a:buChar char="Ø"/>
            </a:pPr>
            <a:r>
              <a:rPr lang="fr-FR" sz="1600" dirty="0"/>
              <a:t>Durée de l’engagement de la caution mal précisée, il est indiqué durée de l’opération garantie : nullité du cautionnement </a:t>
            </a:r>
            <a:r>
              <a:rPr lang="fr-FR" sz="1600" i="0" dirty="0"/>
              <a:t>(</a:t>
            </a:r>
            <a:r>
              <a:rPr lang="fr-FR" sz="1600" i="0" dirty="0">
                <a:hlinkClick r:id="rId2"/>
              </a:rPr>
              <a:t>arrêt du 09/07/2015 n° 14-24287</a:t>
            </a:r>
            <a:r>
              <a:rPr lang="fr-FR" sz="1600" i="0" dirty="0"/>
              <a:t>)</a:t>
            </a:r>
            <a:r>
              <a:rPr lang="fr-FR" sz="1600" dirty="0"/>
              <a:t>. Idem pour une indication de 108 mensualités au lieu de 108 mois </a:t>
            </a:r>
            <a:r>
              <a:rPr lang="fr-FR" sz="1600" i="0" dirty="0"/>
              <a:t>(</a:t>
            </a:r>
            <a:r>
              <a:rPr lang="fr-FR" sz="1600" i="0" dirty="0">
                <a:hlinkClick r:id="rId3"/>
              </a:rPr>
              <a:t>arrêt du 09/02/2016 n° 14-18721</a:t>
            </a:r>
            <a:r>
              <a:rPr lang="fr-FR" sz="1600" i="0" dirty="0"/>
              <a:t>)</a:t>
            </a:r>
          </a:p>
          <a:p>
            <a:pPr lvl="3">
              <a:buClr>
                <a:srgbClr val="CC3300"/>
              </a:buClr>
              <a:buSzPct val="60000"/>
              <a:buFont typeface="Wingdings" panose="05000000000000000000" pitchFamily="2" charset="2"/>
              <a:buChar char="§"/>
            </a:pPr>
            <a:r>
              <a:rPr lang="fr-FR" sz="1600" dirty="0">
                <a:solidFill>
                  <a:schemeClr val="tx1"/>
                </a:solidFill>
                <a:latin typeface="+mn-lt"/>
              </a:rPr>
              <a:t>Par contre la mention « jusqu’au paiement effectif de toutes les sommes dues » est dans l’esprit de l’article L. 331-1 (</a:t>
            </a:r>
            <a:r>
              <a:rPr lang="fr-FR" sz="1600" dirty="0">
                <a:solidFill>
                  <a:schemeClr val="tx1"/>
                </a:solidFill>
                <a:latin typeface="+mn-lt"/>
                <a:hlinkClick r:id="rId4"/>
              </a:rPr>
              <a:t>arrêt du 15/11/2017, n° 16-10504</a:t>
            </a:r>
            <a:r>
              <a:rPr lang="fr-FR" sz="1600" dirty="0">
                <a:solidFill>
                  <a:schemeClr val="tx1"/>
                </a:solidFill>
                <a:latin typeface="+mn-lt"/>
              </a:rPr>
              <a:t>)</a:t>
            </a:r>
          </a:p>
          <a:p>
            <a:pPr lvl="2">
              <a:buFont typeface="Wingdings" panose="05000000000000000000" pitchFamily="2" charset="2"/>
              <a:buChar char="Ø"/>
            </a:pPr>
            <a:r>
              <a:rPr lang="fr-FR" sz="1600" dirty="0"/>
              <a:t> Mention de la durée de l’engagement de la caution supérieure à celle portée dans l’acte, validité de la mention manuscrite (</a:t>
            </a:r>
            <a:r>
              <a:rPr lang="fr-FR" sz="1600" dirty="0">
                <a:hlinkClick r:id="rId5"/>
              </a:rPr>
              <a:t>arrêt du 11/06/2014, n° 13-18118</a:t>
            </a:r>
            <a:r>
              <a:rPr lang="fr-FR" sz="1600" dirty="0"/>
              <a:t>).</a:t>
            </a:r>
          </a:p>
          <a:p>
            <a:pPr lvl="2">
              <a:buFont typeface="Wingdings" panose="05000000000000000000" pitchFamily="2" charset="2"/>
              <a:buChar char="Ø"/>
            </a:pPr>
            <a:endParaRPr lang="fr-FR" sz="1600" dirty="0"/>
          </a:p>
          <a:p>
            <a:pPr lvl="1"/>
            <a:r>
              <a:rPr lang="fr-FR" sz="1600" dirty="0"/>
              <a:t>Le paiement par la caution, en toute connaissance de cause, de son engagement, alors que les mentions manuscrites étaient irrégulières, indique que celui-ci a renoncé à invoquer la nullité de l’acte </a:t>
            </a:r>
            <a:r>
              <a:rPr lang="fr-FR" sz="1600" b="0" dirty="0"/>
              <a:t>(</a:t>
            </a:r>
            <a:r>
              <a:rPr lang="fr-FR" sz="1600" b="0" dirty="0">
                <a:hlinkClick r:id="rId6"/>
              </a:rPr>
              <a:t>arrêt du 05/02/2013 n° 12-11720</a:t>
            </a:r>
            <a:r>
              <a:rPr lang="fr-FR" sz="1600" b="0" dirty="0"/>
              <a:t>)</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40</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9" name="ZoneTexte 8">
            <a:hlinkClick r:id="rId7" action="ppaction://hlinksldjump"/>
          </p:cNvPr>
          <p:cNvSpPr txBox="1"/>
          <p:nvPr/>
        </p:nvSpPr>
        <p:spPr>
          <a:xfrm>
            <a:off x="539553"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30</a:t>
            </a:r>
          </a:p>
        </p:txBody>
      </p:sp>
    </p:spTree>
    <p:extLst>
      <p:ext uri="{BB962C8B-B14F-4D97-AF65-F5344CB8AC3E}">
        <p14:creationId xmlns:p14="http://schemas.microsoft.com/office/powerpoint/2010/main" val="329710305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966428" y="5229200"/>
            <a:ext cx="7854044" cy="72008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899592" y="3356992"/>
            <a:ext cx="7920880" cy="57606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916832"/>
            <a:ext cx="7920880" cy="79208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88640"/>
            <a:ext cx="7344816" cy="634082"/>
          </a:xfrm>
        </p:spPr>
        <p:txBody>
          <a:bodyPr>
            <a:normAutofit fontScale="90000"/>
          </a:bodyPr>
          <a:lstStyle/>
          <a:p>
            <a:r>
              <a:rPr lang="fr-FR" dirty="0"/>
              <a:t>- Les erreurs possibles concernant les mentions manuscrites : conséquences (4)</a:t>
            </a:r>
          </a:p>
        </p:txBody>
      </p:sp>
      <p:sp>
        <p:nvSpPr>
          <p:cNvPr id="3" name="Espace réservé du contenu 2"/>
          <p:cNvSpPr>
            <a:spLocks noGrp="1"/>
          </p:cNvSpPr>
          <p:nvPr>
            <p:ph idx="1"/>
          </p:nvPr>
        </p:nvSpPr>
        <p:spPr/>
        <p:txBody>
          <a:bodyPr>
            <a:normAutofit/>
          </a:bodyPr>
          <a:lstStyle/>
          <a:p>
            <a:r>
              <a:rPr lang="fr-FR" sz="1600" dirty="0"/>
              <a:t>Quelques réflexions :</a:t>
            </a:r>
          </a:p>
          <a:p>
            <a:pPr lvl="1">
              <a:buFont typeface="Wingdings" panose="05000000000000000000" pitchFamily="2" charset="2"/>
              <a:buChar char="Ø"/>
            </a:pPr>
            <a:r>
              <a:rPr lang="fr-FR" sz="1600" dirty="0"/>
              <a:t>Ce formalisme n’est applicable qu’à compter du 05/02/2004.</a:t>
            </a:r>
          </a:p>
          <a:p>
            <a:pPr lvl="1">
              <a:buFont typeface="Wingdings" panose="05000000000000000000" pitchFamily="2" charset="2"/>
              <a:buChar char="Ø"/>
            </a:pPr>
            <a:r>
              <a:rPr lang="fr-FR" sz="1600" dirty="0"/>
              <a:t>La seule motivation de l’absence de date sur l’acte de cautionnement ne peut entrainer la nullité de cet acte </a:t>
            </a:r>
            <a:r>
              <a:rPr lang="fr-FR" sz="1600" b="0" dirty="0"/>
              <a:t>(</a:t>
            </a:r>
            <a:r>
              <a:rPr lang="fr-FR" sz="1600" b="0" dirty="0">
                <a:hlinkClick r:id="rId2"/>
              </a:rPr>
              <a:t>arrêt du 01/02/2011, n° 09-17411</a:t>
            </a:r>
            <a:r>
              <a:rPr lang="fr-FR" sz="1600" b="0" dirty="0"/>
              <a:t>)</a:t>
            </a:r>
            <a:r>
              <a:rPr lang="fr-FR" sz="1600" dirty="0"/>
              <a:t>.</a:t>
            </a:r>
          </a:p>
          <a:p>
            <a:pPr lvl="1">
              <a:buFont typeface="Wingdings" panose="05000000000000000000" pitchFamily="2" charset="2"/>
              <a:buChar char="Ø"/>
            </a:pPr>
            <a:r>
              <a:rPr lang="fr-FR" sz="1600" dirty="0"/>
              <a:t>Le formalisme s’impose que la caution soit profane ou avertie </a:t>
            </a:r>
            <a:r>
              <a:rPr lang="fr-FR" sz="1600" b="0" dirty="0"/>
              <a:t>(</a:t>
            </a:r>
            <a:r>
              <a:rPr lang="fr-FR" sz="1600" b="0" dirty="0">
                <a:hlinkClick r:id="rId3"/>
              </a:rPr>
              <a:t>arrêt du 10/01/2012, n° 10-26630</a:t>
            </a:r>
            <a:r>
              <a:rPr lang="fr-FR" sz="1600" b="0" dirty="0"/>
              <a:t>)</a:t>
            </a:r>
            <a:r>
              <a:rPr lang="fr-FR" sz="1600" dirty="0"/>
              <a:t>.</a:t>
            </a:r>
          </a:p>
          <a:p>
            <a:pPr lvl="1">
              <a:buFont typeface="Wingdings" panose="05000000000000000000" pitchFamily="2" charset="2"/>
              <a:buChar char="Ø"/>
            </a:pPr>
            <a:r>
              <a:rPr lang="fr-FR" sz="1600" dirty="0"/>
              <a:t>De même, aucune distinction ne doit être faite entre un cautionnement civil et un cautionnement commercial </a:t>
            </a:r>
            <a:r>
              <a:rPr lang="fr-FR" sz="1600" b="0" dirty="0"/>
              <a:t>(</a:t>
            </a:r>
            <a:r>
              <a:rPr lang="fr-FR" sz="1600" b="0" dirty="0">
                <a:hlinkClick r:id="rId4"/>
              </a:rPr>
              <a:t>arrêt du 19/10/2010, n° 09-69203</a:t>
            </a:r>
            <a:r>
              <a:rPr lang="fr-FR" sz="1600" b="0" dirty="0"/>
              <a:t>)</a:t>
            </a:r>
            <a:r>
              <a:rPr lang="fr-FR" sz="1600" dirty="0"/>
              <a:t>.</a:t>
            </a:r>
          </a:p>
          <a:p>
            <a:pPr lvl="1">
              <a:buFont typeface="Wingdings" panose="05000000000000000000" pitchFamily="2" charset="2"/>
              <a:buChar char="Ø"/>
            </a:pPr>
            <a:r>
              <a:rPr lang="fr-FR" sz="1600" dirty="0"/>
              <a:t>La nullité ne serait pas encourue si la non-conformité résulte d’une  d’erreur matérielle </a:t>
            </a:r>
            <a:r>
              <a:rPr lang="fr-FR" sz="1600" b="0" dirty="0"/>
              <a:t>(</a:t>
            </a:r>
            <a:r>
              <a:rPr lang="fr-FR" sz="1600" b="0" dirty="0">
                <a:hlinkClick r:id="rId5"/>
              </a:rPr>
              <a:t>arrêt du 20/04/2017 n° 15-20053 </a:t>
            </a:r>
            <a:r>
              <a:rPr lang="fr-FR" sz="1600" b="0" dirty="0"/>
              <a:t>– référence à l’ancien article 2021 au lieu du nouveau 2298)</a:t>
            </a:r>
            <a:r>
              <a:rPr lang="fr-FR" sz="1600" dirty="0"/>
              <a:t>. Concernant un rejet de qualification d’erreur matérielle (</a:t>
            </a:r>
            <a:r>
              <a:rPr lang="fr-FR" sz="1600" b="0" dirty="0">
                <a:hlinkClick r:id="rId6"/>
              </a:rPr>
              <a:t>arrêt du 04/05/2017 n° 15-19756 </a:t>
            </a:r>
            <a:r>
              <a:rPr lang="fr-FR" sz="1600" dirty="0"/>
              <a:t>« en renonçant au bénéficiaire de discussion »)</a:t>
            </a:r>
            <a:r>
              <a:rPr lang="fr-FR" sz="1600" u="sng" dirty="0">
                <a:solidFill>
                  <a:srgbClr val="CC3300"/>
                </a:solidFill>
              </a:rPr>
              <a:t>. </a:t>
            </a:r>
          </a:p>
          <a:p>
            <a:pPr lvl="1">
              <a:buFont typeface="Wingdings" panose="05000000000000000000" pitchFamily="2" charset="2"/>
              <a:buChar char="Ø"/>
            </a:pPr>
            <a:r>
              <a:rPr lang="fr-FR" sz="1600" dirty="0"/>
              <a:t>De même, la nullité n’est pas encourue, en cas d’ajout qui ne modifie pas le sens et la portée de la mention manuscrite (</a:t>
            </a:r>
            <a:r>
              <a:rPr lang="fr-FR" sz="1600" b="0" dirty="0">
                <a:hlinkClick r:id="rId7"/>
              </a:rPr>
              <a:t>arrêt du 28/03/2018 n° 16-26561</a:t>
            </a:r>
            <a:r>
              <a:rPr lang="fr-FR" sz="1600" dirty="0"/>
              <a:t>).</a:t>
            </a:r>
            <a:endParaRPr lang="fr-FR" sz="1600" u="sng" dirty="0">
              <a:solidFill>
                <a:srgbClr val="CC3300"/>
              </a:solidFill>
            </a:endParaRP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41</a:t>
            </a:fld>
            <a:endParaRPr lang="en-US" dirty="0"/>
          </a:p>
        </p:txBody>
      </p:sp>
      <p:sp>
        <p:nvSpPr>
          <p:cNvPr id="6" name="Espace réservé de la date 2"/>
          <p:cNvSpPr txBox="1">
            <a:spLocks/>
          </p:cNvSpPr>
          <p:nvPr/>
        </p:nvSpPr>
        <p:spPr>
          <a:xfrm>
            <a:off x="457200" y="6525344"/>
            <a:ext cx="1018456" cy="22110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dirty="0"/>
              <a:t>25/10/2018</a:t>
            </a:r>
            <a:endParaRPr lang="en-US" sz="1000" dirty="0"/>
          </a:p>
        </p:txBody>
      </p:sp>
      <p:sp>
        <p:nvSpPr>
          <p:cNvPr id="10" name="ZoneTexte 9"/>
          <p:cNvSpPr txBox="1"/>
          <p:nvPr/>
        </p:nvSpPr>
        <p:spPr>
          <a:xfrm>
            <a:off x="539553" y="260648"/>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hlinkClick r:id="rId8" action="ppaction://hlinksldjump"/>
              </a:rPr>
              <a:t>30</a:t>
            </a:r>
            <a:endParaRPr lang="fr-FR" sz="2400" u="sng" dirty="0">
              <a:solidFill>
                <a:srgbClr val="C00000"/>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6713688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899592" y="4509120"/>
            <a:ext cx="8064896" cy="165618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899592" y="1340768"/>
            <a:ext cx="7992888" cy="180020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755576" y="116632"/>
            <a:ext cx="7128792" cy="634082"/>
          </a:xfrm>
        </p:spPr>
        <p:txBody>
          <a:bodyPr>
            <a:normAutofit fontScale="90000"/>
          </a:bodyPr>
          <a:lstStyle/>
          <a:p>
            <a:r>
              <a:rPr lang="fr-FR" dirty="0"/>
              <a:t>- Le principe de la disproportion manifeste : généralités (1)</a:t>
            </a:r>
          </a:p>
        </p:txBody>
      </p:sp>
      <p:sp>
        <p:nvSpPr>
          <p:cNvPr id="3" name="Espace réservé du contenu 2"/>
          <p:cNvSpPr>
            <a:spLocks noGrp="1"/>
          </p:cNvSpPr>
          <p:nvPr>
            <p:ph idx="1"/>
          </p:nvPr>
        </p:nvSpPr>
        <p:spPr>
          <a:xfrm>
            <a:off x="251520" y="1412776"/>
            <a:ext cx="8496944" cy="5112568"/>
          </a:xfrm>
        </p:spPr>
        <p:txBody>
          <a:bodyPr>
            <a:normAutofit/>
          </a:bodyPr>
          <a:lstStyle/>
          <a:p>
            <a:r>
              <a:rPr lang="fr-FR" sz="1600" dirty="0"/>
              <a:t>Article L. 332-1 du code de la consommation (anciennement L. 341-4) : </a:t>
            </a:r>
            <a:br>
              <a:rPr lang="fr-FR" sz="1600" dirty="0"/>
            </a:br>
            <a:r>
              <a:rPr lang="fr-FR" sz="1600" dirty="0"/>
              <a:t>« </a:t>
            </a:r>
            <a:r>
              <a:rPr lang="fr-FR" sz="1600" i="1" dirty="0"/>
              <a:t>Un créancier professionnel ne peut se </a:t>
            </a:r>
            <a:r>
              <a:rPr lang="fr-FR" sz="1600" i="1" u="sng" dirty="0"/>
              <a:t>prévaloir</a:t>
            </a:r>
            <a:r>
              <a:rPr lang="fr-FR" sz="1600" i="1" dirty="0"/>
              <a:t> d'un contrat de cautionnement conclu par une personne physique dont l'engagement était, lors de sa conclusion, manifestement disproportionné à ses biens et revenus, </a:t>
            </a:r>
            <a:r>
              <a:rPr lang="fr-FR" sz="1600" i="1" u="sng" dirty="0"/>
              <a:t>à moins que le patrimoine de cette caution, au moment où celle-ci est appelée, ne lui permette de faire face à son obligation </a:t>
            </a:r>
            <a:r>
              <a:rPr lang="fr-FR" sz="1600" b="0" u="sng" dirty="0"/>
              <a:t>».</a:t>
            </a:r>
          </a:p>
          <a:p>
            <a:endParaRPr lang="fr-FR" sz="1600" b="0" u="sng" dirty="0"/>
          </a:p>
          <a:p>
            <a:r>
              <a:rPr lang="fr-FR" sz="1600" dirty="0"/>
              <a:t>La notion de disproportion s’applique aux cautions profanes comme aux cautions averties. Elle s’applique également concernant un acte notarié ou contresigné par un avocat.</a:t>
            </a:r>
          </a:p>
          <a:p>
            <a:endParaRPr lang="fr-FR" sz="1600" dirty="0"/>
          </a:p>
          <a:p>
            <a:pPr>
              <a:spcAft>
                <a:spcPts val="600"/>
              </a:spcAft>
            </a:pPr>
            <a:r>
              <a:rPr lang="fr-FR" sz="1600" dirty="0"/>
              <a:t>La sanction de la disproportion, c’est l’impossibilité pour le créancier professionnel de se prévaloir du cautionnement, quelle que soit l’importance de la disproportion. C’est une sanction qui n’est pas destinée à réparer un dommage, contrairement au défaut de mise en garde.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42</a:t>
            </a:fld>
            <a:endParaRPr lang="en-US" dirty="0"/>
          </a:p>
        </p:txBody>
      </p:sp>
      <p:sp>
        <p:nvSpPr>
          <p:cNvPr id="8" name="Espace réservé de la date 7"/>
          <p:cNvSpPr>
            <a:spLocks noGrp="1"/>
          </p:cNvSpPr>
          <p:nvPr>
            <p:ph type="dt" sz="half" idx="10"/>
          </p:nvPr>
        </p:nvSpPr>
        <p:spPr/>
        <p:txBody>
          <a:bodyPr/>
          <a:lstStyle/>
          <a:p>
            <a:r>
              <a:rPr lang="fr-FR" dirty="0"/>
              <a:t>25/03/2019</a:t>
            </a:r>
            <a:endParaRPr lang="en-US" dirty="0"/>
          </a:p>
        </p:txBody>
      </p:sp>
      <p:sp>
        <p:nvSpPr>
          <p:cNvPr id="10" name="ZoneTexte 9">
            <a:hlinkClick r:id="rId2" action="ppaction://hlinksldjump"/>
          </p:cNvPr>
          <p:cNvSpPr txBox="1"/>
          <p:nvPr/>
        </p:nvSpPr>
        <p:spPr>
          <a:xfrm>
            <a:off x="107504" y="159023"/>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31</a:t>
            </a:r>
          </a:p>
        </p:txBody>
      </p:sp>
    </p:spTree>
    <p:extLst>
      <p:ext uri="{BB962C8B-B14F-4D97-AF65-F5344CB8AC3E}">
        <p14:creationId xmlns:p14="http://schemas.microsoft.com/office/powerpoint/2010/main" val="33338112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899592" y="4221088"/>
            <a:ext cx="7992888" cy="72008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899592" y="1412776"/>
            <a:ext cx="7992888" cy="237626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188640"/>
            <a:ext cx="6768752" cy="634082"/>
          </a:xfrm>
        </p:spPr>
        <p:txBody>
          <a:bodyPr>
            <a:normAutofit fontScale="90000"/>
          </a:bodyPr>
          <a:lstStyle/>
          <a:p>
            <a:r>
              <a:rPr lang="fr-FR" dirty="0"/>
              <a:t>- Le principe de la disproportion manifeste : généralités (2)</a:t>
            </a:r>
          </a:p>
        </p:txBody>
      </p:sp>
      <p:sp>
        <p:nvSpPr>
          <p:cNvPr id="3" name="Espace réservé du contenu 2"/>
          <p:cNvSpPr>
            <a:spLocks noGrp="1"/>
          </p:cNvSpPr>
          <p:nvPr>
            <p:ph idx="1"/>
          </p:nvPr>
        </p:nvSpPr>
        <p:spPr/>
        <p:txBody>
          <a:bodyPr>
            <a:normAutofit/>
          </a:bodyPr>
          <a:lstStyle/>
          <a:p>
            <a:endParaRPr lang="fr-FR" dirty="0"/>
          </a:p>
          <a:p>
            <a:endParaRPr lang="fr-FR" dirty="0"/>
          </a:p>
          <a:p>
            <a:endParaRPr lang="fr-FR" dirty="0"/>
          </a:p>
          <a:p>
            <a:endParaRPr lang="fr-FR" dirty="0"/>
          </a:p>
          <a:p>
            <a:pPr marL="288000" indent="0">
              <a:buNone/>
            </a:pPr>
            <a:r>
              <a:rPr lang="fr-FR" dirty="0"/>
              <a:t>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43</a:t>
            </a:fld>
            <a:endParaRPr lang="en-US" dirty="0"/>
          </a:p>
        </p:txBody>
      </p:sp>
      <p:sp>
        <p:nvSpPr>
          <p:cNvPr id="7" name="Espace réservé du contenu 2"/>
          <p:cNvSpPr txBox="1">
            <a:spLocks/>
          </p:cNvSpPr>
          <p:nvPr/>
        </p:nvSpPr>
        <p:spPr>
          <a:xfrm>
            <a:off x="251520" y="1484784"/>
            <a:ext cx="8435280" cy="4176464"/>
          </a:xfrm>
          <a:prstGeom prst="rect">
            <a:avLst/>
          </a:prstGeom>
          <a:ln cmpd="thickThin">
            <a:noFill/>
          </a:ln>
        </p:spPr>
        <p:txBody>
          <a:bodyPr vert="horz" lIns="91440" tIns="45720" rIns="91440" bIns="45720" rtlCol="0">
            <a:noAutofit/>
          </a:bodyPr>
          <a:lstStyle>
            <a:lvl1pPr marL="630900" indent="-342900" algn="just" defTabSz="914400" rtl="0" eaLnBrk="1" latinLnBrk="0" hangingPunct="1">
              <a:spcBef>
                <a:spcPts val="0"/>
              </a:spcBef>
              <a:spcAft>
                <a:spcPts val="1200"/>
              </a:spcAft>
              <a:buClr>
                <a:srgbClr val="CC3300"/>
              </a:buClr>
              <a:buSzPct val="130000"/>
              <a:buFont typeface="Wingdings" panose="05000000000000000000" pitchFamily="2" charset="2"/>
              <a:buChar char=""/>
              <a:defRPr sz="2000" b="1" kern="1200" baseline="0">
                <a:solidFill>
                  <a:schemeClr val="tx1"/>
                </a:solidFill>
                <a:latin typeface="Arial" panose="020B0604020202020204" pitchFamily="34" charset="0"/>
                <a:ea typeface="+mn-ea"/>
                <a:cs typeface="Arial" panose="020B0604020202020204" pitchFamily="34" charset="0"/>
              </a:defRPr>
            </a:lvl1pPr>
            <a:lvl2pPr marL="933750" indent="-285750" algn="just" defTabSz="914400" rtl="0" eaLnBrk="1" latinLnBrk="0" hangingPunct="1">
              <a:spcBef>
                <a:spcPts val="0"/>
              </a:spcBef>
              <a:spcAft>
                <a:spcPts val="600"/>
              </a:spcAft>
              <a:buClr>
                <a:srgbClr val="CC3300"/>
              </a:buClr>
              <a:buSzPct val="100000"/>
              <a:buFont typeface="Wingdings" panose="05000000000000000000" pitchFamily="2" charset="2"/>
              <a:buChar char="n"/>
              <a:defRPr sz="1800" b="1" kern="1200" baseline="0">
                <a:solidFill>
                  <a:schemeClr val="tx1"/>
                </a:solidFill>
                <a:latin typeface="Arial" panose="020B0604020202020204" pitchFamily="34" charset="0"/>
                <a:ea typeface="Arial Unicode MS" panose="020B0604020202020204" pitchFamily="34" charset="-128"/>
                <a:cs typeface="Arial" panose="020B0604020202020204" pitchFamily="34" charset="0"/>
              </a:defRPr>
            </a:lvl2pPr>
            <a:lvl3pPr marL="1293750" indent="-285750" algn="just" defTabSz="914400" rtl="0" eaLnBrk="1" latinLnBrk="0" hangingPunct="1">
              <a:spcBef>
                <a:spcPts val="0"/>
              </a:spcBef>
              <a:spcAft>
                <a:spcPts val="1200"/>
              </a:spcAft>
              <a:buClr>
                <a:srgbClr val="CC3300"/>
              </a:buClr>
              <a:buSzPct val="80000"/>
              <a:buFont typeface="Wingdings" panose="05000000000000000000" pitchFamily="2" charset="2"/>
              <a:buChar char="n"/>
              <a:defRPr sz="1800" i="1" kern="1200" baseline="0">
                <a:solidFill>
                  <a:schemeClr val="tx1"/>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spcBef>
                <a:spcPts val="0"/>
              </a:spcBef>
              <a:buFont typeface="Arial" pitchFamily="34" charset="0"/>
              <a:buChar char="–"/>
              <a:defRPr sz="2000" kern="1200">
                <a:solidFill>
                  <a:schemeClr val="bg1">
                    <a:lumMod val="65000"/>
                  </a:schemeClr>
                </a:solidFill>
                <a:latin typeface="Sanserifing" pitchFamily="34" charset="0"/>
                <a:ea typeface="+mn-ea"/>
                <a:cs typeface="+mn-cs"/>
              </a:defRPr>
            </a:lvl4pPr>
            <a:lvl5pPr marL="2057400" indent="-228600" algn="just" defTabSz="914400" rtl="0" eaLnBrk="1" latinLnBrk="0" hangingPunct="1">
              <a:spcBef>
                <a:spcPts val="0"/>
              </a:spcBef>
              <a:buFont typeface="Arial" pitchFamily="34" charset="0"/>
              <a:buChar char="»"/>
              <a:defRPr sz="2000" kern="1200">
                <a:solidFill>
                  <a:schemeClr val="bg1">
                    <a:lumMod val="65000"/>
                  </a:schemeClr>
                </a:solidFill>
                <a:latin typeface="Sanserifing"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600"/>
              </a:spcAft>
            </a:pPr>
            <a:r>
              <a:rPr lang="fr-FR" sz="1600" dirty="0"/>
              <a:t>Le calcul de la disproportion doit s’effectuer individuellement pour chaque caution (pour une même dette la disproportion peut donc être constatée que pour une seule caution).</a:t>
            </a:r>
          </a:p>
          <a:p>
            <a:pPr>
              <a:spcAft>
                <a:spcPts val="600"/>
              </a:spcAft>
            </a:pPr>
            <a:endParaRPr lang="fr-FR" sz="1600" dirty="0"/>
          </a:p>
          <a:p>
            <a:pPr lvl="1">
              <a:buFont typeface="Wingdings" panose="05000000000000000000" pitchFamily="2" charset="2"/>
              <a:buChar char="Ø"/>
            </a:pPr>
            <a:r>
              <a:rPr lang="fr-FR" sz="1600" dirty="0"/>
              <a:t>Conséquences pour la caution restante </a:t>
            </a:r>
            <a:r>
              <a:rPr lang="fr-FR" sz="1600" b="0" dirty="0"/>
              <a:t>(</a:t>
            </a:r>
            <a:r>
              <a:rPr lang="fr-FR" sz="1600" b="0" dirty="0">
                <a:hlinkClick r:id="rId2"/>
              </a:rPr>
              <a:t>arrêt du 27/02/2015, n° 13-13709</a:t>
            </a:r>
            <a:r>
              <a:rPr lang="fr-FR" sz="1600" b="0" dirty="0"/>
              <a:t>)</a:t>
            </a:r>
            <a:r>
              <a:rPr lang="fr-FR" sz="1600" dirty="0"/>
              <a:t> :</a:t>
            </a:r>
          </a:p>
          <a:p>
            <a:pPr lvl="2">
              <a:spcAft>
                <a:spcPts val="0"/>
              </a:spcAft>
              <a:buFont typeface="Wingdings" panose="05000000000000000000" pitchFamily="2" charset="2"/>
              <a:buChar char="§"/>
            </a:pPr>
            <a:r>
              <a:rPr lang="fr-FR" sz="1600" dirty="0"/>
              <a:t>Elle ne peut invoquer à l’encontre du créancier l’article 2314 du Code civil.</a:t>
            </a:r>
          </a:p>
          <a:p>
            <a:pPr lvl="2">
              <a:buFont typeface="Wingdings" panose="05000000000000000000" pitchFamily="2" charset="2"/>
              <a:buChar char="§"/>
            </a:pPr>
            <a:r>
              <a:rPr lang="fr-FR" sz="1600" dirty="0"/>
              <a:t>Elle ne peut se retourner contre la caution dont la disproportion a été reconnue, qui supporte la totalité de la dette.</a:t>
            </a:r>
          </a:p>
          <a:p>
            <a:pPr lvl="2"/>
            <a:endParaRPr lang="fr-FR" sz="1600" dirty="0"/>
          </a:p>
          <a:p>
            <a:r>
              <a:rPr lang="fr-FR" sz="1600" dirty="0"/>
              <a:t>Le principe de la disproportion ne s’applique pas à la sûreté réelle (hypothèque), ainsi qu’à l’aval.</a:t>
            </a:r>
          </a:p>
          <a:p>
            <a:endParaRPr lang="fr-FR" sz="1600" dirty="0"/>
          </a:p>
          <a:p>
            <a:pPr>
              <a:spcAft>
                <a:spcPts val="600"/>
              </a:spcAft>
            </a:pPr>
            <a:r>
              <a:rPr lang="fr-FR" sz="1600" b="0" dirty="0"/>
              <a:t>La sanction de la disproportion trouve également à s’appliquer lorsqu’un cofidéjusseur, ayant acquitté la dette, exerce son action récursoire (</a:t>
            </a:r>
            <a:r>
              <a:rPr lang="fr-FR" sz="1600" b="0" dirty="0">
                <a:hlinkClick r:id="rId3"/>
              </a:rPr>
              <a:t>arrêt du 23/01/2019 n° 17-17903</a:t>
            </a:r>
            <a:r>
              <a:rPr lang="fr-FR" sz="1600" b="0" dirty="0"/>
              <a:t>)</a:t>
            </a:r>
          </a:p>
        </p:txBody>
      </p:sp>
      <p:sp>
        <p:nvSpPr>
          <p:cNvPr id="8" name="Espace réservé de la date 7"/>
          <p:cNvSpPr>
            <a:spLocks noGrp="1"/>
          </p:cNvSpPr>
          <p:nvPr>
            <p:ph type="dt" sz="half" idx="10"/>
          </p:nvPr>
        </p:nvSpPr>
        <p:spPr/>
        <p:txBody>
          <a:bodyPr/>
          <a:lstStyle/>
          <a:p>
            <a:r>
              <a:rPr lang="fr-FR" dirty="0"/>
              <a:t>25/03/2019</a:t>
            </a:r>
            <a:endParaRPr lang="en-US" dirty="0"/>
          </a:p>
        </p:txBody>
      </p:sp>
      <p:sp>
        <p:nvSpPr>
          <p:cNvPr id="10" name="ZoneTexte 9">
            <a:hlinkClick r:id="rId4" action="ppaction://hlinksldjump"/>
          </p:cNvPr>
          <p:cNvSpPr txBox="1"/>
          <p:nvPr/>
        </p:nvSpPr>
        <p:spPr>
          <a:xfrm>
            <a:off x="251521" y="260648"/>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31</a:t>
            </a:r>
          </a:p>
        </p:txBody>
      </p:sp>
    </p:spTree>
    <p:extLst>
      <p:ext uri="{BB962C8B-B14F-4D97-AF65-F5344CB8AC3E}">
        <p14:creationId xmlns:p14="http://schemas.microsoft.com/office/powerpoint/2010/main" val="7572907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1259632" y="5157192"/>
            <a:ext cx="7632848" cy="64807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à coins arrondis 8"/>
          <p:cNvSpPr/>
          <p:nvPr/>
        </p:nvSpPr>
        <p:spPr>
          <a:xfrm>
            <a:off x="1199072" y="2780928"/>
            <a:ext cx="7693408" cy="86409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899592" y="1268760"/>
            <a:ext cx="7992888" cy="72008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116632"/>
            <a:ext cx="6984776" cy="634082"/>
          </a:xfrm>
        </p:spPr>
        <p:txBody>
          <a:bodyPr>
            <a:normAutofit fontScale="90000"/>
          </a:bodyPr>
          <a:lstStyle/>
          <a:p>
            <a:r>
              <a:rPr lang="fr-FR" dirty="0"/>
              <a:t>- La disproportion manifeste au jour de la conclusion de l’acte de cautionnement</a:t>
            </a:r>
          </a:p>
        </p:txBody>
      </p:sp>
      <p:sp>
        <p:nvSpPr>
          <p:cNvPr id="3" name="Espace réservé du contenu 2"/>
          <p:cNvSpPr>
            <a:spLocks noGrp="1"/>
          </p:cNvSpPr>
          <p:nvPr>
            <p:ph idx="1"/>
          </p:nvPr>
        </p:nvSpPr>
        <p:spPr>
          <a:xfrm>
            <a:off x="251520" y="1340768"/>
            <a:ext cx="8435280" cy="5184576"/>
          </a:xfrm>
        </p:spPr>
        <p:txBody>
          <a:bodyPr>
            <a:normAutofit/>
          </a:bodyPr>
          <a:lstStyle/>
          <a:p>
            <a:pPr>
              <a:spcAft>
                <a:spcPts val="600"/>
              </a:spcAft>
            </a:pPr>
            <a:r>
              <a:rPr lang="fr-FR" sz="1600" u="sng" dirty="0"/>
              <a:t>1</a:t>
            </a:r>
            <a:r>
              <a:rPr lang="fr-FR" sz="1600" u="sng" baseline="30000" dirty="0"/>
              <a:t>ière</a:t>
            </a:r>
            <a:r>
              <a:rPr lang="fr-FR" sz="1600" u="sng" dirty="0"/>
              <a:t> période</a:t>
            </a:r>
            <a:r>
              <a:rPr lang="fr-FR" sz="1600" dirty="0"/>
              <a:t> : disproportion </a:t>
            </a:r>
            <a:r>
              <a:rPr lang="fr-FR" sz="1600" i="1" u="sng" dirty="0"/>
              <a:t>manifeste</a:t>
            </a:r>
            <a:r>
              <a:rPr lang="fr-FR" sz="1600" dirty="0"/>
              <a:t> au jour de la conclusion de l’engagement de la caution.</a:t>
            </a:r>
          </a:p>
          <a:p>
            <a:pPr>
              <a:spcAft>
                <a:spcPts val="600"/>
              </a:spcAft>
            </a:pPr>
            <a:endParaRPr lang="fr-FR" sz="1600" dirty="0"/>
          </a:p>
          <a:p>
            <a:pPr lvl="1">
              <a:buFont typeface="Wingdings" panose="05000000000000000000" pitchFamily="2" charset="2"/>
              <a:buChar char="Ø"/>
            </a:pPr>
            <a:r>
              <a:rPr lang="fr-FR" sz="1600" dirty="0"/>
              <a:t>Comparaison entre l’ensemble des engagements de la caution et ses </a:t>
            </a:r>
            <a:r>
              <a:rPr lang="fr-FR" sz="1600" u="sng" dirty="0"/>
              <a:t>revenus</a:t>
            </a:r>
            <a:r>
              <a:rPr lang="fr-FR" sz="1600" dirty="0"/>
              <a:t> et ses </a:t>
            </a:r>
            <a:r>
              <a:rPr lang="fr-FR" sz="1600" u="sng" dirty="0"/>
              <a:t>biens</a:t>
            </a:r>
            <a:r>
              <a:rPr lang="fr-FR" sz="1600" dirty="0"/>
              <a:t>. </a:t>
            </a:r>
          </a:p>
          <a:p>
            <a:pPr lvl="1">
              <a:buFont typeface="Wingdings" panose="05000000000000000000" pitchFamily="2" charset="2"/>
              <a:buChar char="Ø"/>
            </a:pPr>
            <a:r>
              <a:rPr lang="fr-FR" sz="1600" dirty="0"/>
              <a:t>La preuve de la disproportion est à la charge de la caution (</a:t>
            </a:r>
            <a:r>
              <a:rPr lang="fr-FR" sz="1600" b="0" dirty="0">
                <a:hlinkClick r:id="rId2"/>
              </a:rPr>
              <a:t>arrêt du 26/09/2018, n° 17-17668</a:t>
            </a:r>
            <a:r>
              <a:rPr lang="fr-FR" sz="1600" dirty="0"/>
              <a:t>), sauf en cas de contestation par la banque des pièces produites par la caution, preuve de biens non déclarés.</a:t>
            </a:r>
          </a:p>
          <a:p>
            <a:pPr lvl="1">
              <a:spcAft>
                <a:spcPts val="0"/>
              </a:spcAft>
              <a:buFont typeface="Wingdings" panose="05000000000000000000" pitchFamily="2" charset="2"/>
              <a:buChar char="Ø"/>
            </a:pPr>
            <a:r>
              <a:rPr lang="fr-FR" sz="1600" dirty="0"/>
              <a:t>Il ne peut y avoir de disproportion lorsque le cautionnement est inférieur à la valeur du patrimoine de la caution </a:t>
            </a:r>
            <a:r>
              <a:rPr lang="fr-FR" sz="1600" b="0" dirty="0"/>
              <a:t>(</a:t>
            </a:r>
            <a:r>
              <a:rPr lang="fr-FR" sz="1600" b="0" dirty="0">
                <a:hlinkClick r:id="rId3"/>
              </a:rPr>
              <a:t>arrêt du 28/02/2018 n° 16-24841</a:t>
            </a:r>
            <a:r>
              <a:rPr lang="fr-FR" sz="1600" b="0" dirty="0"/>
              <a:t>)</a:t>
            </a:r>
            <a:r>
              <a:rPr lang="fr-FR" sz="1600" dirty="0"/>
              <a:t>.</a:t>
            </a:r>
          </a:p>
          <a:p>
            <a:pPr lvl="2">
              <a:spcAft>
                <a:spcPts val="600"/>
              </a:spcAft>
              <a:buFont typeface="Wingdings" panose="05000000000000000000" pitchFamily="2" charset="2"/>
              <a:buChar char="§"/>
            </a:pPr>
            <a:r>
              <a:rPr lang="fr-FR" sz="1600" dirty="0"/>
              <a:t>En l’absence de patrimoine, la notion de disproportion est plus difficile à définir, au regard des seuls revenus de la caution (un cautionnement correspondant à une année de revenus peut être considéré comme manifestement disproportionné ?). </a:t>
            </a:r>
          </a:p>
          <a:p>
            <a:pPr lvl="1">
              <a:buFont typeface="Wingdings" panose="05000000000000000000" pitchFamily="2" charset="2"/>
              <a:buChar char="Ø"/>
            </a:pPr>
            <a:r>
              <a:rPr lang="fr-FR" sz="1600" dirty="0"/>
              <a:t>L’engagement de la caution s’entend du montant de l’acte de cautionnement et non des montants restants dus.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44</a:t>
            </a:fld>
            <a:endParaRPr lang="en-US" dirty="0"/>
          </a:p>
        </p:txBody>
      </p:sp>
      <p:sp>
        <p:nvSpPr>
          <p:cNvPr id="8" name="Espace réservé de la date 7"/>
          <p:cNvSpPr>
            <a:spLocks noGrp="1"/>
          </p:cNvSpPr>
          <p:nvPr>
            <p:ph type="dt" sz="half" idx="10"/>
          </p:nvPr>
        </p:nvSpPr>
        <p:spPr/>
        <p:txBody>
          <a:bodyPr/>
          <a:lstStyle/>
          <a:p>
            <a:r>
              <a:rPr lang="fr-FR" dirty="0"/>
              <a:t>25/03/2019</a:t>
            </a:r>
            <a:endParaRPr lang="en-US" dirty="0"/>
          </a:p>
        </p:txBody>
      </p:sp>
      <p:sp>
        <p:nvSpPr>
          <p:cNvPr id="11" name="ZoneTexte 10">
            <a:hlinkClick r:id="rId4" action="ppaction://hlinksldjump"/>
          </p:cNvPr>
          <p:cNvSpPr txBox="1"/>
          <p:nvPr/>
        </p:nvSpPr>
        <p:spPr>
          <a:xfrm>
            <a:off x="395537"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32</a:t>
            </a:r>
          </a:p>
        </p:txBody>
      </p:sp>
    </p:spTree>
    <p:extLst>
      <p:ext uri="{BB962C8B-B14F-4D97-AF65-F5344CB8AC3E}">
        <p14:creationId xmlns:p14="http://schemas.microsoft.com/office/powerpoint/2010/main" val="10960008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899592" y="4941168"/>
            <a:ext cx="7992888" cy="86409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à coins arrondis 8"/>
          <p:cNvSpPr/>
          <p:nvPr/>
        </p:nvSpPr>
        <p:spPr>
          <a:xfrm>
            <a:off x="899592" y="3140968"/>
            <a:ext cx="7992888" cy="86409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à coins arrondis 5"/>
          <p:cNvSpPr/>
          <p:nvPr/>
        </p:nvSpPr>
        <p:spPr>
          <a:xfrm>
            <a:off x="899592" y="1340768"/>
            <a:ext cx="7992888" cy="115212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27584" y="116632"/>
            <a:ext cx="7056784" cy="634082"/>
          </a:xfrm>
        </p:spPr>
        <p:txBody>
          <a:bodyPr>
            <a:normAutofit fontScale="90000"/>
          </a:bodyPr>
          <a:lstStyle/>
          <a:p>
            <a:r>
              <a:rPr lang="fr-FR" dirty="0"/>
              <a:t>- La disproportion manifeste au jour de la mise en cause de la caution</a:t>
            </a:r>
          </a:p>
        </p:txBody>
      </p:sp>
      <p:sp>
        <p:nvSpPr>
          <p:cNvPr id="3" name="Espace réservé du contenu 2"/>
          <p:cNvSpPr>
            <a:spLocks noGrp="1"/>
          </p:cNvSpPr>
          <p:nvPr>
            <p:ph idx="1"/>
          </p:nvPr>
        </p:nvSpPr>
        <p:spPr>
          <a:xfrm>
            <a:off x="251520" y="1340768"/>
            <a:ext cx="8435280" cy="4824536"/>
          </a:xfrm>
        </p:spPr>
        <p:txBody>
          <a:bodyPr>
            <a:normAutofit/>
          </a:bodyPr>
          <a:lstStyle/>
          <a:p>
            <a:r>
              <a:rPr lang="fr-FR" sz="1600" u="sng" dirty="0"/>
              <a:t>2</a:t>
            </a:r>
            <a:r>
              <a:rPr lang="fr-FR" sz="1600" u="sng" baseline="30000" dirty="0"/>
              <a:t>ième</a:t>
            </a:r>
            <a:r>
              <a:rPr lang="fr-FR" sz="1600" u="sng" dirty="0"/>
              <a:t> période</a:t>
            </a:r>
            <a:r>
              <a:rPr lang="fr-FR" sz="1600" dirty="0"/>
              <a:t> : si, une disproportion est constatée au jour de l’engagement de la caution, possibilité pour le banquier de réexaminer la situation au jour de la mise en cause de la caution, ou en cas de sauvegarde, au jour où le plan n’est pas respecté (</a:t>
            </a:r>
            <a:r>
              <a:rPr lang="fr-FR" sz="1600" b="0" dirty="0">
                <a:hlinkClick r:id="rId2"/>
              </a:rPr>
              <a:t>arrêt du 01/03/2016, n° 14-16402</a:t>
            </a:r>
            <a:r>
              <a:rPr lang="fr-FR" sz="1600" dirty="0"/>
              <a:t>). </a:t>
            </a:r>
          </a:p>
          <a:p>
            <a:pPr lvl="1">
              <a:spcAft>
                <a:spcPts val="1200"/>
              </a:spcAft>
              <a:buFont typeface="Wingdings" panose="05000000000000000000" pitchFamily="2" charset="2"/>
              <a:buChar char="Ø"/>
            </a:pPr>
            <a:r>
              <a:rPr lang="fr-FR" sz="1600" dirty="0"/>
              <a:t>La comparaison ne peut s’effectuer qu’avec le patrimoine de la caution, abstraction faite des revenus.</a:t>
            </a:r>
          </a:p>
          <a:p>
            <a:pPr lvl="1">
              <a:spcAft>
                <a:spcPts val="1200"/>
              </a:spcAft>
              <a:buFont typeface="Wingdings" panose="05000000000000000000" pitchFamily="2" charset="2"/>
              <a:buChar char="Ø"/>
            </a:pPr>
            <a:r>
              <a:rPr lang="fr-FR" sz="1600" dirty="0"/>
              <a:t>En sens contraire, la caution ne dispose pas de la possibilité d’un  réexamen sa situation financière au jour de sa mise en cause, en cas de diminution importante de ses revenus et biens.</a:t>
            </a:r>
          </a:p>
          <a:p>
            <a:pPr lvl="1">
              <a:spcAft>
                <a:spcPts val="1200"/>
              </a:spcAft>
              <a:buFont typeface="Wingdings" panose="05000000000000000000" pitchFamily="2" charset="2"/>
              <a:buChar char="Ø"/>
            </a:pPr>
            <a:r>
              <a:rPr lang="fr-FR" sz="1600" dirty="0"/>
              <a:t>La preuve de la disproportion est ici à la charge du banquier.</a:t>
            </a:r>
          </a:p>
          <a:p>
            <a:pPr lvl="1">
              <a:spcAft>
                <a:spcPts val="1200"/>
              </a:spcAft>
              <a:buFont typeface="Wingdings" panose="05000000000000000000" pitchFamily="2" charset="2"/>
              <a:buChar char="Ø"/>
            </a:pPr>
            <a:r>
              <a:rPr lang="fr-FR" sz="1600" dirty="0"/>
              <a:t>La comparaison s’effectue au regard du seul cautionnement appelé (</a:t>
            </a:r>
            <a:r>
              <a:rPr lang="fr-FR" sz="1600" b="0" dirty="0">
                <a:hlinkClick r:id="rId3"/>
              </a:rPr>
              <a:t>arrêt du 08/09/2015 n° 14-13093</a:t>
            </a:r>
            <a:r>
              <a:rPr lang="fr-FR" sz="1600" dirty="0"/>
              <a:t>)</a:t>
            </a:r>
          </a:p>
          <a:p>
            <a:pPr lvl="2">
              <a:buFont typeface="Wingdings" panose="05000000000000000000" pitchFamily="2" charset="2"/>
              <a:buChar char="§"/>
            </a:pPr>
            <a:r>
              <a:rPr lang="fr-FR" sz="1600" dirty="0"/>
              <a:t>Dans un arrêt du 17/10/2018 (</a:t>
            </a:r>
            <a:r>
              <a:rPr lang="fr-FR" sz="1600" dirty="0">
                <a:hlinkClick r:id="rId4"/>
              </a:rPr>
              <a:t>n° 17-21857</a:t>
            </a:r>
            <a:r>
              <a:rPr lang="fr-FR" sz="1600" dirty="0"/>
              <a:t>), la Cour de cassation précise qu’il convient de prendre en compte  les cautionnements dont la mise en œuvre est demandée</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45</a:t>
            </a:fld>
            <a:endParaRPr lang="en-US" dirty="0"/>
          </a:p>
        </p:txBody>
      </p:sp>
      <p:sp>
        <p:nvSpPr>
          <p:cNvPr id="7" name="Espace réservé de la date 6"/>
          <p:cNvSpPr>
            <a:spLocks noGrp="1"/>
          </p:cNvSpPr>
          <p:nvPr>
            <p:ph type="dt" sz="half" idx="10"/>
          </p:nvPr>
        </p:nvSpPr>
        <p:spPr/>
        <p:txBody>
          <a:bodyPr/>
          <a:lstStyle/>
          <a:p>
            <a:r>
              <a:rPr lang="fr-FR" dirty="0"/>
              <a:t>25/03/2019</a:t>
            </a:r>
            <a:endParaRPr lang="en-US" dirty="0"/>
          </a:p>
        </p:txBody>
      </p:sp>
      <p:sp>
        <p:nvSpPr>
          <p:cNvPr id="11" name="ZoneTexte 10">
            <a:hlinkClick r:id="rId5" action="ppaction://hlinksldjump"/>
          </p:cNvPr>
          <p:cNvSpPr txBox="1"/>
          <p:nvPr/>
        </p:nvSpPr>
        <p:spPr>
          <a:xfrm>
            <a:off x="395537"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33</a:t>
            </a:r>
          </a:p>
        </p:txBody>
      </p:sp>
    </p:spTree>
    <p:extLst>
      <p:ext uri="{BB962C8B-B14F-4D97-AF65-F5344CB8AC3E}">
        <p14:creationId xmlns:p14="http://schemas.microsoft.com/office/powerpoint/2010/main" val="36779932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39552" y="1340768"/>
            <a:ext cx="8352928" cy="144016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3789040"/>
            <a:ext cx="7992888" cy="86409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27584" y="188640"/>
            <a:ext cx="7200800" cy="634082"/>
          </a:xfrm>
        </p:spPr>
        <p:txBody>
          <a:bodyPr>
            <a:normAutofit fontScale="90000"/>
          </a:bodyPr>
          <a:lstStyle/>
          <a:p>
            <a:r>
              <a:rPr lang="fr-FR" dirty="0"/>
              <a:t>- Le principe de la disproportion : notion de revenus et de biens à retenir (1)</a:t>
            </a:r>
          </a:p>
        </p:txBody>
      </p:sp>
      <p:sp>
        <p:nvSpPr>
          <p:cNvPr id="3" name="Espace réservé du contenu 2"/>
          <p:cNvSpPr>
            <a:spLocks noGrp="1"/>
          </p:cNvSpPr>
          <p:nvPr>
            <p:ph idx="1"/>
          </p:nvPr>
        </p:nvSpPr>
        <p:spPr>
          <a:xfrm>
            <a:off x="251520" y="1340768"/>
            <a:ext cx="8568952" cy="4891458"/>
          </a:xfrm>
        </p:spPr>
        <p:txBody>
          <a:bodyPr>
            <a:normAutofit/>
          </a:bodyPr>
          <a:lstStyle/>
          <a:p>
            <a:pPr>
              <a:spcAft>
                <a:spcPts val="600"/>
              </a:spcAft>
            </a:pPr>
            <a:r>
              <a:rPr lang="fr-FR" sz="1600" dirty="0"/>
              <a:t>Concernant les revenus :</a:t>
            </a:r>
          </a:p>
          <a:p>
            <a:pPr lvl="1">
              <a:spcAft>
                <a:spcPts val="0"/>
              </a:spcAft>
              <a:buFont typeface="Wingdings" panose="05000000000000000000" pitchFamily="2" charset="2"/>
              <a:buChar char="Ø"/>
            </a:pPr>
            <a:r>
              <a:rPr lang="fr-FR" sz="1600" dirty="0"/>
              <a:t>revenus de la caution au jour de son engagement</a:t>
            </a:r>
          </a:p>
          <a:p>
            <a:pPr lvl="2">
              <a:buFont typeface="Wingdings" panose="05000000000000000000" pitchFamily="2" charset="2"/>
              <a:buChar char="§"/>
            </a:pPr>
            <a:r>
              <a:rPr lang="fr-FR" sz="1600" dirty="0"/>
              <a:t>Impossibilité de tenir compte des revenus escomptés de l’opération garantie (</a:t>
            </a:r>
            <a:r>
              <a:rPr lang="fr-FR" sz="1600" dirty="0">
                <a:hlinkClick r:id="rId2"/>
              </a:rPr>
              <a:t>arrêt du 03/06/2015, n° 14-13126</a:t>
            </a:r>
            <a:r>
              <a:rPr lang="fr-FR" sz="1600" dirty="0"/>
              <a:t>). Voir également l’arrêt du 05/09/2018, </a:t>
            </a:r>
            <a:r>
              <a:rPr lang="fr-FR" sz="1600" dirty="0">
                <a:hlinkClick r:id="rId3"/>
              </a:rPr>
              <a:t>n° 16-25185</a:t>
            </a:r>
            <a:r>
              <a:rPr lang="fr-FR" sz="1600" dirty="0"/>
              <a:t>, concernant les revenus perçus de l’opération garantie. </a:t>
            </a:r>
          </a:p>
          <a:p>
            <a:pPr>
              <a:spcAft>
                <a:spcPts val="600"/>
              </a:spcAft>
            </a:pPr>
            <a:r>
              <a:rPr lang="fr-FR" sz="1600" dirty="0"/>
              <a:t>Concernant les biens :</a:t>
            </a:r>
          </a:p>
          <a:p>
            <a:pPr lvl="1">
              <a:spcAft>
                <a:spcPts val="0"/>
              </a:spcAft>
              <a:buFont typeface="Wingdings" panose="05000000000000000000" pitchFamily="2" charset="2"/>
              <a:buChar char="Ø"/>
            </a:pPr>
            <a:r>
              <a:rPr lang="fr-FR" sz="1600" dirty="0"/>
              <a:t>biens immeubles : valorisation au jour de l’engagement, déduction faite des emprunts (y compris la résidence principale, </a:t>
            </a:r>
            <a:r>
              <a:rPr lang="fr-FR" sz="1600" b="0" dirty="0"/>
              <a:t>a</a:t>
            </a:r>
            <a:r>
              <a:rPr lang="fr-FR" sz="1600" b="0" dirty="0">
                <a:hlinkClick r:id="rId4"/>
              </a:rPr>
              <a:t>rrêt du 26/09/2018, n° 17-16772</a:t>
            </a:r>
            <a:r>
              <a:rPr lang="fr-FR" sz="1600" dirty="0"/>
              <a:t>) ,</a:t>
            </a:r>
          </a:p>
          <a:p>
            <a:pPr lvl="1">
              <a:buFont typeface="Wingdings" panose="05000000000000000000" pitchFamily="2" charset="2"/>
              <a:buChar char="Ø"/>
            </a:pPr>
            <a:r>
              <a:rPr lang="fr-FR" sz="1600" dirty="0"/>
              <a:t>pour les titres de sociétés, y compris SCI, prise en compte du passif et de l’actif (y compris la valeur des parts dans l’entreprise débitrice appartenant à la caution),</a:t>
            </a:r>
          </a:p>
          <a:p>
            <a:pPr lvl="2">
              <a:spcAft>
                <a:spcPts val="600"/>
              </a:spcAft>
              <a:buFont typeface="Wingdings" panose="05000000000000000000" pitchFamily="2" charset="2"/>
              <a:buChar char="§"/>
            </a:pPr>
            <a:r>
              <a:rPr lang="fr-FR" sz="1600" dirty="0"/>
              <a:t>prise en compte de la valorisation effectuée par la caution, sans obligation pour le banquier d’en vérifier l’exactitude (arr</a:t>
            </a:r>
            <a:r>
              <a:rPr lang="fr-FR" sz="1600" dirty="0">
                <a:hlinkClick r:id="rId5"/>
              </a:rPr>
              <a:t>êt du 28/03/2018, n° 16-25651</a:t>
            </a:r>
            <a:r>
              <a:rPr lang="fr-FR" sz="1600" dirty="0"/>
              <a:t>)</a:t>
            </a:r>
          </a:p>
          <a:p>
            <a:pPr lvl="1">
              <a:spcAft>
                <a:spcPts val="1200"/>
              </a:spcAft>
              <a:buFont typeface="Wingdings" panose="05000000000000000000" pitchFamily="2" charset="2"/>
              <a:buChar char="Ø"/>
            </a:pPr>
            <a:r>
              <a:rPr lang="fr-FR" sz="1600" dirty="0"/>
              <a:t>comptes bancaires, compte courant d’associé, assurance-vie …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46</a:t>
            </a:fld>
            <a:endParaRPr lang="en-US" dirty="0"/>
          </a:p>
        </p:txBody>
      </p:sp>
      <p:sp>
        <p:nvSpPr>
          <p:cNvPr id="8" name="Espace réservé de la date 7"/>
          <p:cNvSpPr>
            <a:spLocks noGrp="1"/>
          </p:cNvSpPr>
          <p:nvPr>
            <p:ph type="dt" sz="half" idx="10"/>
          </p:nvPr>
        </p:nvSpPr>
        <p:spPr/>
        <p:txBody>
          <a:bodyPr/>
          <a:lstStyle/>
          <a:p>
            <a:r>
              <a:rPr lang="fr-FR" dirty="0"/>
              <a:t>25/03/2019</a:t>
            </a:r>
            <a:endParaRPr lang="en-US" dirty="0"/>
          </a:p>
        </p:txBody>
      </p:sp>
      <p:sp>
        <p:nvSpPr>
          <p:cNvPr id="10" name="ZoneTexte 9">
            <a:hlinkClick r:id="rId6" action="ppaction://hlinksldjump"/>
          </p:cNvPr>
          <p:cNvSpPr txBox="1"/>
          <p:nvPr/>
        </p:nvSpPr>
        <p:spPr>
          <a:xfrm>
            <a:off x="251521" y="260648"/>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34</a:t>
            </a:r>
          </a:p>
        </p:txBody>
      </p:sp>
    </p:spTree>
    <p:extLst>
      <p:ext uri="{BB962C8B-B14F-4D97-AF65-F5344CB8AC3E}">
        <p14:creationId xmlns:p14="http://schemas.microsoft.com/office/powerpoint/2010/main" val="24019650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1187624" y="2204864"/>
            <a:ext cx="7776864" cy="115212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274638"/>
            <a:ext cx="7128792" cy="634082"/>
          </a:xfrm>
        </p:spPr>
        <p:txBody>
          <a:bodyPr>
            <a:normAutofit fontScale="90000"/>
          </a:bodyPr>
          <a:lstStyle/>
          <a:p>
            <a:r>
              <a:rPr lang="fr-FR" dirty="0"/>
              <a:t>- Le principe de la disproportion : notion de revenus et de biens à retenir (2) </a:t>
            </a:r>
          </a:p>
        </p:txBody>
      </p:sp>
      <p:sp>
        <p:nvSpPr>
          <p:cNvPr id="3" name="Espace réservé du contenu 2"/>
          <p:cNvSpPr>
            <a:spLocks noGrp="1"/>
          </p:cNvSpPr>
          <p:nvPr>
            <p:ph idx="1"/>
          </p:nvPr>
        </p:nvSpPr>
        <p:spPr>
          <a:xfrm>
            <a:off x="251520" y="1628800"/>
            <a:ext cx="8435280" cy="3384376"/>
          </a:xfrm>
        </p:spPr>
        <p:txBody>
          <a:bodyPr>
            <a:normAutofit fontScale="92500"/>
          </a:bodyPr>
          <a:lstStyle/>
          <a:p>
            <a:r>
              <a:rPr lang="fr-FR" sz="1700" dirty="0"/>
              <a:t>Un cas particulier : le cas des époux mariés sous le régime de la communauté :</a:t>
            </a:r>
          </a:p>
          <a:p>
            <a:pPr lvl="1">
              <a:buFont typeface="Wingdings" panose="05000000000000000000" pitchFamily="2" charset="2"/>
              <a:buChar char="Ø"/>
            </a:pPr>
            <a:r>
              <a:rPr lang="fr-FR" sz="1700" dirty="0"/>
              <a:t>Avec ou sans consentement exprès du conjoint (article 1415 du Code civil), il convient de prendre en compte, en plus des biens propres et des revenus de la caution, les biens de la communauté, incluant les revenus du conjoint (</a:t>
            </a:r>
            <a:r>
              <a:rPr lang="fr-FR" sz="1700" b="0" dirty="0">
                <a:hlinkClick r:id="rId2"/>
              </a:rPr>
              <a:t>arrêt du 06/06/2018 n° 16-26182</a:t>
            </a:r>
            <a:r>
              <a:rPr lang="fr-FR" sz="1700" b="0" dirty="0"/>
              <a:t> et </a:t>
            </a:r>
            <a:r>
              <a:rPr lang="fr-FR" sz="1700" b="0" dirty="0">
                <a:hlinkClick r:id="rId3"/>
              </a:rPr>
              <a:t>arrêt du 04/07/2018, n° 17-14805</a:t>
            </a:r>
            <a:r>
              <a:rPr lang="fr-FR" sz="1700" dirty="0"/>
              <a:t>).</a:t>
            </a:r>
          </a:p>
          <a:p>
            <a:pPr lvl="2">
              <a:buFont typeface="Wingdings" panose="05000000000000000000" pitchFamily="2" charset="2"/>
              <a:buChar char="§"/>
            </a:pPr>
            <a:r>
              <a:rPr lang="fr-FR" sz="1700" dirty="0"/>
              <a:t>Toutefois en l’absence de consentement du conjoint, les biens de la communauté et les revenus du conjoint reste insaisissable.</a:t>
            </a:r>
          </a:p>
          <a:p>
            <a:pPr lvl="2">
              <a:buFont typeface="Wingdings" panose="05000000000000000000" pitchFamily="2" charset="2"/>
              <a:buChar char="§"/>
            </a:pPr>
            <a:r>
              <a:rPr lang="fr-FR" sz="1700" dirty="0"/>
              <a:t>Rappelons que concernant une caution mariée sous le régime de la séparation de biens, la disproportion s’apprécie au regard des seuls biens et revenus personnels de la caution (</a:t>
            </a:r>
            <a:r>
              <a:rPr lang="fr-FR" sz="1700" dirty="0">
                <a:hlinkClick r:id="rId4"/>
              </a:rPr>
              <a:t>arrêt du 24/05/2018, n° 16-23036</a:t>
            </a:r>
            <a:r>
              <a:rPr lang="fr-FR" sz="1700" dirty="0"/>
              <a:t>).</a:t>
            </a:r>
          </a:p>
          <a:p>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47</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8" name="ZoneTexte 7">
            <a:hlinkClick r:id="rId5" action="ppaction://hlinksldjump"/>
          </p:cNvPr>
          <p:cNvSpPr txBox="1"/>
          <p:nvPr/>
        </p:nvSpPr>
        <p:spPr>
          <a:xfrm>
            <a:off x="251521" y="332656"/>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34</a:t>
            </a:r>
          </a:p>
        </p:txBody>
      </p:sp>
    </p:spTree>
    <p:extLst>
      <p:ext uri="{BB962C8B-B14F-4D97-AF65-F5344CB8AC3E}">
        <p14:creationId xmlns:p14="http://schemas.microsoft.com/office/powerpoint/2010/main" val="21223045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092280" y="1412776"/>
            <a:ext cx="1872208" cy="134956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Revenus de la caution : 30.000 euros annuel.</a:t>
            </a:r>
          </a:p>
          <a:p>
            <a:pPr algn="ctr"/>
            <a:r>
              <a:rPr lang="fr-FR" sz="1400" dirty="0">
                <a:solidFill>
                  <a:schemeClr val="tx1"/>
                </a:solidFill>
              </a:rPr>
              <a:t>Biens évalués à 40.000 euros</a:t>
            </a:r>
          </a:p>
        </p:txBody>
      </p:sp>
      <p:sp>
        <p:nvSpPr>
          <p:cNvPr id="2" name="Espace réservé de la date 1"/>
          <p:cNvSpPr>
            <a:spLocks noGrp="1"/>
          </p:cNvSpPr>
          <p:nvPr>
            <p:ph type="dt" sz="half" idx="10"/>
          </p:nvPr>
        </p:nvSpPr>
        <p:spPr/>
        <p:txBody>
          <a:bodyPr/>
          <a:lstStyle/>
          <a:p>
            <a:r>
              <a:rPr lang="fr-FR" dirty="0"/>
              <a:t>25/03/2019</a:t>
            </a:r>
            <a:endParaRPr lang="en-US" dirty="0"/>
          </a:p>
        </p:txBody>
      </p:sp>
      <p:sp>
        <p:nvSpPr>
          <p:cNvPr id="3" name="Espace réservé du pied de page 2"/>
          <p:cNvSpPr>
            <a:spLocks noGrp="1"/>
          </p:cNvSpPr>
          <p:nvPr>
            <p:ph type="ftr" sz="quarter" idx="11"/>
          </p:nvPr>
        </p:nvSpPr>
        <p:spPr/>
        <p:txBody>
          <a:bodyPr/>
          <a:lstStyle/>
          <a:p>
            <a:r>
              <a:rPr lang="fr-FR" dirty="0"/>
              <a:t>Le cautionnement : mise à jour des connaissances</a:t>
            </a:r>
            <a:endParaRPr lang="en-US" dirty="0"/>
          </a:p>
        </p:txBody>
      </p:sp>
      <p:sp>
        <p:nvSpPr>
          <p:cNvPr id="4" name="Espace réservé du numéro de diapositive 3"/>
          <p:cNvSpPr>
            <a:spLocks noGrp="1"/>
          </p:cNvSpPr>
          <p:nvPr>
            <p:ph type="sldNum" sz="quarter" idx="12"/>
          </p:nvPr>
        </p:nvSpPr>
        <p:spPr/>
        <p:txBody>
          <a:bodyPr/>
          <a:lstStyle/>
          <a:p>
            <a:fld id="{4A3A0122-A044-4BAB-A1FE-91702F895572}" type="slidenum">
              <a:rPr lang="en-US" smtClean="0"/>
              <a:t>48</a:t>
            </a:fld>
            <a:endParaRPr lang="en-US" dirty="0"/>
          </a:p>
        </p:txBody>
      </p:sp>
      <p:sp>
        <p:nvSpPr>
          <p:cNvPr id="5" name="Titre 4"/>
          <p:cNvSpPr>
            <a:spLocks noGrp="1"/>
          </p:cNvSpPr>
          <p:nvPr>
            <p:ph type="title"/>
          </p:nvPr>
        </p:nvSpPr>
        <p:spPr>
          <a:xfrm>
            <a:off x="827584" y="188640"/>
            <a:ext cx="7200800" cy="634082"/>
          </a:xfrm>
        </p:spPr>
        <p:txBody>
          <a:bodyPr>
            <a:normAutofit/>
          </a:bodyPr>
          <a:lstStyle/>
          <a:p>
            <a:r>
              <a:rPr lang="fr-FR" dirty="0"/>
              <a:t>- La disproportion : un exemple</a:t>
            </a:r>
          </a:p>
        </p:txBody>
      </p:sp>
      <p:cxnSp>
        <p:nvCxnSpPr>
          <p:cNvPr id="6" name="Connecteur droit 5"/>
          <p:cNvCxnSpPr/>
          <p:nvPr/>
        </p:nvCxnSpPr>
        <p:spPr>
          <a:xfrm>
            <a:off x="1475656" y="2042725"/>
            <a:ext cx="0" cy="28803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3707992" y="2042725"/>
            <a:ext cx="0" cy="28803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lèche droite 7"/>
          <p:cNvSpPr/>
          <p:nvPr/>
        </p:nvSpPr>
        <p:spPr>
          <a:xfrm>
            <a:off x="1547664" y="2164558"/>
            <a:ext cx="2088232" cy="70143"/>
          </a:xfrm>
          <a:prstGeom prst="rightArrow">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9" name="Connecteur droit avec flèche 8"/>
          <p:cNvCxnSpPr/>
          <p:nvPr/>
        </p:nvCxnSpPr>
        <p:spPr>
          <a:xfrm>
            <a:off x="1475656" y="1772816"/>
            <a:ext cx="0" cy="268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Flèche droite 9"/>
          <p:cNvSpPr/>
          <p:nvPr/>
        </p:nvSpPr>
        <p:spPr>
          <a:xfrm>
            <a:off x="3851920" y="2199629"/>
            <a:ext cx="1296144" cy="59120"/>
          </a:xfrm>
          <a:prstGeom prst="rightArrow">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1" name="Connecteur droit 10"/>
          <p:cNvCxnSpPr/>
          <p:nvPr/>
        </p:nvCxnSpPr>
        <p:spPr>
          <a:xfrm>
            <a:off x="5220072" y="2042725"/>
            <a:ext cx="0" cy="28803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Flèche droite 11"/>
          <p:cNvSpPr/>
          <p:nvPr/>
        </p:nvSpPr>
        <p:spPr>
          <a:xfrm>
            <a:off x="5364088" y="2199629"/>
            <a:ext cx="1296144" cy="59120"/>
          </a:xfrm>
          <a:prstGeom prst="rightArrow">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3" name="Connecteur droit 12"/>
          <p:cNvCxnSpPr/>
          <p:nvPr/>
        </p:nvCxnSpPr>
        <p:spPr>
          <a:xfrm>
            <a:off x="6732240" y="2042725"/>
            <a:ext cx="0" cy="28803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611560" y="1268760"/>
            <a:ext cx="2880320" cy="523220"/>
          </a:xfrm>
          <a:prstGeom prst="rect">
            <a:avLst/>
          </a:prstGeom>
          <a:noFill/>
        </p:spPr>
        <p:txBody>
          <a:bodyPr wrap="square" rtlCol="0">
            <a:spAutoFit/>
          </a:bodyPr>
          <a:lstStyle/>
          <a:p>
            <a:r>
              <a:rPr lang="fr-FR" sz="1400" dirty="0"/>
              <a:t>01/02/2017 : cautionnement pour un montant de 50.000 euros</a:t>
            </a:r>
          </a:p>
        </p:txBody>
      </p:sp>
      <p:sp>
        <p:nvSpPr>
          <p:cNvPr id="17" name="ZoneTexte 16"/>
          <p:cNvSpPr txBox="1"/>
          <p:nvPr/>
        </p:nvSpPr>
        <p:spPr>
          <a:xfrm>
            <a:off x="2051720" y="2780928"/>
            <a:ext cx="3132348" cy="523220"/>
          </a:xfrm>
          <a:prstGeom prst="rect">
            <a:avLst/>
          </a:prstGeom>
          <a:noFill/>
        </p:spPr>
        <p:txBody>
          <a:bodyPr wrap="square" rtlCol="0">
            <a:spAutoFit/>
          </a:bodyPr>
          <a:lstStyle/>
          <a:p>
            <a:r>
              <a:rPr lang="fr-FR" sz="1400" dirty="0"/>
              <a:t>01/06/2017 : nouveau cautionnement pour un montant de 100.000 euros</a:t>
            </a:r>
          </a:p>
        </p:txBody>
      </p:sp>
      <p:cxnSp>
        <p:nvCxnSpPr>
          <p:cNvPr id="18" name="Connecteur droit avec flèche 17"/>
          <p:cNvCxnSpPr/>
          <p:nvPr/>
        </p:nvCxnSpPr>
        <p:spPr>
          <a:xfrm flipV="1">
            <a:off x="3707992" y="2492896"/>
            <a:ext cx="0" cy="2694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3635896" y="1178629"/>
            <a:ext cx="3204356" cy="523220"/>
          </a:xfrm>
          <a:prstGeom prst="rect">
            <a:avLst/>
          </a:prstGeom>
          <a:noFill/>
        </p:spPr>
        <p:txBody>
          <a:bodyPr wrap="square" rtlCol="0">
            <a:spAutoFit/>
          </a:bodyPr>
          <a:lstStyle/>
          <a:p>
            <a:r>
              <a:rPr lang="fr-FR" sz="1400" dirty="0"/>
              <a:t>01/09/2017 : nouveau cautionnement pour un montant de 20.000 euros</a:t>
            </a:r>
          </a:p>
        </p:txBody>
      </p:sp>
      <p:cxnSp>
        <p:nvCxnSpPr>
          <p:cNvPr id="22" name="Connecteur droit avec flèche 21"/>
          <p:cNvCxnSpPr/>
          <p:nvPr/>
        </p:nvCxnSpPr>
        <p:spPr>
          <a:xfrm flipV="1">
            <a:off x="6732240" y="2492896"/>
            <a:ext cx="0" cy="2694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5724128" y="2780928"/>
            <a:ext cx="3240360" cy="523220"/>
          </a:xfrm>
          <a:prstGeom prst="rect">
            <a:avLst/>
          </a:prstGeom>
          <a:noFill/>
        </p:spPr>
        <p:txBody>
          <a:bodyPr wrap="square" rtlCol="0">
            <a:spAutoFit/>
          </a:bodyPr>
          <a:lstStyle/>
          <a:p>
            <a:r>
              <a:rPr lang="fr-FR" sz="1400" dirty="0"/>
              <a:t>01/12/2017 : nouveau cautionnement pour un montant de 30.000 euros</a:t>
            </a:r>
          </a:p>
        </p:txBody>
      </p:sp>
      <p:sp>
        <p:nvSpPr>
          <p:cNvPr id="31" name="ZoneTexte 30"/>
          <p:cNvSpPr txBox="1"/>
          <p:nvPr/>
        </p:nvSpPr>
        <p:spPr>
          <a:xfrm>
            <a:off x="755576" y="3356992"/>
            <a:ext cx="7632848" cy="307777"/>
          </a:xfrm>
          <a:prstGeom prst="rect">
            <a:avLst/>
          </a:prstGeom>
          <a:noFill/>
        </p:spPr>
        <p:txBody>
          <a:bodyPr wrap="square" rtlCol="0">
            <a:spAutoFit/>
          </a:bodyPr>
          <a:lstStyle/>
          <a:p>
            <a:r>
              <a:rPr lang="fr-FR" sz="1400" dirty="0"/>
              <a:t>Engagement à prendre en compte pour effectuer la comparaison avec les revenus et les biens</a:t>
            </a:r>
          </a:p>
        </p:txBody>
      </p:sp>
      <p:sp>
        <p:nvSpPr>
          <p:cNvPr id="32" name="ZoneTexte 31"/>
          <p:cNvSpPr txBox="1"/>
          <p:nvPr/>
        </p:nvSpPr>
        <p:spPr>
          <a:xfrm>
            <a:off x="827584" y="4005064"/>
            <a:ext cx="1224136" cy="307777"/>
          </a:xfrm>
          <a:prstGeom prst="rect">
            <a:avLst/>
          </a:prstGeom>
          <a:noFill/>
        </p:spPr>
        <p:txBody>
          <a:bodyPr wrap="square" rtlCol="0">
            <a:spAutoFit/>
          </a:bodyPr>
          <a:lstStyle/>
          <a:p>
            <a:r>
              <a:rPr lang="fr-FR" sz="1400" dirty="0"/>
              <a:t>50.000 euros</a:t>
            </a:r>
          </a:p>
        </p:txBody>
      </p:sp>
      <p:sp>
        <p:nvSpPr>
          <p:cNvPr id="33" name="ZoneTexte 32"/>
          <p:cNvSpPr txBox="1"/>
          <p:nvPr/>
        </p:nvSpPr>
        <p:spPr>
          <a:xfrm>
            <a:off x="2771800" y="4005064"/>
            <a:ext cx="1368152" cy="307777"/>
          </a:xfrm>
          <a:prstGeom prst="rect">
            <a:avLst/>
          </a:prstGeom>
          <a:noFill/>
        </p:spPr>
        <p:txBody>
          <a:bodyPr wrap="square" rtlCol="0">
            <a:spAutoFit/>
          </a:bodyPr>
          <a:lstStyle/>
          <a:p>
            <a:r>
              <a:rPr lang="fr-FR" sz="1400" dirty="0"/>
              <a:t>150.000 euros</a:t>
            </a:r>
          </a:p>
        </p:txBody>
      </p:sp>
      <p:sp>
        <p:nvSpPr>
          <p:cNvPr id="34" name="ZoneTexte 33"/>
          <p:cNvSpPr txBox="1"/>
          <p:nvPr/>
        </p:nvSpPr>
        <p:spPr>
          <a:xfrm>
            <a:off x="4499992" y="4005064"/>
            <a:ext cx="1368152" cy="307777"/>
          </a:xfrm>
          <a:prstGeom prst="rect">
            <a:avLst/>
          </a:prstGeom>
          <a:noFill/>
        </p:spPr>
        <p:txBody>
          <a:bodyPr wrap="square" rtlCol="0">
            <a:spAutoFit/>
          </a:bodyPr>
          <a:lstStyle/>
          <a:p>
            <a:r>
              <a:rPr lang="fr-FR" sz="1400" dirty="0"/>
              <a:t>170.000 euros</a:t>
            </a:r>
          </a:p>
        </p:txBody>
      </p:sp>
      <p:sp>
        <p:nvSpPr>
          <p:cNvPr id="35" name="ZoneTexte 34"/>
          <p:cNvSpPr txBox="1"/>
          <p:nvPr/>
        </p:nvSpPr>
        <p:spPr>
          <a:xfrm>
            <a:off x="6300192" y="4005064"/>
            <a:ext cx="1368152" cy="307777"/>
          </a:xfrm>
          <a:prstGeom prst="rect">
            <a:avLst/>
          </a:prstGeom>
          <a:noFill/>
        </p:spPr>
        <p:txBody>
          <a:bodyPr wrap="square" rtlCol="0">
            <a:spAutoFit/>
          </a:bodyPr>
          <a:lstStyle/>
          <a:p>
            <a:r>
              <a:rPr lang="fr-FR" sz="1400" dirty="0"/>
              <a:t>200.000 euros</a:t>
            </a:r>
          </a:p>
        </p:txBody>
      </p:sp>
      <p:cxnSp>
        <p:nvCxnSpPr>
          <p:cNvPr id="39" name="Connecteur droit avec flèche 38"/>
          <p:cNvCxnSpPr/>
          <p:nvPr/>
        </p:nvCxnSpPr>
        <p:spPr>
          <a:xfrm>
            <a:off x="5220072" y="1682685"/>
            <a:ext cx="0" cy="268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p:nvPr/>
        </p:nvCxnSpPr>
        <p:spPr>
          <a:xfrm>
            <a:off x="1475656" y="3664188"/>
            <a:ext cx="0" cy="268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Connecteur droit avec flèche 53"/>
          <p:cNvCxnSpPr/>
          <p:nvPr/>
        </p:nvCxnSpPr>
        <p:spPr>
          <a:xfrm>
            <a:off x="3707904" y="3664188"/>
            <a:ext cx="0" cy="268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Connecteur droit avec flèche 54"/>
          <p:cNvCxnSpPr/>
          <p:nvPr/>
        </p:nvCxnSpPr>
        <p:spPr>
          <a:xfrm>
            <a:off x="5220072" y="3664188"/>
            <a:ext cx="0" cy="268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Connecteur droit avec flèche 55"/>
          <p:cNvCxnSpPr/>
          <p:nvPr/>
        </p:nvCxnSpPr>
        <p:spPr>
          <a:xfrm>
            <a:off x="6804248" y="3664188"/>
            <a:ext cx="0" cy="268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ZoneTexte 56"/>
          <p:cNvSpPr txBox="1"/>
          <p:nvPr/>
        </p:nvSpPr>
        <p:spPr>
          <a:xfrm>
            <a:off x="251520" y="4581128"/>
            <a:ext cx="8640960" cy="307777"/>
          </a:xfrm>
          <a:prstGeom prst="rect">
            <a:avLst/>
          </a:prstGeom>
          <a:noFill/>
        </p:spPr>
        <p:txBody>
          <a:bodyPr wrap="square" rtlCol="0">
            <a:spAutoFit/>
          </a:bodyPr>
          <a:lstStyle/>
          <a:p>
            <a:pPr algn="ctr"/>
            <a:r>
              <a:rPr lang="fr-FR" sz="1400" dirty="0"/>
              <a:t>La comparaison doit s’effectuer par le cumul des engagements signés par la caution.</a:t>
            </a:r>
          </a:p>
        </p:txBody>
      </p:sp>
      <p:sp>
        <p:nvSpPr>
          <p:cNvPr id="58" name="ZoneTexte 57"/>
          <p:cNvSpPr txBox="1"/>
          <p:nvPr/>
        </p:nvSpPr>
        <p:spPr>
          <a:xfrm>
            <a:off x="611560" y="4921423"/>
            <a:ext cx="8280920" cy="1384995"/>
          </a:xfrm>
          <a:prstGeom prst="rect">
            <a:avLst/>
          </a:prstGeom>
          <a:noFill/>
        </p:spPr>
        <p:txBody>
          <a:bodyPr wrap="square" rtlCol="0">
            <a:spAutoFit/>
          </a:bodyPr>
          <a:lstStyle/>
          <a:p>
            <a:pPr algn="ctr"/>
            <a:r>
              <a:rPr lang="fr-FR" sz="1400" dirty="0"/>
              <a:t>Dans notre exemple, la disproportion devrait être constatée au 01/06/2017. Dans cette hypothèse, les cautionnements du 01/09/2017 et du 01/12/2017, sont également disproportionnés, sauf modification pour ces périodes, des revenus et des biens de la caution (</a:t>
            </a:r>
            <a:r>
              <a:rPr lang="fr-FR" sz="1400" dirty="0">
                <a:hlinkClick r:id="rId2"/>
              </a:rPr>
              <a:t>arrêt du 29/09/2015, n° 13-24568</a:t>
            </a:r>
            <a:r>
              <a:rPr lang="fr-FR" sz="1400" dirty="0"/>
              <a:t>). Par contre le cautionnement de 50.000 resterait opposable (</a:t>
            </a:r>
            <a:r>
              <a:rPr lang="fr-FR" sz="1400" dirty="0">
                <a:hlinkClick r:id="rId3"/>
              </a:rPr>
              <a:t>arrêt du 03/11/2015, n° 15-21769</a:t>
            </a:r>
            <a:r>
              <a:rPr lang="fr-FR" sz="1400" dirty="0"/>
              <a:t>).</a:t>
            </a:r>
          </a:p>
          <a:p>
            <a:pPr algn="ctr"/>
            <a:r>
              <a:rPr lang="fr-FR" sz="1400" b="1" u="sng" dirty="0"/>
              <a:t>Voir le cas, d’un cautionnement déclaré nul, par un précédent jugement (par exemple celui du 01/06/2017 !)</a:t>
            </a:r>
          </a:p>
        </p:txBody>
      </p:sp>
      <p:sp>
        <p:nvSpPr>
          <p:cNvPr id="36" name="ZoneTexte 35">
            <a:hlinkClick r:id="rId4" action="ppaction://hlinksldjump"/>
          </p:cNvPr>
          <p:cNvSpPr txBox="1"/>
          <p:nvPr/>
        </p:nvSpPr>
        <p:spPr>
          <a:xfrm>
            <a:off x="899593" y="260648"/>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35</a:t>
            </a:r>
          </a:p>
        </p:txBody>
      </p:sp>
    </p:spTree>
    <p:extLst>
      <p:ext uri="{BB962C8B-B14F-4D97-AF65-F5344CB8AC3E}">
        <p14:creationId xmlns:p14="http://schemas.microsoft.com/office/powerpoint/2010/main" val="206034190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971600" y="4653136"/>
            <a:ext cx="7992888" cy="93610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899592" y="1484784"/>
            <a:ext cx="8136904" cy="64807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p:txBody>
          <a:bodyPr/>
          <a:lstStyle/>
          <a:p>
            <a:r>
              <a:rPr lang="fr-FR" dirty="0"/>
              <a:t>- La disproportion : quelques remarques</a:t>
            </a:r>
          </a:p>
        </p:txBody>
      </p:sp>
      <p:sp>
        <p:nvSpPr>
          <p:cNvPr id="3" name="Espace réservé du contenu 2"/>
          <p:cNvSpPr>
            <a:spLocks noGrp="1"/>
          </p:cNvSpPr>
          <p:nvPr>
            <p:ph idx="1"/>
          </p:nvPr>
        </p:nvSpPr>
        <p:spPr/>
        <p:txBody>
          <a:bodyPr>
            <a:normAutofit/>
          </a:bodyPr>
          <a:lstStyle/>
          <a:p>
            <a:r>
              <a:rPr lang="fr-FR" sz="1600" dirty="0"/>
              <a:t>Le banquier n’a aucune obligation de s’informer sur la situation financière de la caution </a:t>
            </a:r>
            <a:r>
              <a:rPr lang="fr-FR" sz="1600" b="0" dirty="0"/>
              <a:t>(chambre commerciale du 13/09/2017, n° 15-20294).</a:t>
            </a:r>
          </a:p>
          <a:p>
            <a:r>
              <a:rPr lang="fr-FR" sz="1600" dirty="0"/>
              <a:t>En l’absence d’anomalies apparentes la banque n’a pas à vérifier l’exactitude des informations données par la caution sur une fiche de renseignements </a:t>
            </a:r>
            <a:r>
              <a:rPr lang="fr-FR" sz="1600" b="0" dirty="0"/>
              <a:t>(</a:t>
            </a:r>
            <a:r>
              <a:rPr lang="fr-FR" sz="1600" b="0" dirty="0">
                <a:hlinkClick r:id="rId2"/>
              </a:rPr>
              <a:t>arrêt du 04/07/2018 n° 17-11837</a:t>
            </a:r>
            <a:r>
              <a:rPr lang="fr-FR" sz="1600" b="0" dirty="0"/>
              <a:t>).</a:t>
            </a:r>
            <a:endParaRPr lang="fr-FR" sz="1600" dirty="0"/>
          </a:p>
          <a:p>
            <a:pPr lvl="1">
              <a:buFont typeface="Wingdings" panose="05000000000000000000" pitchFamily="2" charset="2"/>
              <a:buChar char="Ø"/>
            </a:pPr>
            <a:r>
              <a:rPr lang="fr-FR" sz="1600" b="0" dirty="0"/>
              <a:t>La banque peut même prendre en compte une fiche de renseignements ancienne (quelques mois), non mise à jour par la caution (chambre commerciale du 03/10/2018, n° 17-20271). </a:t>
            </a:r>
            <a:endParaRPr lang="fr-FR" sz="1600" dirty="0"/>
          </a:p>
          <a:p>
            <a:r>
              <a:rPr lang="fr-FR" sz="1600" b="0" dirty="0"/>
              <a:t>Le juge dispose d’un pouvoir souverain pour apprécier l’existence d’une disproportion manifeste, avec toutefois une obligation de motivation (chambre commerciale du 04/07/2018, n° 17-11142).</a:t>
            </a:r>
          </a:p>
          <a:p>
            <a:r>
              <a:rPr lang="fr-FR" sz="1600" b="0" dirty="0"/>
              <a:t>L’article L. 332-1 du Code de la consommation (anciennement L. 341-4) est applicable au contrat signé à compter du 06/08/2003</a:t>
            </a:r>
            <a:r>
              <a:rPr lang="fr-FR" b="0" dirty="0"/>
              <a:t>. </a:t>
            </a:r>
          </a:p>
          <a:p>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49</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7" name="ZoneTexte 6">
            <a:hlinkClick r:id="rId3" action="ppaction://hlinksldjump"/>
          </p:cNvPr>
          <p:cNvSpPr txBox="1"/>
          <p:nvPr/>
        </p:nvSpPr>
        <p:spPr>
          <a:xfrm>
            <a:off x="107504" y="375047"/>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36</a:t>
            </a:r>
          </a:p>
        </p:txBody>
      </p:sp>
    </p:spTree>
    <p:extLst>
      <p:ext uri="{BB962C8B-B14F-4D97-AF65-F5344CB8AC3E}">
        <p14:creationId xmlns:p14="http://schemas.microsoft.com/office/powerpoint/2010/main" val="25109927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899592" y="3933056"/>
            <a:ext cx="7992887" cy="158417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971599" y="1340768"/>
            <a:ext cx="7848873" cy="86409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899592" y="274638"/>
            <a:ext cx="7128792" cy="634082"/>
          </a:xfrm>
        </p:spPr>
        <p:txBody>
          <a:bodyPr>
            <a:normAutofit fontScale="90000"/>
          </a:bodyPr>
          <a:lstStyle/>
          <a:p>
            <a:r>
              <a:rPr lang="fr-FR" dirty="0"/>
              <a:t>- La contestation concernant le montant de la créance réclamée</a:t>
            </a:r>
          </a:p>
        </p:txBody>
      </p:sp>
      <p:sp>
        <p:nvSpPr>
          <p:cNvPr id="3" name="Espace réservé du contenu 2"/>
          <p:cNvSpPr>
            <a:spLocks noGrp="1"/>
          </p:cNvSpPr>
          <p:nvPr>
            <p:ph idx="1"/>
          </p:nvPr>
        </p:nvSpPr>
        <p:spPr>
          <a:xfrm>
            <a:off x="251520" y="1340768"/>
            <a:ext cx="8435280" cy="5040560"/>
          </a:xfrm>
        </p:spPr>
        <p:txBody>
          <a:bodyPr>
            <a:normAutofit/>
          </a:bodyPr>
          <a:lstStyle/>
          <a:p>
            <a:pPr>
              <a:spcAft>
                <a:spcPts val="600"/>
              </a:spcAft>
            </a:pPr>
            <a:r>
              <a:rPr lang="fr-FR" sz="1600" dirty="0"/>
              <a:t>Si le créancier dispose d’un titre exécutoire à l’encontre du débiteur, ou si la créance est définitivement admise dans la procédure collective du débiteur (chose jugée), la contestation n’est plus possible pour la caution.</a:t>
            </a:r>
          </a:p>
          <a:p>
            <a:pPr lvl="1">
              <a:buFont typeface="Wingdings" panose="05000000000000000000" pitchFamily="2" charset="2"/>
              <a:buChar char="Ø"/>
            </a:pPr>
            <a:r>
              <a:rPr lang="fr-FR" sz="1600" dirty="0"/>
              <a:t>La caution peut former une réclamation dans les 15 jours de l’insertion de la décision au BODACC (</a:t>
            </a:r>
            <a:r>
              <a:rPr lang="fr-FR" sz="1600" b="0" dirty="0">
                <a:hlinkClick r:id="rId2"/>
              </a:rPr>
              <a:t>arrêt du 22/06/2010, n° 09-15972</a:t>
            </a:r>
            <a:r>
              <a:rPr lang="fr-FR" sz="1600" dirty="0"/>
              <a:t>), date constituant l’autorité de la chose jugée.</a:t>
            </a:r>
          </a:p>
          <a:p>
            <a:pPr lvl="1">
              <a:spcAft>
                <a:spcPts val="1200"/>
              </a:spcAft>
              <a:buFont typeface="Wingdings" panose="05000000000000000000" pitchFamily="2" charset="2"/>
              <a:buChar char="Ø"/>
            </a:pPr>
            <a:r>
              <a:rPr lang="fr-FR" sz="1600" dirty="0"/>
              <a:t>Elle pourra toujours soulever les exceptions qui lui sont personnelles (mentions manuscrites, absence d’information …)    </a:t>
            </a:r>
          </a:p>
          <a:p>
            <a:pPr lvl="1">
              <a:spcAft>
                <a:spcPts val="1200"/>
              </a:spcAft>
              <a:buFont typeface="Wingdings" panose="05000000000000000000" pitchFamily="2" charset="2"/>
              <a:buChar char="Ø"/>
            </a:pPr>
            <a:endParaRPr lang="fr-FR" sz="1600" dirty="0"/>
          </a:p>
          <a:p>
            <a:pPr>
              <a:spcAft>
                <a:spcPts val="0"/>
              </a:spcAft>
            </a:pPr>
            <a:r>
              <a:rPr lang="fr-FR" sz="1600" dirty="0"/>
              <a:t>A défaut de titre exécutoire, la caution peut contester le montant de la créance dont le créancier en demande le paiement, en particulier :</a:t>
            </a:r>
          </a:p>
          <a:p>
            <a:pPr lvl="1">
              <a:spcAft>
                <a:spcPts val="0"/>
              </a:spcAft>
              <a:buFont typeface="Wingdings" panose="05000000000000000000" pitchFamily="2" charset="2"/>
              <a:buChar char="Ø"/>
            </a:pPr>
            <a:r>
              <a:rPr lang="fr-FR" sz="1600" dirty="0"/>
              <a:t>erreur sur le TEG, </a:t>
            </a:r>
          </a:p>
          <a:p>
            <a:pPr lvl="1">
              <a:spcAft>
                <a:spcPts val="0"/>
              </a:spcAft>
              <a:buFont typeface="Wingdings" panose="05000000000000000000" pitchFamily="2" charset="2"/>
              <a:buChar char="Ø"/>
            </a:pPr>
            <a:r>
              <a:rPr lang="fr-FR" sz="1600" dirty="0"/>
              <a:t>calcul des intérêts et des pénalités…</a:t>
            </a:r>
          </a:p>
          <a:p>
            <a:pPr lvl="1">
              <a:spcAft>
                <a:spcPts val="0"/>
              </a:spcAft>
              <a:buFont typeface="Wingdings" panose="05000000000000000000" pitchFamily="2" charset="2"/>
              <a:buChar char="Ø"/>
            </a:pPr>
            <a:r>
              <a:rPr lang="fr-FR" sz="1600" dirty="0"/>
              <a:t>elle peut également demander au juge une diminution de la clause pénale.</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50</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7" name="ZoneTexte 6">
            <a:hlinkClick r:id="rId3" action="ppaction://hlinksldjump"/>
          </p:cNvPr>
          <p:cNvSpPr txBox="1"/>
          <p:nvPr/>
        </p:nvSpPr>
        <p:spPr>
          <a:xfrm>
            <a:off x="323528" y="303039"/>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45</a:t>
            </a:r>
          </a:p>
        </p:txBody>
      </p:sp>
    </p:spTree>
    <p:extLst>
      <p:ext uri="{BB962C8B-B14F-4D97-AF65-F5344CB8AC3E}">
        <p14:creationId xmlns:p14="http://schemas.microsoft.com/office/powerpoint/2010/main" val="7363209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dirty="0"/>
              <a:t>25/03/2019</a:t>
            </a:r>
            <a:endParaRPr lang="en-US" dirty="0"/>
          </a:p>
        </p:txBody>
      </p:sp>
      <p:sp>
        <p:nvSpPr>
          <p:cNvPr id="3" name="Espace réservé du pied de page 2"/>
          <p:cNvSpPr>
            <a:spLocks noGrp="1"/>
          </p:cNvSpPr>
          <p:nvPr>
            <p:ph type="ftr" sz="quarter" idx="11"/>
          </p:nvPr>
        </p:nvSpPr>
        <p:spPr/>
        <p:txBody>
          <a:bodyPr/>
          <a:lstStyle/>
          <a:p>
            <a:r>
              <a:rPr lang="fr-FR" dirty="0"/>
              <a:t>Le cautionnement : mise à jour des connaissances</a:t>
            </a:r>
            <a:endParaRPr lang="en-US" dirty="0"/>
          </a:p>
        </p:txBody>
      </p:sp>
      <p:sp>
        <p:nvSpPr>
          <p:cNvPr id="4" name="Espace réservé du numéro de diapositive 3"/>
          <p:cNvSpPr>
            <a:spLocks noGrp="1"/>
          </p:cNvSpPr>
          <p:nvPr>
            <p:ph type="sldNum" sz="quarter" idx="12"/>
          </p:nvPr>
        </p:nvSpPr>
        <p:spPr/>
        <p:txBody>
          <a:bodyPr/>
          <a:lstStyle/>
          <a:p>
            <a:fld id="{4A3A0122-A044-4BAB-A1FE-91702F895572}" type="slidenum">
              <a:rPr lang="en-US" smtClean="0"/>
              <a:t>51</a:t>
            </a:fld>
            <a:endParaRPr lang="en-US" dirty="0"/>
          </a:p>
        </p:txBody>
      </p:sp>
      <p:sp>
        <p:nvSpPr>
          <p:cNvPr id="5" name="Titre 4"/>
          <p:cNvSpPr>
            <a:spLocks noGrp="1"/>
          </p:cNvSpPr>
          <p:nvPr>
            <p:ph type="title"/>
          </p:nvPr>
        </p:nvSpPr>
        <p:spPr>
          <a:xfrm>
            <a:off x="611560" y="130622"/>
            <a:ext cx="7776864" cy="634082"/>
          </a:xfrm>
        </p:spPr>
        <p:txBody>
          <a:bodyPr>
            <a:normAutofit fontScale="90000"/>
          </a:bodyPr>
          <a:lstStyle/>
          <a:p>
            <a:r>
              <a:rPr lang="fr-FR" dirty="0"/>
              <a:t>- La situation de la caution face aux procédures collectives : période d’observation et plans</a:t>
            </a:r>
          </a:p>
        </p:txBody>
      </p:sp>
      <p:sp>
        <p:nvSpPr>
          <p:cNvPr id="6" name="Text Box 2"/>
          <p:cNvSpPr txBox="1">
            <a:spLocks noChangeArrowheads="1"/>
          </p:cNvSpPr>
          <p:nvPr/>
        </p:nvSpPr>
        <p:spPr bwMode="auto">
          <a:xfrm>
            <a:off x="611560" y="2025650"/>
            <a:ext cx="1296417" cy="307975"/>
          </a:xfrm>
          <a:prstGeom prst="rect">
            <a:avLst/>
          </a:prstGeom>
          <a:solidFill>
            <a:schemeClr val="accent5">
              <a:lumMod val="20000"/>
              <a:lumOff val="80000"/>
            </a:schemeClr>
          </a:solidFill>
          <a:ln w="19080">
            <a:solidFill>
              <a:schemeClr val="accent1">
                <a:lumMod val="75000"/>
              </a:schemeClr>
            </a:solidFill>
            <a:miter lim="800000"/>
            <a:headEnd/>
            <a:tailEnd/>
          </a:ln>
        </p:spPr>
        <p:txBody>
          <a:bodyPr wrap="square"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dirty="0"/>
              <a:t>Conciliation</a:t>
            </a:r>
          </a:p>
        </p:txBody>
      </p:sp>
      <p:sp>
        <p:nvSpPr>
          <p:cNvPr id="7" name="Line 3"/>
          <p:cNvSpPr>
            <a:spLocks noChangeShapeType="1"/>
          </p:cNvSpPr>
          <p:nvPr/>
        </p:nvSpPr>
        <p:spPr bwMode="auto">
          <a:xfrm flipV="1">
            <a:off x="1979414" y="1804988"/>
            <a:ext cx="360363" cy="222250"/>
          </a:xfrm>
          <a:prstGeom prst="line">
            <a:avLst/>
          </a:prstGeom>
          <a:noFill/>
          <a:ln w="9360">
            <a:solidFill>
              <a:schemeClr val="accent1">
                <a:lumMod val="75000"/>
              </a:schemeClr>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
        <p:nvSpPr>
          <p:cNvPr id="8" name="Text Box 4"/>
          <p:cNvSpPr txBox="1">
            <a:spLocks noChangeArrowheads="1"/>
          </p:cNvSpPr>
          <p:nvPr/>
        </p:nvSpPr>
        <p:spPr bwMode="auto">
          <a:xfrm>
            <a:off x="2411214" y="1376363"/>
            <a:ext cx="1871663" cy="741362"/>
          </a:xfrm>
          <a:prstGeom prst="rect">
            <a:avLst/>
          </a:prstGeom>
          <a:solidFill>
            <a:schemeClr val="accent5">
              <a:lumMod val="20000"/>
              <a:lumOff val="80000"/>
            </a:schemeClr>
          </a:solidFill>
          <a:ln w="19080">
            <a:solidFill>
              <a:srgbClr val="CC3300"/>
            </a:solidFill>
            <a:miter lim="800000"/>
            <a:headEnd/>
            <a:tailEnd/>
          </a:ln>
        </p:spPr>
        <p:txBody>
          <a:bodyPr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dirty="0"/>
              <a:t>Constatation de l’accord par le président du tribunal</a:t>
            </a:r>
          </a:p>
        </p:txBody>
      </p:sp>
      <p:sp>
        <p:nvSpPr>
          <p:cNvPr id="9" name="Line 5"/>
          <p:cNvSpPr>
            <a:spLocks noChangeShapeType="1"/>
          </p:cNvSpPr>
          <p:nvPr/>
        </p:nvSpPr>
        <p:spPr bwMode="auto">
          <a:xfrm>
            <a:off x="1979414" y="2384425"/>
            <a:ext cx="360363" cy="288925"/>
          </a:xfrm>
          <a:prstGeom prst="line">
            <a:avLst/>
          </a:prstGeom>
          <a:noFill/>
          <a:ln w="9360">
            <a:solidFill>
              <a:schemeClr val="accent1">
                <a:lumMod val="75000"/>
              </a:schemeClr>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
        <p:nvSpPr>
          <p:cNvPr id="10" name="Text Box 6"/>
          <p:cNvSpPr txBox="1">
            <a:spLocks noChangeArrowheads="1"/>
          </p:cNvSpPr>
          <p:nvPr/>
        </p:nvSpPr>
        <p:spPr bwMode="auto">
          <a:xfrm>
            <a:off x="2411214" y="2319338"/>
            <a:ext cx="1871663" cy="741362"/>
          </a:xfrm>
          <a:prstGeom prst="rect">
            <a:avLst/>
          </a:prstGeom>
          <a:solidFill>
            <a:schemeClr val="accent5">
              <a:lumMod val="20000"/>
              <a:lumOff val="80000"/>
            </a:schemeClr>
          </a:solidFill>
          <a:ln w="19080">
            <a:solidFill>
              <a:srgbClr val="CC3300"/>
            </a:solidFill>
            <a:miter lim="800000"/>
            <a:headEnd/>
            <a:tailEnd/>
          </a:ln>
        </p:spPr>
        <p:txBody>
          <a:bodyPr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dirty="0"/>
              <a:t>Homologation de l’accord par le tribunal</a:t>
            </a:r>
          </a:p>
        </p:txBody>
      </p:sp>
      <p:sp>
        <p:nvSpPr>
          <p:cNvPr id="11" name="Text Box 8"/>
          <p:cNvSpPr txBox="1">
            <a:spLocks noChangeArrowheads="1"/>
          </p:cNvSpPr>
          <p:nvPr/>
        </p:nvSpPr>
        <p:spPr bwMode="auto">
          <a:xfrm>
            <a:off x="4787702" y="1412776"/>
            <a:ext cx="4032250" cy="649288"/>
          </a:xfrm>
          <a:prstGeom prst="rect">
            <a:avLst/>
          </a:prstGeom>
          <a:solidFill>
            <a:schemeClr val="accent5">
              <a:lumMod val="20000"/>
              <a:lumOff val="80000"/>
            </a:schemeClr>
          </a:solidFill>
          <a:ln w="19080">
            <a:solidFill>
              <a:srgbClr val="CC3300"/>
            </a:solidFill>
            <a:miter lim="800000"/>
            <a:headEnd/>
            <a:tailEnd/>
          </a:ln>
        </p:spPr>
        <p:txBody>
          <a:bodyPr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750"/>
              </a:spcBef>
              <a:buClr>
                <a:srgbClr val="000000"/>
              </a:buClr>
              <a:buSzPct val="100000"/>
              <a:buFont typeface="Arial" charset="0"/>
              <a:buNone/>
            </a:pPr>
            <a:r>
              <a:rPr lang="fr-FR" altLang="fr-FR" sz="1200" b="1" dirty="0"/>
              <a:t>Les cautions peuvent se prévaloir des dispositions de l’accord (article L. 611-10-2 du code de commerce)</a:t>
            </a:r>
          </a:p>
        </p:txBody>
      </p:sp>
      <p:sp>
        <p:nvSpPr>
          <p:cNvPr id="12" name="Text Box 11"/>
          <p:cNvSpPr txBox="1">
            <a:spLocks noChangeArrowheads="1"/>
          </p:cNvSpPr>
          <p:nvPr/>
        </p:nvSpPr>
        <p:spPr bwMode="auto">
          <a:xfrm>
            <a:off x="610989" y="3562350"/>
            <a:ext cx="1368425" cy="307975"/>
          </a:xfrm>
          <a:prstGeom prst="rect">
            <a:avLst/>
          </a:prstGeom>
          <a:solidFill>
            <a:schemeClr val="accent6">
              <a:lumMod val="20000"/>
              <a:lumOff val="80000"/>
            </a:schemeClr>
          </a:solidFill>
          <a:ln w="19080">
            <a:solidFill>
              <a:srgbClr val="CC3300"/>
            </a:solidFill>
            <a:miter lim="800000"/>
            <a:headEnd/>
            <a:tailEnd/>
          </a:ln>
        </p:spPr>
        <p:txBody>
          <a:bodyPr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dirty="0"/>
              <a:t>Sauvegarde</a:t>
            </a:r>
          </a:p>
        </p:txBody>
      </p:sp>
      <p:sp>
        <p:nvSpPr>
          <p:cNvPr id="13" name="Line 12"/>
          <p:cNvSpPr>
            <a:spLocks noChangeShapeType="1"/>
          </p:cNvSpPr>
          <p:nvPr/>
        </p:nvSpPr>
        <p:spPr bwMode="auto">
          <a:xfrm>
            <a:off x="2051720" y="3716337"/>
            <a:ext cx="288057" cy="1588"/>
          </a:xfrm>
          <a:prstGeom prst="line">
            <a:avLst/>
          </a:prstGeom>
          <a:noFill/>
          <a:ln w="9360">
            <a:solidFill>
              <a:srgbClr val="CC33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
        <p:nvSpPr>
          <p:cNvPr id="14" name="Text Box 13"/>
          <p:cNvSpPr txBox="1">
            <a:spLocks noChangeArrowheads="1"/>
          </p:cNvSpPr>
          <p:nvPr/>
        </p:nvSpPr>
        <p:spPr bwMode="auto">
          <a:xfrm>
            <a:off x="4787702" y="3284984"/>
            <a:ext cx="4032250" cy="956288"/>
          </a:xfrm>
          <a:prstGeom prst="rect">
            <a:avLst/>
          </a:prstGeom>
          <a:solidFill>
            <a:schemeClr val="accent6">
              <a:lumMod val="20000"/>
              <a:lumOff val="80000"/>
            </a:schemeClr>
          </a:solidFill>
          <a:ln w="19080">
            <a:solidFill>
              <a:srgbClr val="CC3300"/>
            </a:solidFill>
            <a:miter lim="800000"/>
            <a:headEnd/>
            <a:tailEnd/>
          </a:ln>
        </p:spPr>
        <p:txBody>
          <a:bodyPr wrap="square"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u="sng" dirty="0"/>
              <a:t>Si plan de sauvegarde</a:t>
            </a:r>
            <a:r>
              <a:rPr lang="fr-FR" altLang="fr-FR" sz="1400" dirty="0"/>
              <a:t> : les cautions personnes physiques peuvent se prévaloir des dispositions du plan (L. 626-11 alinéa 2) – Pour la reprise des actions suspendues, voir article R. 622-26   </a:t>
            </a:r>
          </a:p>
        </p:txBody>
      </p:sp>
      <p:sp>
        <p:nvSpPr>
          <p:cNvPr id="15" name="Text Box 14"/>
          <p:cNvSpPr txBox="1">
            <a:spLocks noChangeArrowheads="1"/>
          </p:cNvSpPr>
          <p:nvPr/>
        </p:nvSpPr>
        <p:spPr bwMode="auto">
          <a:xfrm>
            <a:off x="610988" y="4471988"/>
            <a:ext cx="1368425" cy="520700"/>
          </a:xfrm>
          <a:prstGeom prst="rect">
            <a:avLst/>
          </a:prstGeom>
          <a:solidFill>
            <a:schemeClr val="accent6">
              <a:lumMod val="20000"/>
              <a:lumOff val="80000"/>
            </a:schemeClr>
          </a:solidFill>
          <a:ln w="19080">
            <a:solidFill>
              <a:srgbClr val="CC3300"/>
            </a:solidFill>
            <a:miter lim="800000"/>
            <a:headEnd/>
            <a:tailEnd/>
          </a:ln>
        </p:spPr>
        <p:txBody>
          <a:bodyPr wrap="square"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dirty="0"/>
              <a:t>Redressement judiciaire</a:t>
            </a:r>
          </a:p>
        </p:txBody>
      </p:sp>
      <p:sp>
        <p:nvSpPr>
          <p:cNvPr id="16" name="Line 15"/>
          <p:cNvSpPr>
            <a:spLocks noChangeShapeType="1"/>
          </p:cNvSpPr>
          <p:nvPr/>
        </p:nvSpPr>
        <p:spPr bwMode="auto">
          <a:xfrm flipV="1">
            <a:off x="2051720" y="4725988"/>
            <a:ext cx="288057" cy="6350"/>
          </a:xfrm>
          <a:prstGeom prst="line">
            <a:avLst/>
          </a:prstGeom>
          <a:noFill/>
          <a:ln w="9360">
            <a:solidFill>
              <a:srgbClr val="CC33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
        <p:nvSpPr>
          <p:cNvPr id="17" name="Text Box 16"/>
          <p:cNvSpPr txBox="1">
            <a:spLocks noChangeArrowheads="1"/>
          </p:cNvSpPr>
          <p:nvPr/>
        </p:nvSpPr>
        <p:spPr bwMode="auto">
          <a:xfrm>
            <a:off x="4787702" y="4344920"/>
            <a:ext cx="4032250" cy="956288"/>
          </a:xfrm>
          <a:prstGeom prst="rect">
            <a:avLst/>
          </a:prstGeom>
          <a:solidFill>
            <a:schemeClr val="accent6">
              <a:lumMod val="20000"/>
              <a:lumOff val="80000"/>
            </a:schemeClr>
          </a:solidFill>
          <a:ln w="19080">
            <a:solidFill>
              <a:srgbClr val="CC3300"/>
            </a:solidFill>
            <a:miter lim="800000"/>
            <a:headEnd/>
            <a:tailEnd/>
          </a:ln>
        </p:spPr>
        <p:txBody>
          <a:bodyPr wrap="square"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b="1" u="sng" dirty="0">
                <a:solidFill>
                  <a:srgbClr val="CC3300"/>
                </a:solidFill>
              </a:rPr>
              <a:t>Si plan de redressement</a:t>
            </a:r>
            <a:r>
              <a:rPr lang="fr-FR" altLang="fr-FR" sz="1400" b="1" dirty="0">
                <a:solidFill>
                  <a:srgbClr val="CC3300"/>
                </a:solidFill>
              </a:rPr>
              <a:t> : depuis le 01/10/2021, la caution d’un débiteur en redressement judiciaire pourra se prévaloir des dispositions </a:t>
            </a:r>
            <a:r>
              <a:rPr lang="fr-FR" altLang="fr-FR" sz="1400" b="1">
                <a:solidFill>
                  <a:srgbClr val="CC3300"/>
                </a:solidFill>
              </a:rPr>
              <a:t>du plan.  </a:t>
            </a:r>
            <a:endParaRPr lang="fr-FR" altLang="fr-FR" sz="1400" b="1" dirty="0">
              <a:solidFill>
                <a:srgbClr val="CC3300"/>
              </a:solidFill>
            </a:endParaRPr>
          </a:p>
        </p:txBody>
      </p:sp>
      <p:sp>
        <p:nvSpPr>
          <p:cNvPr id="18" name="Text Box 17"/>
          <p:cNvSpPr txBox="1">
            <a:spLocks noChangeArrowheads="1"/>
          </p:cNvSpPr>
          <p:nvPr/>
        </p:nvSpPr>
        <p:spPr bwMode="auto">
          <a:xfrm>
            <a:off x="610989" y="5572596"/>
            <a:ext cx="1296988" cy="520700"/>
          </a:xfrm>
          <a:prstGeom prst="rect">
            <a:avLst/>
          </a:prstGeom>
          <a:solidFill>
            <a:schemeClr val="accent5">
              <a:lumMod val="20000"/>
              <a:lumOff val="80000"/>
            </a:schemeClr>
          </a:solidFill>
          <a:ln w="19080">
            <a:solidFill>
              <a:schemeClr val="accent1">
                <a:lumMod val="75000"/>
              </a:schemeClr>
            </a:solidFill>
            <a:miter lim="800000"/>
            <a:headEnd/>
            <a:tailEnd/>
          </a:ln>
        </p:spPr>
        <p:txBody>
          <a:bodyPr wrap="square"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dirty="0"/>
              <a:t>Liquidation judiciaire</a:t>
            </a:r>
          </a:p>
        </p:txBody>
      </p:sp>
      <p:sp>
        <p:nvSpPr>
          <p:cNvPr id="19" name="Line 18"/>
          <p:cNvSpPr>
            <a:spLocks noChangeShapeType="1"/>
          </p:cNvSpPr>
          <p:nvPr/>
        </p:nvSpPr>
        <p:spPr bwMode="auto">
          <a:xfrm>
            <a:off x="1981002" y="5825009"/>
            <a:ext cx="358775" cy="1587"/>
          </a:xfrm>
          <a:prstGeom prst="line">
            <a:avLst/>
          </a:prstGeom>
          <a:noFill/>
          <a:ln w="9360">
            <a:solidFill>
              <a:schemeClr val="accent1">
                <a:lumMod val="75000"/>
              </a:schemeClr>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
        <p:nvSpPr>
          <p:cNvPr id="20" name="Text Box 19"/>
          <p:cNvSpPr txBox="1">
            <a:spLocks noChangeArrowheads="1"/>
          </p:cNvSpPr>
          <p:nvPr/>
        </p:nvSpPr>
        <p:spPr bwMode="auto">
          <a:xfrm>
            <a:off x="2411214" y="5484813"/>
            <a:ext cx="6408738" cy="740845"/>
          </a:xfrm>
          <a:prstGeom prst="rect">
            <a:avLst/>
          </a:prstGeom>
          <a:solidFill>
            <a:schemeClr val="accent5">
              <a:lumMod val="20000"/>
              <a:lumOff val="80000"/>
            </a:schemeClr>
          </a:solidFill>
          <a:ln w="19080">
            <a:solidFill>
              <a:schemeClr val="accent1">
                <a:lumMod val="75000"/>
              </a:schemeClr>
            </a:solidFill>
            <a:miter lim="800000"/>
            <a:headEnd/>
            <a:tailEnd/>
          </a:ln>
        </p:spPr>
        <p:txBody>
          <a:bodyPr wrap="square"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dirty="0"/>
              <a:t>Au jour de l’ouverture de la liquidation judiciaire toute action peut être introduite à l’encontre de la caution. La caution ne bénéficie pas de l’arrêt du cours des intérêts (article L. 641-3 alinéa 1)</a:t>
            </a:r>
          </a:p>
        </p:txBody>
      </p:sp>
      <p:cxnSp>
        <p:nvCxnSpPr>
          <p:cNvPr id="23" name="Connecteur droit avec flèche 25"/>
          <p:cNvCxnSpPr>
            <a:cxnSpLocks noChangeShapeType="1"/>
          </p:cNvCxnSpPr>
          <p:nvPr/>
        </p:nvCxnSpPr>
        <p:spPr bwMode="auto">
          <a:xfrm>
            <a:off x="4355902" y="1790651"/>
            <a:ext cx="357186" cy="1"/>
          </a:xfrm>
          <a:prstGeom prst="straightConnector1">
            <a:avLst/>
          </a:prstGeom>
          <a:noFill/>
          <a:ln w="9525" algn="ctr">
            <a:solidFill>
              <a:schemeClr val="accent1">
                <a:lumMod val="75000"/>
              </a:schemeClr>
            </a:solidFill>
            <a:round/>
            <a:headEnd/>
            <a:tailEnd type="triangle" w="med" len="med"/>
          </a:ln>
          <a:extLst>
            <a:ext uri="{909E8E84-426E-40DD-AFC4-6F175D3DCCD1}">
              <a14:hiddenFill xmlns:a14="http://schemas.microsoft.com/office/drawing/2010/main">
                <a:noFill/>
              </a14:hiddenFill>
            </a:ext>
          </a:extLst>
        </p:spPr>
      </p:cxnSp>
      <p:cxnSp>
        <p:nvCxnSpPr>
          <p:cNvPr id="24" name="Connecteur droit avec flèche 27"/>
          <p:cNvCxnSpPr>
            <a:cxnSpLocks noChangeShapeType="1"/>
          </p:cNvCxnSpPr>
          <p:nvPr/>
        </p:nvCxnSpPr>
        <p:spPr bwMode="auto">
          <a:xfrm flipV="1">
            <a:off x="4355902" y="2117725"/>
            <a:ext cx="576140" cy="525463"/>
          </a:xfrm>
          <a:prstGeom prst="straightConnector1">
            <a:avLst/>
          </a:prstGeom>
          <a:noFill/>
          <a:ln w="9525" algn="ctr">
            <a:solidFill>
              <a:schemeClr val="accent1">
                <a:lumMod val="75000"/>
              </a:schemeClr>
            </a:solidFill>
            <a:round/>
            <a:headEnd/>
            <a:tailEnd type="triangle" w="med" len="med"/>
          </a:ln>
          <a:extLst>
            <a:ext uri="{909E8E84-426E-40DD-AFC4-6F175D3DCCD1}">
              <a14:hiddenFill xmlns:a14="http://schemas.microsoft.com/office/drawing/2010/main">
                <a:noFill/>
              </a14:hiddenFill>
            </a:ext>
          </a:extLst>
        </p:spPr>
      </p:cxnSp>
      <p:sp>
        <p:nvSpPr>
          <p:cNvPr id="25" name="Text Box 6"/>
          <p:cNvSpPr txBox="1">
            <a:spLocks noChangeArrowheads="1"/>
          </p:cNvSpPr>
          <p:nvPr/>
        </p:nvSpPr>
        <p:spPr bwMode="auto">
          <a:xfrm>
            <a:off x="2411760" y="3411137"/>
            <a:ext cx="2122736" cy="1818063"/>
          </a:xfrm>
          <a:prstGeom prst="rect">
            <a:avLst/>
          </a:prstGeom>
          <a:solidFill>
            <a:schemeClr val="accent6">
              <a:lumMod val="20000"/>
              <a:lumOff val="80000"/>
            </a:schemeClr>
          </a:solidFill>
          <a:ln w="19080">
            <a:solidFill>
              <a:srgbClr val="CC3300"/>
            </a:solidFill>
            <a:miter lim="800000"/>
            <a:headEnd/>
            <a:tailEnd/>
          </a:ln>
        </p:spPr>
        <p:txBody>
          <a:bodyPr wrap="square" lIns="90000" tIns="46800" rIns="90000" bIns="46800">
            <a:spAutoFit/>
          </a:bodyPr>
          <a:lstStyle>
            <a:lvl1pPr eaLnBrk="0" hangingPunct="0">
              <a:lnSpc>
                <a:spcPct val="87000"/>
              </a:lnSpc>
              <a:spcBef>
                <a:spcPts val="450"/>
              </a:spcBef>
              <a:buClr>
                <a:srgbClr val="B2B2B2"/>
              </a:buClr>
              <a:buSzPct val="9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1pPr>
            <a:lvl2pPr marL="742950" indent="-285750" eaLnBrk="0" hangingPunct="0">
              <a:lnSpc>
                <a:spcPct val="87000"/>
              </a:lnSpc>
              <a:spcBef>
                <a:spcPts val="400"/>
              </a:spcBef>
              <a:buClr>
                <a:srgbClr val="CCCC99"/>
              </a:buClr>
              <a:buSzPct val="7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Arial" charset="0"/>
                <a:ea typeface="Lucida Sans Unicode" pitchFamily="34" charset="0"/>
                <a:cs typeface="Lucida Sans Unicode" pitchFamily="34" charset="0"/>
              </a:defRPr>
            </a:lvl2pPr>
            <a:lvl3pPr marL="1143000" indent="-228600" eaLnBrk="0" hangingPunct="0">
              <a:lnSpc>
                <a:spcPct val="87000"/>
              </a:lnSpc>
              <a:spcBef>
                <a:spcPts val="350"/>
              </a:spcBef>
              <a:buClr>
                <a:srgbClr val="B2B2B2"/>
              </a:buClr>
              <a:buSzPct val="55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Arial" charset="0"/>
                <a:ea typeface="Lucida Sans Unicode" pitchFamily="34" charset="0"/>
                <a:cs typeface="Lucida Sans Unicode" pitchFamily="34" charset="0"/>
              </a:defRPr>
            </a:lvl3pPr>
            <a:lvl4pPr marL="16002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4pPr>
            <a:lvl5pPr marL="2057400" indent="-228600" eaLnBrk="0" hangingPunct="0">
              <a:lnSpc>
                <a:spcPct val="87000"/>
              </a:lnSpc>
              <a:spcBef>
                <a:spcPts val="450"/>
              </a:spcBef>
              <a:buClr>
                <a:srgbClr val="CCCC99"/>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5pPr>
            <a:lvl6pPr marL="25146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6pPr>
            <a:lvl7pPr marL="29718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7pPr>
            <a:lvl8pPr marL="34290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8pPr>
            <a:lvl9pPr marL="3886200" indent="-228600" defTabSz="449263" eaLnBrk="0" fontAlgn="base" hangingPunct="0">
              <a:lnSpc>
                <a:spcPct val="87000"/>
              </a:lnSpc>
              <a:spcBef>
                <a:spcPts val="450"/>
              </a:spcBef>
              <a:spcAft>
                <a:spcPct val="0"/>
              </a:spcAft>
              <a:buClr>
                <a:srgbClr val="CCCC99"/>
              </a:buClr>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pitchFamily="34" charset="0"/>
                <a:cs typeface="Lucida Sans Unicode" pitchFamily="34" charset="0"/>
              </a:defRPr>
            </a:lvl9pPr>
          </a:lstStyle>
          <a:p>
            <a:pPr algn="ctr" eaLnBrk="1" hangingPunct="1">
              <a:lnSpc>
                <a:spcPct val="100000"/>
              </a:lnSpc>
              <a:spcBef>
                <a:spcPts val="875"/>
              </a:spcBef>
              <a:buClr>
                <a:srgbClr val="000000"/>
              </a:buClr>
              <a:buSzPct val="100000"/>
              <a:buFont typeface="Arial" charset="0"/>
              <a:buNone/>
            </a:pPr>
            <a:r>
              <a:rPr lang="fr-FR" altLang="fr-FR" sz="1400" dirty="0"/>
              <a:t>Pendant la période d’observation toutes actions contre les cautions personnes physiques, sont suspendues (article L. 622-28 pour sauvegarde et L. 631-14 pour RJ</a:t>
            </a:r>
          </a:p>
        </p:txBody>
      </p:sp>
      <p:sp>
        <p:nvSpPr>
          <p:cNvPr id="26" name="Line 5"/>
          <p:cNvSpPr>
            <a:spLocks noChangeShapeType="1"/>
          </p:cNvSpPr>
          <p:nvPr/>
        </p:nvSpPr>
        <p:spPr bwMode="auto">
          <a:xfrm flipV="1">
            <a:off x="4312813" y="3041455"/>
            <a:ext cx="504130" cy="617943"/>
          </a:xfrm>
          <a:prstGeom prst="line">
            <a:avLst/>
          </a:prstGeom>
          <a:noFill/>
          <a:ln w="9360">
            <a:solidFill>
              <a:srgbClr val="CC33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
        <p:nvSpPr>
          <p:cNvPr id="27" name="ZoneTexte 26"/>
          <p:cNvSpPr txBox="1"/>
          <p:nvPr/>
        </p:nvSpPr>
        <p:spPr>
          <a:xfrm>
            <a:off x="4713088" y="2330296"/>
            <a:ext cx="4251400" cy="738664"/>
          </a:xfrm>
          <a:prstGeom prst="rect">
            <a:avLst/>
          </a:prstGeom>
          <a:noFill/>
        </p:spPr>
        <p:txBody>
          <a:bodyPr wrap="square" rtlCol="0">
            <a:spAutoFit/>
          </a:bodyPr>
          <a:lstStyle/>
          <a:p>
            <a:r>
              <a:rPr lang="fr-FR" sz="1400" dirty="0"/>
              <a:t>Suspendues (et non interdites) jusqu’à l’arrêté du plan ou prononçant la liquidation judiciaire. Possibilité de prendre des mesures conservatoires</a:t>
            </a:r>
          </a:p>
        </p:txBody>
      </p:sp>
      <p:sp>
        <p:nvSpPr>
          <p:cNvPr id="28" name="ZoneTexte 27">
            <a:hlinkClick r:id="rId2" action="ppaction://hlinksldjump"/>
          </p:cNvPr>
          <p:cNvSpPr txBox="1"/>
          <p:nvPr/>
        </p:nvSpPr>
        <p:spPr>
          <a:xfrm>
            <a:off x="35497"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46</a:t>
            </a:r>
          </a:p>
        </p:txBody>
      </p:sp>
      <p:sp>
        <p:nvSpPr>
          <p:cNvPr id="32" name="Line 15"/>
          <p:cNvSpPr>
            <a:spLocks noChangeShapeType="1"/>
          </p:cNvSpPr>
          <p:nvPr/>
        </p:nvSpPr>
        <p:spPr bwMode="auto">
          <a:xfrm>
            <a:off x="4572001" y="4731494"/>
            <a:ext cx="144028" cy="844"/>
          </a:xfrm>
          <a:prstGeom prst="line">
            <a:avLst/>
          </a:prstGeom>
          <a:noFill/>
          <a:ln w="9360">
            <a:solidFill>
              <a:srgbClr val="CC33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
        <p:nvSpPr>
          <p:cNvPr id="33" name="Line 15"/>
          <p:cNvSpPr>
            <a:spLocks noChangeShapeType="1"/>
          </p:cNvSpPr>
          <p:nvPr/>
        </p:nvSpPr>
        <p:spPr bwMode="auto">
          <a:xfrm>
            <a:off x="4572000" y="3716188"/>
            <a:ext cx="144028" cy="844"/>
          </a:xfrm>
          <a:prstGeom prst="line">
            <a:avLst/>
          </a:prstGeom>
          <a:noFill/>
          <a:ln w="9360">
            <a:solidFill>
              <a:srgbClr val="CC33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
        <p:nvSpPr>
          <p:cNvPr id="34" name="Line 12"/>
          <p:cNvSpPr>
            <a:spLocks noChangeShapeType="1"/>
          </p:cNvSpPr>
          <p:nvPr/>
        </p:nvSpPr>
        <p:spPr bwMode="auto">
          <a:xfrm flipH="1">
            <a:off x="1979412" y="5229200"/>
            <a:ext cx="360364" cy="255612"/>
          </a:xfrm>
          <a:prstGeom prst="line">
            <a:avLst/>
          </a:prstGeom>
          <a:noFill/>
          <a:ln w="9360">
            <a:solidFill>
              <a:srgbClr val="CC33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fr-FR" dirty="0"/>
          </a:p>
        </p:txBody>
      </p:sp>
    </p:spTree>
    <p:extLst>
      <p:ext uri="{BB962C8B-B14F-4D97-AF65-F5344CB8AC3E}">
        <p14:creationId xmlns:p14="http://schemas.microsoft.com/office/powerpoint/2010/main" val="20673553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7384"/>
            <a:ext cx="7848872" cy="1368152"/>
          </a:xfrm>
        </p:spPr>
        <p:txBody>
          <a:bodyPr>
            <a:normAutofit fontScale="90000"/>
          </a:bodyPr>
          <a:lstStyle/>
          <a:p>
            <a:r>
              <a:rPr lang="fr-FR" dirty="0"/>
              <a:t>La comparaison des effets pour la caution, de l’ouverture d’une sauvegarde ou d’un redressement judiciaire à l’encontre du débiteur</a:t>
            </a:r>
          </a:p>
        </p:txBody>
      </p:sp>
      <p:sp>
        <p:nvSpPr>
          <p:cNvPr id="4" name="Espace réservé du pied de page 3"/>
          <p:cNvSpPr>
            <a:spLocks noGrp="1"/>
          </p:cNvSpPr>
          <p:nvPr>
            <p:ph type="ftr" sz="quarter" idx="11"/>
          </p:nvPr>
        </p:nvSpPr>
        <p:spPr/>
        <p:txBody>
          <a:bodyPr/>
          <a:lstStyle/>
          <a:p>
            <a:r>
              <a:rPr lang="fr-FR"/>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52</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15" name="Rectangle 14"/>
          <p:cNvSpPr/>
          <p:nvPr/>
        </p:nvSpPr>
        <p:spPr>
          <a:xfrm>
            <a:off x="323528" y="1772816"/>
            <a:ext cx="4248472" cy="468052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323528" y="1412776"/>
            <a:ext cx="4248472" cy="2880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lumMod val="75000"/>
                  </a:schemeClr>
                </a:solidFill>
              </a:rPr>
              <a:t>Sauvegarde</a:t>
            </a:r>
          </a:p>
        </p:txBody>
      </p:sp>
      <p:sp>
        <p:nvSpPr>
          <p:cNvPr id="18" name="Rectangle 17"/>
          <p:cNvSpPr/>
          <p:nvPr/>
        </p:nvSpPr>
        <p:spPr>
          <a:xfrm>
            <a:off x="4716016" y="1772816"/>
            <a:ext cx="4248472" cy="4680520"/>
          </a:xfrm>
          <a:prstGeom prst="rect">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4716016" y="1412776"/>
            <a:ext cx="4248472" cy="288032"/>
          </a:xfrm>
          <a:prstGeom prst="rect">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C00000"/>
                </a:solidFill>
              </a:rPr>
              <a:t>Redressement judiciaire</a:t>
            </a:r>
          </a:p>
        </p:txBody>
      </p:sp>
      <p:sp>
        <p:nvSpPr>
          <p:cNvPr id="20" name="ZoneTexte 19"/>
          <p:cNvSpPr txBox="1"/>
          <p:nvPr/>
        </p:nvSpPr>
        <p:spPr>
          <a:xfrm>
            <a:off x="323528" y="2780928"/>
            <a:ext cx="4248472" cy="307777"/>
          </a:xfrm>
          <a:prstGeom prst="rect">
            <a:avLst/>
          </a:prstGeom>
          <a:noFill/>
        </p:spPr>
        <p:txBody>
          <a:bodyPr wrap="square" rtlCol="0">
            <a:spAutoFit/>
          </a:bodyPr>
          <a:lstStyle/>
          <a:p>
            <a:r>
              <a:rPr lang="fr-FR" sz="1400" u="sng" dirty="0"/>
              <a:t>Article L. 622-28 (caution personne physiques) </a:t>
            </a:r>
          </a:p>
        </p:txBody>
      </p:sp>
      <p:sp>
        <p:nvSpPr>
          <p:cNvPr id="21" name="ZoneTexte 20"/>
          <p:cNvSpPr txBox="1"/>
          <p:nvPr/>
        </p:nvSpPr>
        <p:spPr>
          <a:xfrm>
            <a:off x="323528" y="3122384"/>
            <a:ext cx="4248472" cy="738664"/>
          </a:xfrm>
          <a:prstGeom prst="rect">
            <a:avLst/>
          </a:prstGeom>
          <a:noFill/>
        </p:spPr>
        <p:txBody>
          <a:bodyPr wrap="square" rtlCol="0">
            <a:spAutoFit/>
          </a:bodyPr>
          <a:lstStyle/>
          <a:p>
            <a:pPr marL="285750" indent="-285750">
              <a:buFont typeface="Arial" panose="020B0604020202020204" pitchFamily="34" charset="0"/>
              <a:buChar char="•"/>
            </a:pPr>
            <a:r>
              <a:rPr lang="fr-FR" sz="1400" dirty="0"/>
              <a:t>Arrêt des intérêts légaux et conventionnels, intérêts de retard et majorations, sauf pour le prêt de plus d’un an. </a:t>
            </a:r>
          </a:p>
        </p:txBody>
      </p:sp>
      <p:sp>
        <p:nvSpPr>
          <p:cNvPr id="22" name="ZoneTexte 21"/>
          <p:cNvSpPr txBox="1"/>
          <p:nvPr/>
        </p:nvSpPr>
        <p:spPr>
          <a:xfrm>
            <a:off x="323528" y="3769876"/>
            <a:ext cx="4248472" cy="738664"/>
          </a:xfrm>
          <a:prstGeom prst="rect">
            <a:avLst/>
          </a:prstGeom>
          <a:noFill/>
        </p:spPr>
        <p:txBody>
          <a:bodyPr wrap="square" rtlCol="0">
            <a:spAutoFit/>
          </a:bodyPr>
          <a:lstStyle/>
          <a:p>
            <a:pPr marL="285750" indent="-285750">
              <a:buFont typeface="Arial" panose="020B0604020202020204" pitchFamily="34" charset="0"/>
              <a:buChar char="•"/>
            </a:pPr>
            <a:r>
              <a:rPr lang="fr-FR" sz="1400" dirty="0"/>
              <a:t>Suspension de toute action (y compris voies d’exécution) jusqu’au jugement arrêtant le plan ou prononçant la liquidation.</a:t>
            </a:r>
          </a:p>
        </p:txBody>
      </p:sp>
      <p:sp>
        <p:nvSpPr>
          <p:cNvPr id="23" name="ZoneTexte 22"/>
          <p:cNvSpPr txBox="1"/>
          <p:nvPr/>
        </p:nvSpPr>
        <p:spPr>
          <a:xfrm>
            <a:off x="323528" y="4419109"/>
            <a:ext cx="4248472" cy="738664"/>
          </a:xfrm>
          <a:prstGeom prst="rect">
            <a:avLst/>
          </a:prstGeom>
          <a:noFill/>
        </p:spPr>
        <p:txBody>
          <a:bodyPr wrap="square" rtlCol="0">
            <a:spAutoFit/>
          </a:bodyPr>
          <a:lstStyle/>
          <a:p>
            <a:pPr marL="285750" indent="-285750">
              <a:buFont typeface="Arial" panose="020B0604020202020204" pitchFamily="34" charset="0"/>
              <a:buChar char="•"/>
            </a:pPr>
            <a:r>
              <a:rPr lang="fr-FR" sz="1400" dirty="0"/>
              <a:t>Possibilité pour les créanciers de prendre des mesures conservatoires, sur les biens de la caution. </a:t>
            </a:r>
          </a:p>
        </p:txBody>
      </p:sp>
      <p:sp>
        <p:nvSpPr>
          <p:cNvPr id="24" name="ZoneTexte 23"/>
          <p:cNvSpPr txBox="1"/>
          <p:nvPr/>
        </p:nvSpPr>
        <p:spPr>
          <a:xfrm>
            <a:off x="323528" y="5138608"/>
            <a:ext cx="4248472" cy="307777"/>
          </a:xfrm>
          <a:prstGeom prst="rect">
            <a:avLst/>
          </a:prstGeom>
          <a:noFill/>
        </p:spPr>
        <p:txBody>
          <a:bodyPr wrap="square" rtlCol="0">
            <a:spAutoFit/>
          </a:bodyPr>
          <a:lstStyle/>
          <a:p>
            <a:r>
              <a:rPr lang="fr-FR" sz="1400" u="sng" dirty="0"/>
              <a:t>Article L. 626-11 (caution personne physique) </a:t>
            </a:r>
          </a:p>
        </p:txBody>
      </p:sp>
      <p:sp>
        <p:nvSpPr>
          <p:cNvPr id="25" name="ZoneTexte 24"/>
          <p:cNvSpPr txBox="1"/>
          <p:nvPr/>
        </p:nvSpPr>
        <p:spPr>
          <a:xfrm>
            <a:off x="323528" y="5427221"/>
            <a:ext cx="4248472" cy="954107"/>
          </a:xfrm>
          <a:prstGeom prst="rect">
            <a:avLst/>
          </a:prstGeom>
          <a:noFill/>
        </p:spPr>
        <p:txBody>
          <a:bodyPr wrap="square" rtlCol="0">
            <a:spAutoFit/>
          </a:bodyPr>
          <a:lstStyle/>
          <a:p>
            <a:pPr marL="285750" indent="-285750">
              <a:buFont typeface="Arial" panose="020B0604020202020204" pitchFamily="34" charset="0"/>
              <a:buChar char="•"/>
            </a:pPr>
            <a:r>
              <a:rPr lang="fr-FR" sz="1400" dirty="0"/>
              <a:t>Elle peut se prévaloir des dispositions du plan de sauvegarde (la sauvegarde accélérée bénéficie de cette disposition, alors que le débiteur peut être en cessation de paiement). </a:t>
            </a:r>
          </a:p>
        </p:txBody>
      </p:sp>
      <p:sp>
        <p:nvSpPr>
          <p:cNvPr id="26" name="ZoneTexte 25"/>
          <p:cNvSpPr txBox="1"/>
          <p:nvPr/>
        </p:nvSpPr>
        <p:spPr>
          <a:xfrm>
            <a:off x="4716016" y="1772816"/>
            <a:ext cx="4248472" cy="307777"/>
          </a:xfrm>
          <a:prstGeom prst="rect">
            <a:avLst/>
          </a:prstGeom>
          <a:noFill/>
        </p:spPr>
        <p:txBody>
          <a:bodyPr wrap="square" rtlCol="0">
            <a:spAutoFit/>
          </a:bodyPr>
          <a:lstStyle/>
          <a:p>
            <a:r>
              <a:rPr lang="fr-FR" sz="1400" u="sng" dirty="0"/>
              <a:t>Article L. 631-14 </a:t>
            </a:r>
          </a:p>
        </p:txBody>
      </p:sp>
      <p:sp>
        <p:nvSpPr>
          <p:cNvPr id="27" name="ZoneTexte 26"/>
          <p:cNvSpPr txBox="1"/>
          <p:nvPr/>
        </p:nvSpPr>
        <p:spPr>
          <a:xfrm>
            <a:off x="323528" y="1735320"/>
            <a:ext cx="4248472" cy="307777"/>
          </a:xfrm>
          <a:prstGeom prst="rect">
            <a:avLst/>
          </a:prstGeom>
          <a:noFill/>
        </p:spPr>
        <p:txBody>
          <a:bodyPr wrap="square" rtlCol="0">
            <a:spAutoFit/>
          </a:bodyPr>
          <a:lstStyle/>
          <a:p>
            <a:r>
              <a:rPr lang="fr-FR" sz="1400" u="sng" dirty="0"/>
              <a:t>Article L. 622-26 2</a:t>
            </a:r>
            <a:r>
              <a:rPr lang="fr-FR" sz="1400" u="sng" baseline="30000" dirty="0"/>
              <a:t>ième</a:t>
            </a:r>
            <a:r>
              <a:rPr lang="fr-FR" sz="1400" u="sng" dirty="0"/>
              <a:t> alinéa </a:t>
            </a:r>
          </a:p>
        </p:txBody>
      </p:sp>
      <p:sp>
        <p:nvSpPr>
          <p:cNvPr id="28" name="ZoneTexte 27"/>
          <p:cNvSpPr txBox="1"/>
          <p:nvPr/>
        </p:nvSpPr>
        <p:spPr>
          <a:xfrm>
            <a:off x="323528" y="2023352"/>
            <a:ext cx="4248472" cy="523220"/>
          </a:xfrm>
          <a:prstGeom prst="rect">
            <a:avLst/>
          </a:prstGeom>
          <a:noFill/>
        </p:spPr>
        <p:txBody>
          <a:bodyPr wrap="square" rtlCol="0">
            <a:spAutoFit/>
          </a:bodyPr>
          <a:lstStyle/>
          <a:p>
            <a:pPr marL="285750" indent="-285750">
              <a:buFont typeface="Arial" panose="020B0604020202020204" pitchFamily="34" charset="0"/>
              <a:buChar char="•"/>
            </a:pPr>
            <a:r>
              <a:rPr lang="fr-FR" sz="1400" dirty="0"/>
              <a:t>Les créances non déclarées régulièrement sont inopposables pendant l’exécution du plan. </a:t>
            </a:r>
          </a:p>
        </p:txBody>
      </p:sp>
      <p:sp>
        <p:nvSpPr>
          <p:cNvPr id="29" name="ZoneTexte 28"/>
          <p:cNvSpPr txBox="1"/>
          <p:nvPr/>
        </p:nvSpPr>
        <p:spPr>
          <a:xfrm>
            <a:off x="4716016" y="2060848"/>
            <a:ext cx="4248472" cy="1169551"/>
          </a:xfrm>
          <a:prstGeom prst="rect">
            <a:avLst/>
          </a:prstGeom>
          <a:noFill/>
        </p:spPr>
        <p:txBody>
          <a:bodyPr wrap="square" rtlCol="0">
            <a:spAutoFit/>
          </a:bodyPr>
          <a:lstStyle/>
          <a:p>
            <a:pPr marL="285750" indent="-285750">
              <a:buFont typeface="Arial" panose="020B0604020202020204" pitchFamily="34" charset="0"/>
              <a:buChar char="•"/>
            </a:pPr>
            <a:r>
              <a:rPr lang="fr-FR" sz="1400" dirty="0"/>
              <a:t>Elle ne bénéficie pas de l’inopposabilité des créances non déclarées régulièrement pendant l’exécution du plan (possibilité de faire application de l’article 2314 – </a:t>
            </a:r>
            <a:r>
              <a:rPr lang="fr-FR" sz="1400" b="1" dirty="0">
                <a:hlinkClick r:id="rId2"/>
              </a:rPr>
              <a:t>arrêt du 08/04/2015 n° 13-22969</a:t>
            </a:r>
            <a:r>
              <a:rPr lang="fr-FR" sz="1400" dirty="0"/>
              <a:t>). </a:t>
            </a:r>
          </a:p>
        </p:txBody>
      </p:sp>
      <p:sp>
        <p:nvSpPr>
          <p:cNvPr id="30" name="ZoneTexte 29"/>
          <p:cNvSpPr txBox="1"/>
          <p:nvPr/>
        </p:nvSpPr>
        <p:spPr>
          <a:xfrm>
            <a:off x="4716016" y="3429000"/>
            <a:ext cx="4248472" cy="307777"/>
          </a:xfrm>
          <a:prstGeom prst="rect">
            <a:avLst/>
          </a:prstGeom>
          <a:noFill/>
        </p:spPr>
        <p:txBody>
          <a:bodyPr wrap="square" rtlCol="0">
            <a:spAutoFit/>
          </a:bodyPr>
          <a:lstStyle/>
          <a:p>
            <a:pPr marL="285750" indent="-285750">
              <a:buFont typeface="Arial" panose="020B0604020202020204" pitchFamily="34" charset="0"/>
              <a:buChar char="•"/>
            </a:pPr>
            <a:r>
              <a:rPr lang="fr-FR" sz="1400" dirty="0"/>
              <a:t>Elle ne bénéficie pas de l’arrêt des intérêts</a:t>
            </a:r>
          </a:p>
        </p:txBody>
      </p:sp>
      <p:cxnSp>
        <p:nvCxnSpPr>
          <p:cNvPr id="32" name="Connecteur droit avec flèche 31"/>
          <p:cNvCxnSpPr/>
          <p:nvPr/>
        </p:nvCxnSpPr>
        <p:spPr>
          <a:xfrm>
            <a:off x="4211960" y="2430180"/>
            <a:ext cx="64807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p:nvPr/>
        </p:nvCxnSpPr>
        <p:spPr>
          <a:xfrm>
            <a:off x="4139952" y="3612506"/>
            <a:ext cx="64807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ZoneTexte 37"/>
          <p:cNvSpPr txBox="1"/>
          <p:nvPr/>
        </p:nvSpPr>
        <p:spPr>
          <a:xfrm>
            <a:off x="4716016" y="4037582"/>
            <a:ext cx="4248472" cy="307777"/>
          </a:xfrm>
          <a:prstGeom prst="rect">
            <a:avLst/>
          </a:prstGeom>
          <a:noFill/>
        </p:spPr>
        <p:txBody>
          <a:bodyPr wrap="square" rtlCol="0">
            <a:spAutoFit/>
          </a:bodyPr>
          <a:lstStyle/>
          <a:p>
            <a:pPr marL="285750" indent="-285750">
              <a:buFont typeface="Arial" panose="020B0604020202020204" pitchFamily="34" charset="0"/>
              <a:buChar char="•"/>
            </a:pPr>
            <a:r>
              <a:rPr lang="fr-FR" sz="1400" dirty="0"/>
              <a:t>idem</a:t>
            </a:r>
          </a:p>
        </p:txBody>
      </p:sp>
      <p:sp>
        <p:nvSpPr>
          <p:cNvPr id="39" name="ZoneTexte 38"/>
          <p:cNvSpPr txBox="1"/>
          <p:nvPr/>
        </p:nvSpPr>
        <p:spPr>
          <a:xfrm>
            <a:off x="4716016" y="4469630"/>
            <a:ext cx="4248472" cy="307777"/>
          </a:xfrm>
          <a:prstGeom prst="rect">
            <a:avLst/>
          </a:prstGeom>
          <a:noFill/>
        </p:spPr>
        <p:txBody>
          <a:bodyPr wrap="square" rtlCol="0">
            <a:spAutoFit/>
          </a:bodyPr>
          <a:lstStyle/>
          <a:p>
            <a:pPr marL="285750" indent="-285750">
              <a:buFont typeface="Arial" panose="020B0604020202020204" pitchFamily="34" charset="0"/>
              <a:buChar char="•"/>
            </a:pPr>
            <a:r>
              <a:rPr lang="fr-FR" sz="1400" dirty="0"/>
              <a:t>idem</a:t>
            </a:r>
          </a:p>
        </p:txBody>
      </p:sp>
      <p:sp>
        <p:nvSpPr>
          <p:cNvPr id="40" name="ZoneTexte 39"/>
          <p:cNvSpPr txBox="1"/>
          <p:nvPr/>
        </p:nvSpPr>
        <p:spPr>
          <a:xfrm>
            <a:off x="4716016" y="5138608"/>
            <a:ext cx="4248472" cy="307777"/>
          </a:xfrm>
          <a:prstGeom prst="rect">
            <a:avLst/>
          </a:prstGeom>
          <a:noFill/>
        </p:spPr>
        <p:txBody>
          <a:bodyPr wrap="square" rtlCol="0">
            <a:spAutoFit/>
          </a:bodyPr>
          <a:lstStyle/>
          <a:p>
            <a:r>
              <a:rPr lang="fr-FR" sz="1400" u="sng" dirty="0"/>
              <a:t>Article L. 631-20 </a:t>
            </a:r>
          </a:p>
        </p:txBody>
      </p:sp>
      <p:sp>
        <p:nvSpPr>
          <p:cNvPr id="41" name="ZoneTexte 40"/>
          <p:cNvSpPr txBox="1"/>
          <p:nvPr/>
        </p:nvSpPr>
        <p:spPr>
          <a:xfrm>
            <a:off x="4716016" y="5427221"/>
            <a:ext cx="4248472" cy="523220"/>
          </a:xfrm>
          <a:prstGeom prst="rect">
            <a:avLst/>
          </a:prstGeom>
          <a:noFill/>
        </p:spPr>
        <p:txBody>
          <a:bodyPr wrap="square" rtlCol="0">
            <a:spAutoFit/>
          </a:bodyPr>
          <a:lstStyle/>
          <a:p>
            <a:pPr marL="285750" indent="-285750">
              <a:buFont typeface="Arial" panose="020B0604020202020204" pitchFamily="34" charset="0"/>
              <a:buChar char="•"/>
            </a:pPr>
            <a:r>
              <a:rPr lang="fr-FR" sz="1400" dirty="0"/>
              <a:t>Elle ne peut se prévaloir des dispositions du plan de redressement. </a:t>
            </a:r>
          </a:p>
        </p:txBody>
      </p:sp>
      <p:sp>
        <p:nvSpPr>
          <p:cNvPr id="42" name="ZoneTexte 41">
            <a:hlinkClick r:id="rId3" action="ppaction://hlinksldjump"/>
          </p:cNvPr>
          <p:cNvSpPr txBox="1"/>
          <p:nvPr/>
        </p:nvSpPr>
        <p:spPr>
          <a:xfrm>
            <a:off x="107505" y="40466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47</a:t>
            </a:r>
          </a:p>
        </p:txBody>
      </p:sp>
      <p:cxnSp>
        <p:nvCxnSpPr>
          <p:cNvPr id="43" name="Connecteur droit avec flèche 42"/>
          <p:cNvCxnSpPr/>
          <p:nvPr/>
        </p:nvCxnSpPr>
        <p:spPr>
          <a:xfrm>
            <a:off x="4139952" y="4221088"/>
            <a:ext cx="64807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a:off x="4139952" y="4653136"/>
            <a:ext cx="64807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a:off x="4139952" y="5734417"/>
            <a:ext cx="64807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72775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971600" y="3356992"/>
            <a:ext cx="7992888" cy="158417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16632"/>
            <a:ext cx="7344816" cy="634082"/>
          </a:xfrm>
        </p:spPr>
        <p:txBody>
          <a:bodyPr>
            <a:normAutofit fontScale="90000"/>
          </a:bodyPr>
          <a:lstStyle/>
          <a:p>
            <a:r>
              <a:rPr lang="fr-FR" dirty="0"/>
              <a:t>- Mesures conservatoires sur les biens de la caution : obtention d’un titre exécutoire</a:t>
            </a:r>
          </a:p>
        </p:txBody>
      </p:sp>
      <p:sp>
        <p:nvSpPr>
          <p:cNvPr id="3" name="Espace réservé du contenu 2"/>
          <p:cNvSpPr>
            <a:spLocks noGrp="1"/>
          </p:cNvSpPr>
          <p:nvPr>
            <p:ph idx="1"/>
          </p:nvPr>
        </p:nvSpPr>
        <p:spPr>
          <a:xfrm>
            <a:off x="107504" y="1340768"/>
            <a:ext cx="8712968" cy="4824536"/>
          </a:xfrm>
        </p:spPr>
        <p:txBody>
          <a:bodyPr>
            <a:normAutofit/>
          </a:bodyPr>
          <a:lstStyle/>
          <a:p>
            <a:r>
              <a:rPr lang="fr-FR" sz="1600" dirty="0"/>
              <a:t>Concernant la saisie conservatoire, il convient de concilier les articles R. 511-7 du Code des procédures d’exécution et L. 622-28 et L. 626-11 du Code de commerce, afin d’obtenir un titre exécutoire.</a:t>
            </a:r>
          </a:p>
          <a:p>
            <a:pPr lvl="1">
              <a:spcAft>
                <a:spcPts val="1200"/>
              </a:spcAft>
            </a:pPr>
            <a:r>
              <a:rPr lang="fr-FR" sz="1600" dirty="0"/>
              <a:t>Si demande du titre exécutoire faite pendant la période d’observation (sauvegarde ou RJ), il pourrait paraitre opportun de prononcer un sursis à statuer (ou constater la suspension de l’action), jusqu’au jour de l’obtention d’un plan ou du prononcé de la liquidation judiciaire</a:t>
            </a:r>
            <a:r>
              <a:rPr lang="fr-FR" sz="1600" i="0" dirty="0"/>
              <a:t>.</a:t>
            </a:r>
            <a:r>
              <a:rPr lang="fr-FR" sz="1600" dirty="0"/>
              <a:t> </a:t>
            </a:r>
          </a:p>
          <a:p>
            <a:pPr lvl="1"/>
            <a:r>
              <a:rPr lang="fr-FR" sz="1600" dirty="0"/>
              <a:t>Si la demande du titre exécutoire est faite pendant le déroulement du plan de sauvegarde, dans un arrêt du 02/06/2015 (</a:t>
            </a:r>
            <a:r>
              <a:rPr lang="fr-FR" sz="1600" b="0" dirty="0">
                <a:hlinkClick r:id="rId2"/>
              </a:rPr>
              <a:t>n° 14-10673</a:t>
            </a:r>
            <a:r>
              <a:rPr lang="fr-FR" sz="1600" dirty="0"/>
              <a:t>) la Cour de cassation précisait qu’il convenait de condamner la caution, mais d’indiquer, dans le jugement, que l’exécution forcée ne pouvait être mise en œuvre tant que le plan était respecté (</a:t>
            </a:r>
            <a:r>
              <a:rPr lang="fr-FR" sz="1600" i="1" dirty="0"/>
              <a:t>Voir un exemple de rédaction de jugement </a:t>
            </a:r>
            <a:r>
              <a:rPr lang="fr-FR" sz="1600" b="0" i="1" u="sng" dirty="0">
                <a:hlinkClick r:id="rId3"/>
              </a:rPr>
              <a:t>Cour d’appel Aix</a:t>
            </a:r>
            <a:r>
              <a:rPr lang="fr-FR" sz="1600" b="0" i="1" dirty="0"/>
              <a:t>. </a:t>
            </a:r>
            <a:r>
              <a:rPr lang="fr-FR" sz="1600" i="1" dirty="0"/>
              <a:t>Solution non transposable au RJ</a:t>
            </a:r>
          </a:p>
          <a:p>
            <a:pPr lvl="2"/>
            <a:r>
              <a:rPr lang="fr-FR" sz="1600" dirty="0"/>
              <a:t>Cette position devrait pouvoir également s’appliquer, pour une demande de titre exécutoire en l’absence de mesure conservatoire, en application de l’article R. 622-26 (</a:t>
            </a:r>
            <a:r>
              <a:rPr lang="fr-FR" sz="1600" dirty="0">
                <a:hlinkClick r:id="rId4"/>
              </a:rPr>
              <a:t>arrêt du 10/01/2012, n° 11-11482</a:t>
            </a:r>
            <a:r>
              <a:rPr lang="fr-FR" sz="1600" dirty="0"/>
              <a:t>)</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53</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5" action="ppaction://hlinksldjump"/>
          </p:cNvPr>
          <p:cNvSpPr txBox="1"/>
          <p:nvPr/>
        </p:nvSpPr>
        <p:spPr>
          <a:xfrm>
            <a:off x="107504"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48</a:t>
            </a:r>
          </a:p>
        </p:txBody>
      </p:sp>
    </p:spTree>
    <p:extLst>
      <p:ext uri="{BB962C8B-B14F-4D97-AF65-F5344CB8AC3E}">
        <p14:creationId xmlns:p14="http://schemas.microsoft.com/office/powerpoint/2010/main" val="12445413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4221088"/>
            <a:ext cx="7992888" cy="108012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412776"/>
            <a:ext cx="7992888" cy="129614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16632"/>
            <a:ext cx="7344816" cy="634082"/>
          </a:xfrm>
        </p:spPr>
        <p:txBody>
          <a:bodyPr>
            <a:normAutofit fontScale="90000"/>
          </a:bodyPr>
          <a:lstStyle/>
          <a:p>
            <a:r>
              <a:rPr lang="fr-FR" dirty="0"/>
              <a:t>- La déclaration de créance à la procédure collective du débiteur principal  </a:t>
            </a:r>
          </a:p>
        </p:txBody>
      </p:sp>
      <p:sp>
        <p:nvSpPr>
          <p:cNvPr id="3" name="Espace réservé du contenu 2"/>
          <p:cNvSpPr>
            <a:spLocks noGrp="1"/>
          </p:cNvSpPr>
          <p:nvPr>
            <p:ph idx="1"/>
          </p:nvPr>
        </p:nvSpPr>
        <p:spPr/>
        <p:txBody>
          <a:bodyPr/>
          <a:lstStyle/>
          <a:p>
            <a:r>
              <a:rPr lang="fr-FR" sz="1600" dirty="0"/>
              <a:t>Possibilité pour la caution d’effectuer une déclaration de créance dans la procédure collective du débiteur principal, avant paiement, en application de l’article 2309 2° du Code civil (</a:t>
            </a:r>
            <a:r>
              <a:rPr lang="fr-FR" sz="1600" b="0" dirty="0">
                <a:hlinkClick r:id="rId2"/>
              </a:rPr>
              <a:t>arrêt du 03/02/2009, n° 06-20070</a:t>
            </a:r>
            <a:r>
              <a:rPr lang="fr-FR" sz="1600" dirty="0"/>
              <a:t>). Il y a alors doublon de déclaration.</a:t>
            </a:r>
          </a:p>
          <a:p>
            <a:endParaRPr lang="fr-FR" sz="1600" dirty="0"/>
          </a:p>
          <a:p>
            <a:r>
              <a:rPr lang="fr-FR" sz="1600" dirty="0"/>
              <a:t>Par contre, si la caution a procédé au paiement avant le jugement d’ouverture, c’est à elle qu’incombe la déclaration de créance (</a:t>
            </a:r>
            <a:r>
              <a:rPr lang="fr-FR" sz="1600" b="0" dirty="0">
                <a:hlinkClick r:id="rId3"/>
              </a:rPr>
              <a:t>arrêt du 01/12/2009, n° 08-12806</a:t>
            </a:r>
            <a:r>
              <a:rPr lang="fr-FR" sz="1600" dirty="0"/>
              <a:t>).</a:t>
            </a:r>
          </a:p>
          <a:p>
            <a:endParaRPr lang="fr-FR" sz="1600" dirty="0"/>
          </a:p>
          <a:p>
            <a:r>
              <a:rPr lang="fr-FR" sz="1600" dirty="0"/>
              <a:t>Si la caution effectue son paiement après le jugement d’ouverture, elle n’est pas tenue de procéder à une quelconque déclaration de créance (</a:t>
            </a:r>
            <a:r>
              <a:rPr lang="fr-FR" sz="1600" b="0" dirty="0">
                <a:hlinkClick r:id="rId4"/>
              </a:rPr>
              <a:t>arrêt du 22/09/2009, n° 08-20175</a:t>
            </a:r>
            <a:r>
              <a:rPr lang="fr-FR" sz="1600" dirty="0"/>
              <a:t>).</a:t>
            </a:r>
          </a:p>
          <a:p>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54</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5" action="ppaction://hlinksldjump"/>
          </p:cNvPr>
          <p:cNvSpPr txBox="1"/>
          <p:nvPr/>
        </p:nvSpPr>
        <p:spPr>
          <a:xfrm>
            <a:off x="251520" y="188640"/>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49</a:t>
            </a:r>
          </a:p>
        </p:txBody>
      </p:sp>
    </p:spTree>
    <p:extLst>
      <p:ext uri="{BB962C8B-B14F-4D97-AF65-F5344CB8AC3E}">
        <p14:creationId xmlns:p14="http://schemas.microsoft.com/office/powerpoint/2010/main" val="1385070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1187624" y="4437112"/>
            <a:ext cx="7704856" cy="93610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1187624" y="2204864"/>
            <a:ext cx="7704856" cy="86409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27384"/>
            <a:ext cx="7344816" cy="634082"/>
          </a:xfrm>
        </p:spPr>
        <p:txBody>
          <a:bodyPr>
            <a:normAutofit fontScale="90000"/>
          </a:bodyPr>
          <a:lstStyle/>
          <a:p>
            <a:r>
              <a:rPr lang="fr-FR" dirty="0"/>
              <a:t>- Ouverture d’une sauvegarde ou d’un RJ : les conséquences sur l’exigibilité des  créances non échues</a:t>
            </a:r>
          </a:p>
        </p:txBody>
      </p:sp>
      <p:sp>
        <p:nvSpPr>
          <p:cNvPr id="3" name="Espace réservé du contenu 2"/>
          <p:cNvSpPr>
            <a:spLocks noGrp="1"/>
          </p:cNvSpPr>
          <p:nvPr>
            <p:ph idx="1"/>
          </p:nvPr>
        </p:nvSpPr>
        <p:spPr>
          <a:xfrm>
            <a:off x="251520" y="1581636"/>
            <a:ext cx="8435280" cy="4655676"/>
          </a:xfrm>
        </p:spPr>
        <p:txBody>
          <a:bodyPr>
            <a:normAutofit/>
          </a:bodyPr>
          <a:lstStyle/>
          <a:p>
            <a:pPr>
              <a:spcAft>
                <a:spcPts val="600"/>
              </a:spcAft>
            </a:pPr>
            <a:r>
              <a:rPr lang="fr-FR" sz="1600" dirty="0"/>
              <a:t>Le jugement d’ouverture de la sauvegarde ou du RJ ne rend pas exigibles les créances non échues à la date du prononcé.</a:t>
            </a:r>
          </a:p>
          <a:p>
            <a:pPr lvl="1">
              <a:spcAft>
                <a:spcPts val="1800"/>
              </a:spcAft>
              <a:buFont typeface="Wingdings" panose="05000000000000000000" pitchFamily="2" charset="2"/>
              <a:buChar char="Ø"/>
            </a:pPr>
            <a:r>
              <a:rPr lang="fr-FR" sz="1600" dirty="0"/>
              <a:t>La déchéance du terme ne peut être opposée à la caution, toute clause contraire insérée dans le contrat de cautionnement est réputée non écrite (article L. 622-29).</a:t>
            </a:r>
          </a:p>
          <a:p>
            <a:pPr lvl="1">
              <a:spcAft>
                <a:spcPts val="1800"/>
              </a:spcAft>
              <a:buFont typeface="Wingdings" panose="05000000000000000000" pitchFamily="2" charset="2"/>
              <a:buChar char="Ø"/>
            </a:pPr>
            <a:endParaRPr lang="fr-FR" sz="1600" dirty="0"/>
          </a:p>
          <a:p>
            <a:pPr>
              <a:spcAft>
                <a:spcPts val="600"/>
              </a:spcAft>
            </a:pPr>
            <a:r>
              <a:rPr lang="fr-FR" sz="1600" dirty="0"/>
              <a:t>Une caution qui garantit un compte courant débiteur, ne peut être condamnée à payer le solde débiteur existant à l’ouverture du redressement judiciaire, en l’absence de clôture du compte courant (</a:t>
            </a:r>
            <a:r>
              <a:rPr lang="fr-FR" sz="1600" b="0" dirty="0">
                <a:hlinkClick r:id="rId2"/>
              </a:rPr>
              <a:t>arrêt du 03/01/1995, n° 90-19832</a:t>
            </a:r>
            <a:r>
              <a:rPr lang="fr-FR" sz="1600" dirty="0"/>
              <a:t>).</a:t>
            </a:r>
          </a:p>
          <a:p>
            <a:pPr lvl="1">
              <a:buFont typeface="Wingdings" panose="05000000000000000000" pitchFamily="2" charset="2"/>
              <a:buChar char="Ø"/>
            </a:pPr>
            <a:r>
              <a:rPr lang="fr-FR" sz="1600" dirty="0"/>
              <a:t>Le raisonnement est, presque, identique, en ce qui concerne un prêt toujours en cours et dont la déchéance du terme n’a pas été prononcée, au jour de l’ouverture de la procédure collective.</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55</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10" name="ZoneTexte 9">
            <a:hlinkClick r:id="rId3" action="ppaction://hlinksldjump"/>
          </p:cNvPr>
          <p:cNvSpPr txBox="1"/>
          <p:nvPr/>
        </p:nvSpPr>
        <p:spPr>
          <a:xfrm>
            <a:off x="251520" y="4462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50</a:t>
            </a:r>
          </a:p>
        </p:txBody>
      </p:sp>
    </p:spTree>
    <p:extLst>
      <p:ext uri="{BB962C8B-B14F-4D97-AF65-F5344CB8AC3E}">
        <p14:creationId xmlns:p14="http://schemas.microsoft.com/office/powerpoint/2010/main" val="30053734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4221088"/>
            <a:ext cx="7992888" cy="136815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484784"/>
            <a:ext cx="7992888" cy="151216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30622"/>
            <a:ext cx="7344816" cy="634082"/>
          </a:xfrm>
        </p:spPr>
        <p:txBody>
          <a:bodyPr>
            <a:normAutofit fontScale="90000"/>
          </a:bodyPr>
          <a:lstStyle/>
          <a:p>
            <a:r>
              <a:rPr lang="fr-FR" dirty="0"/>
              <a:t>- Les effets de la liquidation judiciaire du  débiteur principal sur la caution (1) </a:t>
            </a:r>
          </a:p>
        </p:txBody>
      </p:sp>
      <p:sp>
        <p:nvSpPr>
          <p:cNvPr id="3" name="Espace réservé du contenu 2"/>
          <p:cNvSpPr>
            <a:spLocks noGrp="1"/>
          </p:cNvSpPr>
          <p:nvPr>
            <p:ph idx="1"/>
          </p:nvPr>
        </p:nvSpPr>
        <p:spPr>
          <a:xfrm>
            <a:off x="251520" y="1484784"/>
            <a:ext cx="8435280" cy="5040560"/>
          </a:xfrm>
        </p:spPr>
        <p:txBody>
          <a:bodyPr>
            <a:normAutofit/>
          </a:bodyPr>
          <a:lstStyle/>
          <a:p>
            <a:pPr>
              <a:spcAft>
                <a:spcPts val="600"/>
              </a:spcAft>
            </a:pPr>
            <a:r>
              <a:rPr lang="fr-FR" sz="1600" dirty="0"/>
              <a:t>En application de l’article L. 643-1 la liquidation judiciaire rend exigibles les créances non échues.</a:t>
            </a:r>
          </a:p>
          <a:p>
            <a:pPr lvl="1">
              <a:buFont typeface="Wingdings" panose="05000000000000000000" pitchFamily="2" charset="2"/>
              <a:buChar char="Ø"/>
            </a:pPr>
            <a:r>
              <a:rPr lang="fr-FR" sz="1600" dirty="0"/>
              <a:t>Sauf en cas de poursuite d’activité, les créances non échues sont exigibles à la date du jugement statuant sur la cession, ou à défaut à la fin du maintien de l’activité </a:t>
            </a:r>
          </a:p>
          <a:p>
            <a:pPr lvl="1"/>
            <a:endParaRPr lang="fr-FR" sz="1600" dirty="0"/>
          </a:p>
          <a:p>
            <a:pPr>
              <a:spcAft>
                <a:spcPts val="600"/>
              </a:spcAft>
            </a:pPr>
            <a:r>
              <a:rPr lang="fr-FR" sz="1600" dirty="0"/>
              <a:t>Dans une décision du 13/12/2016 (</a:t>
            </a:r>
            <a:r>
              <a:rPr lang="fr-FR" sz="1600" b="0" dirty="0">
                <a:hlinkClick r:id="rId2"/>
              </a:rPr>
              <a:t>n° 14-16037</a:t>
            </a:r>
            <a:r>
              <a:rPr lang="fr-FR" sz="1600" dirty="0"/>
              <a:t>), la chambre commerciale décide que le compte courant d’une société est clôturé par l’effet de la liquidation judiciaire, et qu’en conséquence la caution peut être appelée.</a:t>
            </a:r>
          </a:p>
          <a:p>
            <a:pPr>
              <a:spcAft>
                <a:spcPts val="600"/>
              </a:spcAft>
            </a:pPr>
            <a:endParaRPr lang="fr-FR" sz="1600" dirty="0"/>
          </a:p>
          <a:p>
            <a:r>
              <a:rPr lang="fr-FR" sz="1600" dirty="0"/>
              <a:t>L’article L. 643-11 II, autorise la caution qui a payé à la place du débiteur principal à le poursuivre, après la clôture de la liquidation judiciaire de celui-ci, pour insuffisance d’actif (</a:t>
            </a:r>
            <a:r>
              <a:rPr lang="fr-FR" sz="1600" b="0" dirty="0">
                <a:hlinkClick r:id="rId3"/>
              </a:rPr>
              <a:t>arrêt du 28/06/2016, n° 14-21810</a:t>
            </a:r>
            <a:r>
              <a:rPr lang="fr-FR" sz="1600" dirty="0"/>
              <a:t>). Cette règle n’a d’intérêt que pour un débiteur personne physique. </a:t>
            </a:r>
          </a:p>
          <a:p>
            <a:pPr lvl="1"/>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56</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4" action="ppaction://hlinksldjump"/>
          </p:cNvPr>
          <p:cNvSpPr txBox="1"/>
          <p:nvPr/>
        </p:nvSpPr>
        <p:spPr>
          <a:xfrm>
            <a:off x="179512" y="231031"/>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51</a:t>
            </a:r>
          </a:p>
        </p:txBody>
      </p:sp>
    </p:spTree>
    <p:extLst>
      <p:ext uri="{BB962C8B-B14F-4D97-AF65-F5344CB8AC3E}">
        <p14:creationId xmlns:p14="http://schemas.microsoft.com/office/powerpoint/2010/main" val="75567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500"/>
                                        <p:tgtEl>
                                          <p:spTgt spid="3">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circle(in)">
                                      <p:cBhvr>
                                        <p:cTn id="23" dur="500"/>
                                        <p:tgtEl>
                                          <p:spTgt spid="3">
                                            <p:txEl>
                                              <p:pRg st="5" end="5"/>
                                            </p:txEl>
                                          </p:spTgt>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3861048"/>
            <a:ext cx="7992888" cy="122413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628800"/>
            <a:ext cx="7992888" cy="64807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30622"/>
            <a:ext cx="7344816" cy="634082"/>
          </a:xfrm>
        </p:spPr>
        <p:txBody>
          <a:bodyPr>
            <a:normAutofit fontScale="90000"/>
          </a:bodyPr>
          <a:lstStyle/>
          <a:p>
            <a:r>
              <a:rPr lang="fr-FR" dirty="0"/>
              <a:t>- Les effets de la liquidation judiciaire du  débiteur principal sur la caution (2) </a:t>
            </a:r>
          </a:p>
        </p:txBody>
      </p:sp>
      <p:sp>
        <p:nvSpPr>
          <p:cNvPr id="3" name="Espace réservé du contenu 2"/>
          <p:cNvSpPr>
            <a:spLocks noGrp="1"/>
          </p:cNvSpPr>
          <p:nvPr>
            <p:ph idx="1"/>
          </p:nvPr>
        </p:nvSpPr>
        <p:spPr>
          <a:xfrm>
            <a:off x="251520" y="1556792"/>
            <a:ext cx="8435280" cy="5040560"/>
          </a:xfrm>
        </p:spPr>
        <p:txBody>
          <a:bodyPr>
            <a:normAutofit/>
          </a:bodyPr>
          <a:lstStyle/>
          <a:p>
            <a:r>
              <a:rPr lang="fr-FR" sz="1600" dirty="0"/>
              <a:t>L’infirmation du jugement prononçant la conversion en liquidation judiciaire du redressement judiciaire, annule la déchéance des créances non échues</a:t>
            </a:r>
          </a:p>
          <a:p>
            <a:endParaRPr lang="fr-FR" sz="1600" dirty="0"/>
          </a:p>
          <a:p>
            <a:endParaRPr lang="fr-FR" sz="1600" dirty="0"/>
          </a:p>
          <a:p>
            <a:r>
              <a:rPr lang="fr-FR" sz="1600" dirty="0"/>
              <a:t>En cas de cession d’un contrat cautionné (exemple bail commercial), la caution reste tenue de payer toutes les obligations du contrat nées du chef du débiteur initial et ce avant la cession.</a:t>
            </a:r>
          </a:p>
          <a:p>
            <a:pPr lvl="1">
              <a:buFont typeface="Wingdings" panose="05000000000000000000" pitchFamily="2" charset="2"/>
              <a:buChar char="Ø"/>
            </a:pPr>
            <a:r>
              <a:rPr lang="fr-FR" sz="1600" dirty="0"/>
              <a:t>Concernant la cession d’un bien acquis au titre d’un prêt cautionné, le plan de cession n’ayant pas d’effet novatoire, la caution reste obligée à l’intégralité des sommes dues au titre du crédit (L. 642-12 du Code de commerce) (</a:t>
            </a:r>
            <a:r>
              <a:rPr lang="fr-FR" sz="1600" b="0" dirty="0"/>
              <a:t>a</a:t>
            </a:r>
            <a:r>
              <a:rPr lang="fr-FR" sz="1600" b="0" dirty="0">
                <a:hlinkClick r:id="rId2"/>
              </a:rPr>
              <a:t>rrêt du 09/11/2004, n° 02-17467</a:t>
            </a:r>
            <a:r>
              <a:rPr lang="fr-FR" sz="1600" dirty="0"/>
              <a:t>) </a:t>
            </a:r>
          </a:p>
          <a:p>
            <a:pPr lvl="1"/>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57</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3" action="ppaction://hlinksldjump"/>
          </p:cNvPr>
          <p:cNvSpPr txBox="1"/>
          <p:nvPr/>
        </p:nvSpPr>
        <p:spPr>
          <a:xfrm>
            <a:off x="179512" y="231031"/>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51</a:t>
            </a:r>
          </a:p>
        </p:txBody>
      </p:sp>
    </p:spTree>
    <p:extLst>
      <p:ext uri="{BB962C8B-B14F-4D97-AF65-F5344CB8AC3E}">
        <p14:creationId xmlns:p14="http://schemas.microsoft.com/office/powerpoint/2010/main" val="24557661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3861048"/>
            <a:ext cx="7992888" cy="230425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628800"/>
            <a:ext cx="7992888" cy="108012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13394"/>
            <a:ext cx="7344816" cy="634082"/>
          </a:xfrm>
        </p:spPr>
        <p:txBody>
          <a:bodyPr>
            <a:normAutofit fontScale="90000"/>
          </a:bodyPr>
          <a:lstStyle/>
          <a:p>
            <a:r>
              <a:rPr lang="fr-FR" dirty="0"/>
              <a:t>- Portée de l’ouverture d’une procédure de rétablissement professionnel au bénéfice du débiteur principal sur la caution</a:t>
            </a:r>
          </a:p>
        </p:txBody>
      </p:sp>
      <p:sp>
        <p:nvSpPr>
          <p:cNvPr id="3" name="Espace réservé du contenu 2"/>
          <p:cNvSpPr>
            <a:spLocks noGrp="1"/>
          </p:cNvSpPr>
          <p:nvPr>
            <p:ph idx="1"/>
          </p:nvPr>
        </p:nvSpPr>
        <p:spPr>
          <a:xfrm>
            <a:off x="251520" y="1628800"/>
            <a:ext cx="8435280" cy="4511660"/>
          </a:xfrm>
        </p:spPr>
        <p:txBody>
          <a:bodyPr>
            <a:normAutofit lnSpcReduction="10000"/>
          </a:bodyPr>
          <a:lstStyle/>
          <a:p>
            <a:pPr>
              <a:spcAft>
                <a:spcPts val="1800"/>
              </a:spcAft>
            </a:pPr>
            <a:r>
              <a:rPr lang="fr-FR" sz="1600" dirty="0"/>
              <a:t>L’effet principal de la procédure de rétablissement professionnel est d’entrainer l’effacement des dettes du débiteur ( article L. 645-11 du Code de commerce).</a:t>
            </a:r>
          </a:p>
          <a:p>
            <a:pPr>
              <a:spcAft>
                <a:spcPts val="1800"/>
              </a:spcAft>
            </a:pPr>
            <a:endParaRPr lang="fr-FR" sz="1600" dirty="0"/>
          </a:p>
          <a:p>
            <a:pPr>
              <a:spcAft>
                <a:spcPts val="1800"/>
              </a:spcAft>
            </a:pPr>
            <a:r>
              <a:rPr lang="fr-FR" sz="1600" dirty="0"/>
              <a:t>Par contre ne sont pas effacées les dettes dont le montant a été payé par une caution, par analogie avec la liquidation judiciaire.</a:t>
            </a:r>
          </a:p>
          <a:p>
            <a:pPr>
              <a:spcAft>
                <a:spcPts val="1800"/>
              </a:spcAft>
            </a:pPr>
            <a:endParaRPr lang="fr-FR" sz="1600" dirty="0"/>
          </a:p>
          <a:p>
            <a:pPr>
              <a:spcAft>
                <a:spcPts val="600"/>
              </a:spcAft>
            </a:pPr>
            <a:r>
              <a:rPr lang="fr-FR" sz="1600" dirty="0"/>
              <a:t>L’effacement des dettes profite-t-il à la caution :</a:t>
            </a:r>
          </a:p>
          <a:p>
            <a:pPr lvl="1">
              <a:buFont typeface="Wingdings" panose="05000000000000000000" pitchFamily="2" charset="2"/>
              <a:buChar char="Ø"/>
            </a:pPr>
            <a:r>
              <a:rPr lang="fr-FR" sz="1600" dirty="0"/>
              <a:t>Si l’on considère qu’il s’agit d’une exception purement personnelle au débiteur, l’effacement ne profite pas à la caution.</a:t>
            </a:r>
          </a:p>
          <a:p>
            <a:pPr lvl="1">
              <a:buFont typeface="Wingdings" panose="05000000000000000000" pitchFamily="2" charset="2"/>
              <a:buChar char="Ø"/>
            </a:pPr>
            <a:r>
              <a:rPr lang="fr-FR" sz="1600" dirty="0"/>
              <a:t>Si au contraire on considère qu’il s’agit d’une exception inhérente à la dette, l’effacement profite à la caution.</a:t>
            </a:r>
          </a:p>
          <a:p>
            <a:pPr lvl="1">
              <a:buFont typeface="Wingdings" panose="05000000000000000000" pitchFamily="2" charset="2"/>
              <a:buChar char="Ø"/>
            </a:pPr>
            <a:r>
              <a:rPr lang="fr-FR" sz="1600" dirty="0"/>
              <a:t>A ce jour la jurisprudence ne s’est pas prononcée entre ces deux hypothèses.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58</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2" action="ppaction://hlinksldjump"/>
          </p:cNvPr>
          <p:cNvSpPr txBox="1"/>
          <p:nvPr/>
        </p:nvSpPr>
        <p:spPr>
          <a:xfrm>
            <a:off x="251520" y="4462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52</a:t>
            </a:r>
          </a:p>
        </p:txBody>
      </p:sp>
    </p:spTree>
    <p:extLst>
      <p:ext uri="{BB962C8B-B14F-4D97-AF65-F5344CB8AC3E}">
        <p14:creationId xmlns:p14="http://schemas.microsoft.com/office/powerpoint/2010/main" val="11992194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 L’ouverture d’une procédure collective à l’encontre de la caution</a:t>
            </a:r>
          </a:p>
        </p:txBody>
      </p:sp>
      <p:sp>
        <p:nvSpPr>
          <p:cNvPr id="3" name="Espace réservé du contenu 2"/>
          <p:cNvSpPr>
            <a:spLocks noGrp="1"/>
          </p:cNvSpPr>
          <p:nvPr>
            <p:ph idx="1"/>
          </p:nvPr>
        </p:nvSpPr>
        <p:spPr>
          <a:xfrm>
            <a:off x="251520" y="2132856"/>
            <a:ext cx="8435280" cy="2736304"/>
          </a:xfrm>
        </p:spPr>
        <p:txBody>
          <a:bodyPr>
            <a:normAutofit/>
          </a:bodyPr>
          <a:lstStyle/>
          <a:p>
            <a:r>
              <a:rPr lang="fr-FR" sz="1600" dirty="0"/>
              <a:t>Obligation pour le créancier d’effectuer sa déclaration de créance, qui suivra le sort des créances chirographaires (même si le débiteur principal est in bonis).</a:t>
            </a:r>
          </a:p>
          <a:p>
            <a:pPr lvl="1">
              <a:buFont typeface="Wingdings" panose="05000000000000000000" pitchFamily="2" charset="2"/>
              <a:buChar char="Ø"/>
            </a:pPr>
            <a:r>
              <a:rPr lang="fr-FR" sz="1600" dirty="0"/>
              <a:t>En présence, d’une autre caution solidaire, celle-ci supportera la totalité de la créance, sans pouvoir exercer son recours contre le cofidéjusseur.</a:t>
            </a:r>
          </a:p>
          <a:p>
            <a:pPr lvl="2">
              <a:buFont typeface="Wingdings" panose="05000000000000000000" pitchFamily="2" charset="2"/>
              <a:buChar char="§"/>
            </a:pPr>
            <a:r>
              <a:rPr lang="fr-FR" sz="1600" dirty="0"/>
              <a:t>Pourrait-il tout au plus, faire une déclaration de créance à la procédure collective du cofidéjusseurs  </a:t>
            </a:r>
          </a:p>
          <a:p>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59</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7" name="ZoneTexte 6">
            <a:hlinkClick r:id="rId2" action="ppaction://hlinksldjump"/>
          </p:cNvPr>
          <p:cNvSpPr txBox="1"/>
          <p:nvPr/>
        </p:nvSpPr>
        <p:spPr>
          <a:xfrm>
            <a:off x="323528" y="332656"/>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53</a:t>
            </a:r>
          </a:p>
        </p:txBody>
      </p:sp>
    </p:spTree>
    <p:extLst>
      <p:ext uri="{BB962C8B-B14F-4D97-AF65-F5344CB8AC3E}">
        <p14:creationId xmlns:p14="http://schemas.microsoft.com/office/powerpoint/2010/main" val="42016949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899592" y="3573016"/>
            <a:ext cx="8064896" cy="151216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899592" y="1412776"/>
            <a:ext cx="7920880" cy="86409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 Remarques diverses</a:t>
            </a:r>
          </a:p>
        </p:txBody>
      </p:sp>
      <p:sp>
        <p:nvSpPr>
          <p:cNvPr id="3" name="Espace réservé du contenu 2"/>
          <p:cNvSpPr>
            <a:spLocks noGrp="1"/>
          </p:cNvSpPr>
          <p:nvPr>
            <p:ph idx="1"/>
          </p:nvPr>
        </p:nvSpPr>
        <p:spPr>
          <a:xfrm>
            <a:off x="251520" y="1340768"/>
            <a:ext cx="8496944" cy="4968552"/>
          </a:xfrm>
        </p:spPr>
        <p:txBody>
          <a:bodyPr>
            <a:normAutofit/>
          </a:bodyPr>
          <a:lstStyle/>
          <a:p>
            <a:r>
              <a:rPr lang="fr-FR" sz="1600" dirty="0"/>
              <a:t>Le créancier peut obtenir la condamnation de la caution devant le juge du contentieux avant toute admission de la créance (</a:t>
            </a:r>
            <a:r>
              <a:rPr lang="fr-FR" sz="1600" b="0" dirty="0">
                <a:hlinkClick r:id="rId2"/>
              </a:rPr>
              <a:t>arrêt du 07/02/2018, n° 16-22280</a:t>
            </a:r>
            <a:r>
              <a:rPr lang="fr-FR" sz="1600" dirty="0"/>
              <a:t>).</a:t>
            </a:r>
          </a:p>
          <a:p>
            <a:pPr lvl="1">
              <a:buFont typeface="Wingdings" panose="05000000000000000000" pitchFamily="2" charset="2"/>
              <a:buChar char="Ø"/>
            </a:pPr>
            <a:r>
              <a:rPr lang="fr-FR" sz="1600" dirty="0"/>
              <a:t>Voir l’arrêt de la chambre commerciale du 30/01/2007 (arrêt du 30/01/2007 </a:t>
            </a:r>
            <a:r>
              <a:rPr lang="fr-FR" sz="1600" b="0" dirty="0">
                <a:hlinkClick r:id="rId3"/>
              </a:rPr>
              <a:t>n° 05-13751</a:t>
            </a:r>
            <a:r>
              <a:rPr lang="fr-FR" sz="1600" b="0" dirty="0"/>
              <a:t>), </a:t>
            </a:r>
            <a:r>
              <a:rPr lang="fr-FR" sz="1600" dirty="0"/>
              <a:t>qui impose au préalable au créancier d’effectuer sa déclaration de créance. </a:t>
            </a:r>
          </a:p>
          <a:p>
            <a:r>
              <a:rPr lang="fr-FR" sz="1600" dirty="0"/>
              <a:t>La déclaration de créance déterminera si le créancier entend faire valoir sa déchéance du terme (créance à échoir ou échue).</a:t>
            </a:r>
          </a:p>
          <a:p>
            <a:r>
              <a:rPr lang="fr-FR" sz="1600" dirty="0"/>
              <a:t>Si l’ouverture d’une sauvegarde ou d’un RJ ne peut avoir pour conséquence la déchéance du terme, celle-ci peut résulter de l’application de la convention après le jugement d’ouverture (non paiement des échéances pendant la période d’observation d’un contrat de prêt – </a:t>
            </a:r>
            <a:r>
              <a:rPr lang="fr-FR" sz="1600" b="0" dirty="0">
                <a:hlinkClick r:id="rId4"/>
              </a:rPr>
              <a:t>arrêt du 12/06/2001, n° 98-11947</a:t>
            </a:r>
            <a:r>
              <a:rPr lang="fr-FR" sz="1600" dirty="0"/>
              <a:t>).</a:t>
            </a:r>
          </a:p>
          <a:p>
            <a:r>
              <a:rPr lang="fr-FR" sz="1600" dirty="0"/>
              <a:t>Contrairement au débiteur, rien n’interdit à la caution de payer le créancier, même si elle a le droit de ne pas le payer (dans le but d’arrêter le cours des intérêts)</a:t>
            </a:r>
          </a:p>
        </p:txBody>
      </p:sp>
      <p:sp>
        <p:nvSpPr>
          <p:cNvPr id="4" name="Espace réservé du pied de page 3"/>
          <p:cNvSpPr>
            <a:spLocks noGrp="1"/>
          </p:cNvSpPr>
          <p:nvPr>
            <p:ph type="ftr" sz="quarter" idx="11"/>
          </p:nvPr>
        </p:nvSpPr>
        <p:spPr/>
        <p:txBody>
          <a:bodyPr/>
          <a:lstStyle/>
          <a:p>
            <a:r>
              <a:rPr lang="fr-FR"/>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60</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7" name="ZoneTexte 6">
            <a:hlinkClick r:id="rId5" action="ppaction://hlinksldjump"/>
          </p:cNvPr>
          <p:cNvSpPr txBox="1"/>
          <p:nvPr/>
        </p:nvSpPr>
        <p:spPr>
          <a:xfrm>
            <a:off x="1691681" y="332656"/>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54</a:t>
            </a:r>
          </a:p>
        </p:txBody>
      </p:sp>
    </p:spTree>
    <p:extLst>
      <p:ext uri="{BB962C8B-B14F-4D97-AF65-F5344CB8AC3E}">
        <p14:creationId xmlns:p14="http://schemas.microsoft.com/office/powerpoint/2010/main" val="15825107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475656" y="4293096"/>
            <a:ext cx="7344816" cy="165618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971600" y="1772816"/>
            <a:ext cx="7992888" cy="100811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1115616" y="-27384"/>
            <a:ext cx="6984776" cy="634082"/>
          </a:xfrm>
        </p:spPr>
        <p:txBody>
          <a:bodyPr>
            <a:normAutofit fontScale="90000"/>
          </a:bodyPr>
          <a:lstStyle/>
          <a:p>
            <a:r>
              <a:rPr lang="fr-FR" dirty="0"/>
              <a:t>- Prescription de l’action du créancier à l’encontre de la caution : débiteur principal  in bonis (1)</a:t>
            </a:r>
          </a:p>
        </p:txBody>
      </p:sp>
      <p:sp>
        <p:nvSpPr>
          <p:cNvPr id="3" name="Espace réservé du contenu 2"/>
          <p:cNvSpPr>
            <a:spLocks noGrp="1"/>
          </p:cNvSpPr>
          <p:nvPr>
            <p:ph idx="1"/>
          </p:nvPr>
        </p:nvSpPr>
        <p:spPr>
          <a:xfrm>
            <a:off x="251520" y="1437620"/>
            <a:ext cx="8435280" cy="5087724"/>
          </a:xfrm>
        </p:spPr>
        <p:txBody>
          <a:bodyPr>
            <a:normAutofit/>
          </a:bodyPr>
          <a:lstStyle/>
          <a:p>
            <a:pPr>
              <a:spcAft>
                <a:spcPts val="600"/>
              </a:spcAft>
            </a:pPr>
            <a:r>
              <a:rPr lang="fr-FR" sz="1600" dirty="0"/>
              <a:t>Le débiteur principal est in bonis :</a:t>
            </a:r>
          </a:p>
          <a:p>
            <a:pPr lvl="1">
              <a:buFont typeface="Wingdings" panose="05000000000000000000" pitchFamily="2" charset="2"/>
              <a:buChar char="Ø"/>
            </a:pPr>
            <a:r>
              <a:rPr lang="fr-FR" sz="1600" dirty="0"/>
              <a:t>L’article L. 218-2 du Code de la consommation qui dispose que « </a:t>
            </a:r>
            <a:r>
              <a:rPr lang="fr-FR" sz="1600" i="1" dirty="0"/>
              <a:t>l'action des professionnels, pour les biens ou les services qu'ils fournissent aux consommateurs, se prescrit par deux ans », </a:t>
            </a:r>
            <a:r>
              <a:rPr lang="fr-FR" sz="1600" dirty="0"/>
              <a:t>est-il applicable en matière de cautionnement.</a:t>
            </a:r>
            <a:r>
              <a:rPr lang="fr-FR" sz="1600" b="0" dirty="0"/>
              <a:t> </a:t>
            </a:r>
            <a:r>
              <a:rPr lang="fr-FR" sz="1600" dirty="0"/>
              <a:t> </a:t>
            </a:r>
          </a:p>
          <a:p>
            <a:pPr lvl="2">
              <a:buFont typeface="Wingdings" panose="05000000000000000000" pitchFamily="2" charset="2"/>
              <a:buChar char="§"/>
            </a:pPr>
            <a:r>
              <a:rPr lang="fr-FR" sz="1600" dirty="0"/>
              <a:t>Non car la banque a bénéficié de la garantie personnelle des cautions, sans leur avoir fourni aucun service (</a:t>
            </a:r>
            <a:r>
              <a:rPr lang="fr-FR" sz="1600" dirty="0">
                <a:hlinkClick r:id="rId2"/>
              </a:rPr>
              <a:t>arrêt du 06/09/2017, n° 16-15331</a:t>
            </a:r>
            <a:r>
              <a:rPr lang="fr-FR" sz="1600" dirty="0"/>
              <a:t>).</a:t>
            </a:r>
            <a:r>
              <a:rPr lang="fr-FR" sz="1600" i="0" dirty="0"/>
              <a:t> </a:t>
            </a:r>
            <a:endParaRPr lang="fr-FR" sz="1600" dirty="0"/>
          </a:p>
          <a:p>
            <a:pPr lvl="1">
              <a:buFont typeface="Wingdings" panose="05000000000000000000" pitchFamily="2" charset="2"/>
              <a:buChar char="Ø"/>
            </a:pPr>
            <a:r>
              <a:rPr lang="fr-FR" sz="1600" u="sng" dirty="0"/>
              <a:t>Contrat de prêt</a:t>
            </a:r>
            <a:r>
              <a:rPr lang="fr-FR" sz="1600" dirty="0"/>
              <a:t> : le cautionnement étant un acte accessoire du contrat principal, les règles de la prescription au contrat de prêt son applicable à la caution.</a:t>
            </a:r>
          </a:p>
          <a:p>
            <a:pPr lvl="2">
              <a:buFont typeface="Wingdings" panose="05000000000000000000" pitchFamily="2" charset="2"/>
              <a:buChar char="§"/>
            </a:pPr>
            <a:r>
              <a:rPr lang="fr-FR" sz="1600" i="0" dirty="0"/>
              <a:t>« </a:t>
            </a:r>
            <a:r>
              <a:rPr lang="fr-FR" sz="1600" dirty="0"/>
              <a:t>Le point de départ d'un délai à l'expiration duquel une action ne peut plus être exercée se situe nécessairement à la date d'exigibilité de l'obligation qui lui a donné naissance </a:t>
            </a:r>
            <a:r>
              <a:rPr lang="fr-FR" sz="1600" i="0" dirty="0"/>
              <a:t>» (</a:t>
            </a:r>
            <a:r>
              <a:rPr lang="fr-FR" sz="1600" i="0" dirty="0">
                <a:hlinkClick r:id="rId3"/>
              </a:rPr>
              <a:t>arrêt du 06/06/2003, n° 01-12453</a:t>
            </a:r>
            <a:r>
              <a:rPr lang="fr-FR" sz="1600" i="0" dirty="0"/>
              <a:t>).</a:t>
            </a:r>
          </a:p>
          <a:p>
            <a:pPr lvl="3">
              <a:buFont typeface="Arial" panose="020B0604020202020204" pitchFamily="34" charset="0"/>
              <a:buChar char="•"/>
            </a:pPr>
            <a:r>
              <a:rPr lang="fr-FR" sz="1600" dirty="0">
                <a:solidFill>
                  <a:schemeClr val="tx1"/>
                </a:solidFill>
                <a:latin typeface="+mn-lt"/>
              </a:rPr>
              <a:t>La point de départ du délai de prescription, devrait donc se situer, en principe, au jour de la déchéance du terme du prêt (voir le cas des échéances impayées – </a:t>
            </a:r>
            <a:r>
              <a:rPr lang="fr-FR" sz="1600" dirty="0">
                <a:solidFill>
                  <a:schemeClr val="tx1"/>
                </a:solidFill>
                <a:latin typeface="+mn-lt"/>
                <a:hlinkClick r:id="rId4"/>
              </a:rPr>
              <a:t>arrêt du 26/09/2018, n° 17-21533</a:t>
            </a:r>
            <a:r>
              <a:rPr lang="fr-FR" sz="1600" dirty="0">
                <a:solidFill>
                  <a:schemeClr val="tx1"/>
                </a:solidFill>
                <a:latin typeface="+mn-lt"/>
              </a:rPr>
              <a:t>). </a:t>
            </a:r>
            <a:r>
              <a:rPr lang="fr-FR" sz="1600" i="0" dirty="0"/>
              <a:t> </a:t>
            </a:r>
            <a:endParaRPr lang="fr-FR" sz="1600"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61</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5" action="ppaction://hlinksldjump"/>
          </p:cNvPr>
          <p:cNvSpPr txBox="1"/>
          <p:nvPr/>
        </p:nvSpPr>
        <p:spPr>
          <a:xfrm>
            <a:off x="683569" y="4462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55</a:t>
            </a:r>
          </a:p>
        </p:txBody>
      </p:sp>
    </p:spTree>
    <p:extLst>
      <p:ext uri="{BB962C8B-B14F-4D97-AF65-F5344CB8AC3E}">
        <p14:creationId xmlns:p14="http://schemas.microsoft.com/office/powerpoint/2010/main" val="38964000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99592" y="3933056"/>
            <a:ext cx="7992888" cy="223224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2276872"/>
            <a:ext cx="7992888" cy="158417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1115616" y="-27384"/>
            <a:ext cx="7056784" cy="634082"/>
          </a:xfrm>
        </p:spPr>
        <p:txBody>
          <a:bodyPr>
            <a:normAutofit fontScale="90000"/>
          </a:bodyPr>
          <a:lstStyle/>
          <a:p>
            <a:r>
              <a:rPr lang="fr-FR" dirty="0"/>
              <a:t>- Prescription de l’action du créancier à l’encontre de la caution : débiteur principal  in bonis (2)  </a:t>
            </a:r>
          </a:p>
        </p:txBody>
      </p:sp>
      <p:sp>
        <p:nvSpPr>
          <p:cNvPr id="3" name="Espace réservé du contenu 2"/>
          <p:cNvSpPr>
            <a:spLocks noGrp="1"/>
          </p:cNvSpPr>
          <p:nvPr>
            <p:ph idx="1"/>
          </p:nvPr>
        </p:nvSpPr>
        <p:spPr>
          <a:xfrm>
            <a:off x="251520" y="1340768"/>
            <a:ext cx="8435280" cy="5040560"/>
          </a:xfrm>
        </p:spPr>
        <p:txBody>
          <a:bodyPr>
            <a:normAutofit/>
          </a:bodyPr>
          <a:lstStyle/>
          <a:p>
            <a:pPr>
              <a:spcAft>
                <a:spcPts val="600"/>
              </a:spcAft>
            </a:pPr>
            <a:r>
              <a:rPr lang="fr-FR" sz="1700" dirty="0"/>
              <a:t>Compte courant bancaire.</a:t>
            </a:r>
          </a:p>
          <a:p>
            <a:pPr lvl="1">
              <a:spcAft>
                <a:spcPts val="1200"/>
              </a:spcAft>
              <a:buFont typeface="Wingdings" panose="05000000000000000000" pitchFamily="2" charset="2"/>
              <a:buChar char="Ø"/>
            </a:pPr>
            <a:r>
              <a:rPr lang="fr-FR" sz="1700" dirty="0"/>
              <a:t>En application des mêmes principes, le point de départ de la prescription se situe, au jour de la clôture du compte.</a:t>
            </a:r>
          </a:p>
          <a:p>
            <a:pPr>
              <a:spcAft>
                <a:spcPts val="600"/>
              </a:spcAft>
            </a:pPr>
            <a:r>
              <a:rPr lang="fr-FR" sz="1700" dirty="0"/>
              <a:t>La prescription est suspendue :</a:t>
            </a:r>
          </a:p>
          <a:p>
            <a:pPr lvl="1">
              <a:buFont typeface="Wingdings" panose="05000000000000000000" pitchFamily="2" charset="2"/>
              <a:buChar char="Ø"/>
            </a:pPr>
            <a:r>
              <a:rPr lang="fr-FR" sz="1700" dirty="0"/>
              <a:t>En cas de conciliation ou de médiation (article 2238 du Code civil) (voir la médiation prévue par le Code monétaire et financier, article 316-1),  </a:t>
            </a:r>
          </a:p>
          <a:p>
            <a:pPr lvl="1">
              <a:buFont typeface="Wingdings" panose="05000000000000000000" pitchFamily="2" charset="2"/>
              <a:buChar char="Ø"/>
            </a:pPr>
            <a:r>
              <a:rPr lang="fr-FR" sz="1700" dirty="0"/>
              <a:t>En cas de mesure d’instruction, par exemple expertise (article 2239 du Code civil).</a:t>
            </a:r>
          </a:p>
          <a:p>
            <a:pPr>
              <a:spcAft>
                <a:spcPts val="600"/>
              </a:spcAft>
            </a:pPr>
            <a:r>
              <a:rPr lang="fr-FR" sz="1700" dirty="0"/>
              <a:t>La prescription est interrompue par :</a:t>
            </a:r>
          </a:p>
          <a:p>
            <a:pPr lvl="1">
              <a:buFont typeface="Wingdings" panose="05000000000000000000" pitchFamily="2" charset="2"/>
              <a:buChar char="Ø"/>
            </a:pPr>
            <a:r>
              <a:rPr lang="fr-FR" sz="1700" dirty="0"/>
              <a:t>la reconnaissance par le débiteur du droit de celui contre lequel il prescrivait (surendettement) (article 2240 du Code civil),</a:t>
            </a:r>
          </a:p>
          <a:p>
            <a:pPr lvl="1">
              <a:buFont typeface="Wingdings" panose="05000000000000000000" pitchFamily="2" charset="2"/>
              <a:buChar char="Ø"/>
            </a:pPr>
            <a:r>
              <a:rPr lang="fr-FR" sz="1700" dirty="0"/>
              <a:t>une demande en justice (signification ordonnance injonction de payer) (article 2241 à 2243 du Code civil – acte de saisie-attribution à l’encontre de la débitrice, </a:t>
            </a:r>
            <a:r>
              <a:rPr lang="fr-FR" sz="1700" dirty="0">
                <a:hlinkClick r:id="rId2"/>
              </a:rPr>
              <a:t>arrêt du 12/09/2018, n° 17-20466</a:t>
            </a:r>
            <a:r>
              <a:rPr lang="fr-FR" sz="1700" dirty="0"/>
              <a:t>).</a:t>
            </a:r>
          </a:p>
          <a:p>
            <a:pPr lvl="1">
              <a:buFont typeface="Wingdings" panose="05000000000000000000" pitchFamily="2" charset="2"/>
              <a:buChar char="Ø"/>
            </a:pPr>
            <a:r>
              <a:rPr lang="fr-FR" sz="1700" dirty="0"/>
              <a:t>Une mesure conservatoire (article 2244 du Code civil</a:t>
            </a:r>
            <a:r>
              <a:rPr lang="fr-FR" dirty="0"/>
              <a:t>)</a:t>
            </a:r>
          </a:p>
          <a:p>
            <a:pPr lvl="1"/>
            <a:endParaRPr lang="fr-FR"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62</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3" action="ppaction://hlinksldjump"/>
          </p:cNvPr>
          <p:cNvSpPr txBox="1"/>
          <p:nvPr/>
        </p:nvSpPr>
        <p:spPr>
          <a:xfrm>
            <a:off x="683569" y="4462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55</a:t>
            </a:r>
          </a:p>
        </p:txBody>
      </p:sp>
    </p:spTree>
    <p:extLst>
      <p:ext uri="{BB962C8B-B14F-4D97-AF65-F5344CB8AC3E}">
        <p14:creationId xmlns:p14="http://schemas.microsoft.com/office/powerpoint/2010/main" val="11761679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187624" y="3789040"/>
            <a:ext cx="7776864" cy="100811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467544" y="1700808"/>
            <a:ext cx="8496944" cy="93610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467544" y="-27384"/>
            <a:ext cx="7344816" cy="1224136"/>
          </a:xfrm>
        </p:spPr>
        <p:txBody>
          <a:bodyPr>
            <a:normAutofit fontScale="90000"/>
          </a:bodyPr>
          <a:lstStyle/>
          <a:p>
            <a:r>
              <a:rPr lang="fr-FR" dirty="0"/>
              <a:t>- Prescription de l’action du créancier à l’encontre de la caution : débiteur principal bénéficiant d’une procédure collective (1) </a:t>
            </a:r>
          </a:p>
        </p:txBody>
      </p:sp>
      <p:sp>
        <p:nvSpPr>
          <p:cNvPr id="3" name="Espace réservé du contenu 2"/>
          <p:cNvSpPr>
            <a:spLocks noGrp="1"/>
          </p:cNvSpPr>
          <p:nvPr>
            <p:ph idx="1"/>
          </p:nvPr>
        </p:nvSpPr>
        <p:spPr>
          <a:xfrm>
            <a:off x="251520" y="1725652"/>
            <a:ext cx="8435280" cy="4655676"/>
          </a:xfrm>
        </p:spPr>
        <p:txBody>
          <a:bodyPr>
            <a:normAutofit/>
          </a:bodyPr>
          <a:lstStyle/>
          <a:p>
            <a:pPr>
              <a:spcAft>
                <a:spcPts val="0"/>
              </a:spcAft>
            </a:pPr>
            <a:r>
              <a:rPr lang="fr-FR" sz="1600" dirty="0"/>
              <a:t>L’article L. 622-25-1 du Code de commerce dispose que :</a:t>
            </a:r>
          </a:p>
          <a:p>
            <a:pPr marL="288000" indent="0">
              <a:spcAft>
                <a:spcPts val="600"/>
              </a:spcAft>
              <a:buNone/>
            </a:pPr>
            <a:r>
              <a:rPr lang="fr-FR" sz="1600" b="0" dirty="0"/>
              <a:t>« </a:t>
            </a:r>
            <a:r>
              <a:rPr lang="fr-FR" sz="1600" b="0" i="1" dirty="0"/>
              <a:t>La déclaration de créance interrompt la prescription jusqu'à la clôture de la procédure ; elle dispense de toute mise en demeure et vaut acte de poursuites</a:t>
            </a:r>
            <a:r>
              <a:rPr lang="fr-FR" sz="1600" b="0" dirty="0"/>
              <a:t> ».</a:t>
            </a:r>
          </a:p>
          <a:p>
            <a:pPr marL="288000" indent="0">
              <a:spcAft>
                <a:spcPts val="600"/>
              </a:spcAft>
              <a:buNone/>
            </a:pPr>
            <a:endParaRPr lang="fr-FR" sz="1600" b="0" dirty="0"/>
          </a:p>
          <a:p>
            <a:pPr>
              <a:spcAft>
                <a:spcPts val="600"/>
              </a:spcAft>
            </a:pPr>
            <a:r>
              <a:rPr lang="fr-FR" sz="1600" dirty="0"/>
              <a:t>Les différents cas possibles </a:t>
            </a:r>
            <a:r>
              <a:rPr lang="fr-FR" sz="1600" b="0" dirty="0"/>
              <a:t>:</a:t>
            </a:r>
          </a:p>
          <a:p>
            <a:pPr lvl="1">
              <a:buFont typeface="Wingdings" panose="05000000000000000000" pitchFamily="2" charset="2"/>
              <a:buChar char="Ø"/>
            </a:pPr>
            <a:r>
              <a:rPr lang="fr-FR" sz="1600" u="sng" dirty="0"/>
              <a:t>Débiteur principal en sauvegarde</a:t>
            </a:r>
            <a:r>
              <a:rPr lang="fr-FR" sz="1600" b="0" dirty="0"/>
              <a:t> : la prescription est interrompue jusqu’à la clôture de la sauvegarde (voir article R. 626-42).</a:t>
            </a:r>
          </a:p>
          <a:p>
            <a:pPr lvl="1">
              <a:buFont typeface="Wingdings" panose="05000000000000000000" pitchFamily="2" charset="2"/>
              <a:buChar char="Ø"/>
            </a:pPr>
            <a:r>
              <a:rPr lang="fr-FR" sz="1600" u="sng" dirty="0"/>
              <a:t>Débiteur principal en redressement judiciaire</a:t>
            </a:r>
            <a:r>
              <a:rPr lang="fr-FR" sz="1600" b="0" dirty="0"/>
              <a:t> : la prescription est interrompue jusqu’à la clôture de la procédure (voir article R. 631-43). Dans l’hypothèse d’une conversion en LJ la prescription reste applicable jusqu’à la clôture de la liquidation judiciaire.</a:t>
            </a:r>
          </a:p>
          <a:p>
            <a:pPr lvl="1">
              <a:buFont typeface="Wingdings" panose="05000000000000000000" pitchFamily="2" charset="2"/>
              <a:buChar char="Ø"/>
            </a:pPr>
            <a:r>
              <a:rPr lang="fr-FR" sz="1600" u="sng" dirty="0"/>
              <a:t>Débiteur en liquidation judiciaire</a:t>
            </a:r>
            <a:r>
              <a:rPr lang="fr-FR" sz="1600" b="0" dirty="0"/>
              <a:t> : la prescription est interrompue jusqu’à la clôture de la procédure. </a:t>
            </a:r>
            <a:endParaRPr lang="fr-FR" sz="1600"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63</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2" action="ppaction://hlinksldjump"/>
          </p:cNvPr>
          <p:cNvSpPr txBox="1"/>
          <p:nvPr/>
        </p:nvSpPr>
        <p:spPr>
          <a:xfrm>
            <a:off x="251520" y="4462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56</a:t>
            </a:r>
          </a:p>
        </p:txBody>
      </p:sp>
    </p:spTree>
    <p:extLst>
      <p:ext uri="{BB962C8B-B14F-4D97-AF65-F5344CB8AC3E}">
        <p14:creationId xmlns:p14="http://schemas.microsoft.com/office/powerpoint/2010/main" val="74365191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187624" y="3284984"/>
            <a:ext cx="7776864" cy="129614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467544" y="1484784"/>
            <a:ext cx="8496944" cy="72008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467544" y="-27384"/>
            <a:ext cx="7344816" cy="1224136"/>
          </a:xfrm>
        </p:spPr>
        <p:txBody>
          <a:bodyPr>
            <a:normAutofit fontScale="90000"/>
          </a:bodyPr>
          <a:lstStyle/>
          <a:p>
            <a:r>
              <a:rPr lang="fr-FR" dirty="0"/>
              <a:t>- Prescription de l’action du créancier à l’encontre de la caution : débiteur principal bénéficiant d’une procédure collective (2) </a:t>
            </a:r>
          </a:p>
        </p:txBody>
      </p:sp>
      <p:sp>
        <p:nvSpPr>
          <p:cNvPr id="3" name="Espace réservé du contenu 2"/>
          <p:cNvSpPr>
            <a:spLocks noGrp="1"/>
          </p:cNvSpPr>
          <p:nvPr>
            <p:ph idx="1"/>
          </p:nvPr>
        </p:nvSpPr>
        <p:spPr/>
        <p:txBody>
          <a:bodyPr>
            <a:normAutofit/>
          </a:bodyPr>
          <a:lstStyle/>
          <a:p>
            <a:pPr>
              <a:spcAft>
                <a:spcPts val="0"/>
              </a:spcAft>
            </a:pPr>
            <a:r>
              <a:rPr lang="fr-FR" sz="1600" dirty="0"/>
              <a:t>En cas d’absence de déclaration de créance, du créancier, dans la procédure collective du débiteur principal :</a:t>
            </a:r>
          </a:p>
          <a:p>
            <a:pPr>
              <a:spcAft>
                <a:spcPts val="0"/>
              </a:spcAft>
            </a:pPr>
            <a:endParaRPr lang="fr-FR" sz="1600" dirty="0"/>
          </a:p>
          <a:p>
            <a:pPr lvl="1">
              <a:buFont typeface="Wingdings" panose="05000000000000000000" pitchFamily="2" charset="2"/>
              <a:buChar char="Ø"/>
            </a:pPr>
            <a:r>
              <a:rPr lang="fr-FR" sz="1600" u="sng" dirty="0"/>
              <a:t>Débiteur principal en sauvegarde</a:t>
            </a:r>
            <a:r>
              <a:rPr lang="fr-FR" sz="1600" b="0" dirty="0"/>
              <a:t> : le 2</a:t>
            </a:r>
            <a:r>
              <a:rPr lang="fr-FR" sz="1600" b="0" baseline="30000" dirty="0"/>
              <a:t>ième</a:t>
            </a:r>
            <a:r>
              <a:rPr lang="fr-FR" sz="1600" b="0" dirty="0"/>
              <a:t> alinéa de l’article L. 622-26 du Code de commerce précise que les créances non déclarées régulièrement sont inopposables à la caution, personne physique, pendant l’exécution du plan de sauvegarde (au-delà de cette période voir application de la prescription).</a:t>
            </a:r>
          </a:p>
          <a:p>
            <a:pPr lvl="1">
              <a:buFont typeface="Wingdings" panose="05000000000000000000" pitchFamily="2" charset="2"/>
              <a:buChar char="Ø"/>
            </a:pPr>
            <a:r>
              <a:rPr lang="fr-FR" sz="1600" u="sng" dirty="0"/>
              <a:t>Débiteur principal en redressement judiciaire</a:t>
            </a:r>
            <a:r>
              <a:rPr lang="fr-FR" sz="1600" b="0" dirty="0"/>
              <a:t> : cette inopposabilité de la créance non déclarée n’existe pas pendant la période de l’exécution du plan de redressement (alinéa 6 de l’article L. 631-14 du Code de commerce). La caution pourra, toutefois, opposer le bénéfice de subrogation de l’article 2314 du Code civil.</a:t>
            </a:r>
          </a:p>
          <a:p>
            <a:pPr lvl="1">
              <a:buFont typeface="Wingdings" panose="05000000000000000000" pitchFamily="2" charset="2"/>
              <a:buChar char="Ø"/>
            </a:pPr>
            <a:r>
              <a:rPr lang="fr-FR" sz="1600" u="sng" dirty="0"/>
              <a:t>Débiteur en liquidation judiciaire</a:t>
            </a:r>
            <a:r>
              <a:rPr lang="fr-FR" sz="1600" b="0" dirty="0"/>
              <a:t> : dès le prononcé de la liquidation judiciaire, possibilité pour le créancier de mettre en cause la caution (possibilité plus difficile d’invoquer l’article 2314 du Code civil). </a:t>
            </a:r>
            <a:endParaRPr lang="fr-FR" sz="1600" dirty="0"/>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64</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2" action="ppaction://hlinksldjump"/>
          </p:cNvPr>
          <p:cNvSpPr txBox="1"/>
          <p:nvPr/>
        </p:nvSpPr>
        <p:spPr>
          <a:xfrm>
            <a:off x="251520" y="44624"/>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56</a:t>
            </a:r>
          </a:p>
        </p:txBody>
      </p:sp>
    </p:spTree>
    <p:extLst>
      <p:ext uri="{BB962C8B-B14F-4D97-AF65-F5344CB8AC3E}">
        <p14:creationId xmlns:p14="http://schemas.microsoft.com/office/powerpoint/2010/main" val="6349317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187624" y="3429000"/>
            <a:ext cx="7704856" cy="194421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1259632" y="2276872"/>
            <a:ext cx="7632848" cy="61206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p:txBody>
          <a:bodyPr/>
          <a:lstStyle/>
          <a:p>
            <a:r>
              <a:rPr lang="fr-FR" dirty="0"/>
              <a:t>- La prescription applicable à la caution</a:t>
            </a:r>
          </a:p>
        </p:txBody>
      </p:sp>
      <p:sp>
        <p:nvSpPr>
          <p:cNvPr id="3" name="Espace réservé du contenu 2"/>
          <p:cNvSpPr>
            <a:spLocks noGrp="1"/>
          </p:cNvSpPr>
          <p:nvPr>
            <p:ph idx="1"/>
          </p:nvPr>
        </p:nvSpPr>
        <p:spPr>
          <a:xfrm>
            <a:off x="251520" y="1412776"/>
            <a:ext cx="8435280" cy="4896544"/>
          </a:xfrm>
        </p:spPr>
        <p:txBody>
          <a:bodyPr>
            <a:normAutofit/>
          </a:bodyPr>
          <a:lstStyle/>
          <a:p>
            <a:pPr>
              <a:spcAft>
                <a:spcPts val="600"/>
              </a:spcAft>
            </a:pPr>
            <a:r>
              <a:rPr lang="fr-FR" sz="1600" dirty="0"/>
              <a:t>Une défense au fond, au sens de l'article 71 du Code de procédure civile, échappe à la prescription, elle est perpétuelle.</a:t>
            </a:r>
          </a:p>
          <a:p>
            <a:pPr>
              <a:spcAft>
                <a:spcPts val="600"/>
              </a:spcAft>
            </a:pPr>
            <a:endParaRPr lang="fr-FR" sz="1600" dirty="0"/>
          </a:p>
          <a:p>
            <a:pPr lvl="1">
              <a:buFont typeface="Wingdings" panose="05000000000000000000" pitchFamily="2" charset="2"/>
              <a:buChar char="Ø"/>
            </a:pPr>
            <a:r>
              <a:rPr lang="fr-FR" sz="1600" dirty="0"/>
              <a:t>Constitue une défense au fond, une défense prenant pour base la disproportion (</a:t>
            </a:r>
            <a:r>
              <a:rPr lang="fr-FR" sz="1600" b="0" dirty="0">
                <a:hlinkClick r:id="rId2"/>
              </a:rPr>
              <a:t>arrêt du 31/01/2018, n° 16-24092</a:t>
            </a:r>
            <a:r>
              <a:rPr lang="fr-FR" sz="1600" dirty="0"/>
              <a:t>).</a:t>
            </a:r>
          </a:p>
          <a:p>
            <a:pPr lvl="1">
              <a:buFont typeface="Wingdings" panose="05000000000000000000" pitchFamily="2" charset="2"/>
              <a:buChar char="Ø"/>
            </a:pPr>
            <a:r>
              <a:rPr lang="fr-FR" sz="1600" dirty="0"/>
              <a:t>Même remarque concernant l’absence d’information annuelle de la caution, aucune prescription applicable (</a:t>
            </a:r>
            <a:r>
              <a:rPr lang="fr-FR" sz="1600" b="0" dirty="0"/>
              <a:t>a</a:t>
            </a:r>
            <a:r>
              <a:rPr lang="fr-FR" sz="1600" b="0" dirty="0">
                <a:hlinkClick r:id="rId3"/>
              </a:rPr>
              <a:t>rrêt du 06/06/2018, n° 17-10103</a:t>
            </a:r>
            <a:r>
              <a:rPr lang="fr-FR" sz="1600" dirty="0"/>
              <a:t>).</a:t>
            </a:r>
          </a:p>
          <a:p>
            <a:pPr lvl="1">
              <a:spcAft>
                <a:spcPts val="0"/>
              </a:spcAft>
              <a:buFont typeface="Wingdings" panose="05000000000000000000" pitchFamily="2" charset="2"/>
              <a:buChar char="Ø"/>
            </a:pPr>
            <a:r>
              <a:rPr lang="fr-FR" sz="1600" dirty="0"/>
              <a:t>La demande de dommages et intérêts pour absence de mise en garde, peut s’analyser soit comme une défense au fond, soit comme une demande reconventionnelle, dans ce cas :</a:t>
            </a:r>
          </a:p>
          <a:p>
            <a:pPr lvl="2">
              <a:spcAft>
                <a:spcPts val="0"/>
              </a:spcAft>
              <a:buFont typeface="Wingdings" panose="05000000000000000000" pitchFamily="2" charset="2"/>
              <a:buChar char="§"/>
            </a:pPr>
            <a:r>
              <a:rPr lang="fr-FR" sz="1600" dirty="0"/>
              <a:t>le point de départ de la prescription pour l’emprunteur se situe au jour de l’octroi du crédit (</a:t>
            </a:r>
            <a:r>
              <a:rPr lang="fr-FR" sz="1600" dirty="0">
                <a:hlinkClick r:id="rId4"/>
              </a:rPr>
              <a:t>arrêt du 25/10/2017), n° 16-15116</a:t>
            </a:r>
            <a:r>
              <a:rPr lang="fr-FR" sz="1600" dirty="0"/>
              <a:t>) ; </a:t>
            </a:r>
          </a:p>
          <a:p>
            <a:pPr lvl="2">
              <a:buFont typeface="Wingdings" panose="05000000000000000000" pitchFamily="2" charset="2"/>
              <a:buChar char="§"/>
            </a:pPr>
            <a:r>
              <a:rPr lang="fr-FR" sz="1600" dirty="0"/>
              <a:t>pour la caution, le point de départ se situe au jour de la mise en demeure (</a:t>
            </a:r>
            <a:r>
              <a:rPr lang="fr-FR" sz="1600" dirty="0">
                <a:hlinkClick r:id="rId5"/>
              </a:rPr>
              <a:t>arrêt du 13/12/2016, n° 14-28097</a:t>
            </a:r>
            <a:r>
              <a:rPr lang="fr-FR" sz="1600" dirty="0"/>
              <a:t>).</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65</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6" action="ppaction://hlinksldjump"/>
          </p:cNvPr>
          <p:cNvSpPr txBox="1"/>
          <p:nvPr/>
        </p:nvSpPr>
        <p:spPr>
          <a:xfrm>
            <a:off x="107504" y="375047"/>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57</a:t>
            </a:r>
          </a:p>
        </p:txBody>
      </p:sp>
    </p:spTree>
    <p:extLst>
      <p:ext uri="{BB962C8B-B14F-4D97-AF65-F5344CB8AC3E}">
        <p14:creationId xmlns:p14="http://schemas.microsoft.com/office/powerpoint/2010/main" val="23733272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 Clause fixant un terme au créancier pour agir</a:t>
            </a:r>
          </a:p>
        </p:txBody>
      </p:sp>
      <p:sp>
        <p:nvSpPr>
          <p:cNvPr id="3" name="Espace réservé du contenu 2"/>
          <p:cNvSpPr>
            <a:spLocks noGrp="1"/>
          </p:cNvSpPr>
          <p:nvPr>
            <p:ph idx="1"/>
          </p:nvPr>
        </p:nvSpPr>
        <p:spPr>
          <a:xfrm>
            <a:off x="251520" y="2276872"/>
            <a:ext cx="8435280" cy="1728192"/>
          </a:xfrm>
        </p:spPr>
        <p:txBody>
          <a:bodyPr>
            <a:normAutofit/>
          </a:bodyPr>
          <a:lstStyle/>
          <a:p>
            <a:r>
              <a:rPr lang="fr-FR" sz="1600" dirty="0"/>
              <a:t>La clause qui fixe un terme au droit d’agir du créancier institue un délai de forclusion.</a:t>
            </a:r>
          </a:p>
          <a:p>
            <a:pPr lvl="1">
              <a:buFont typeface="Wingdings" panose="05000000000000000000" pitchFamily="2" charset="2"/>
              <a:buChar char="Ø"/>
            </a:pPr>
            <a:r>
              <a:rPr lang="fr-FR" sz="1600" dirty="0"/>
              <a:t>S’agissant d’un délai de forclusion et non d’une prescription, il ne peut y avoir ni suspension, ni interruption (</a:t>
            </a:r>
            <a:r>
              <a:rPr lang="fr-FR" sz="1600" b="0" dirty="0">
                <a:hlinkClick r:id="rId2"/>
              </a:rPr>
              <a:t>arrêt du 26/01/2016, n° 14-23285</a:t>
            </a:r>
            <a:r>
              <a:rPr lang="fr-FR" sz="1600" dirty="0"/>
              <a:t>)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66</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7" name="ZoneTexte 6">
            <a:hlinkClick r:id="rId3" action="ppaction://hlinksldjump"/>
          </p:cNvPr>
          <p:cNvSpPr txBox="1"/>
          <p:nvPr/>
        </p:nvSpPr>
        <p:spPr>
          <a:xfrm>
            <a:off x="251520" y="332656"/>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58</a:t>
            </a:r>
          </a:p>
        </p:txBody>
      </p:sp>
    </p:spTree>
    <p:extLst>
      <p:ext uri="{BB962C8B-B14F-4D97-AF65-F5344CB8AC3E}">
        <p14:creationId xmlns:p14="http://schemas.microsoft.com/office/powerpoint/2010/main" val="183897360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1547664" y="3933056"/>
            <a:ext cx="7344816" cy="158417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899592" y="1340768"/>
            <a:ext cx="8064896" cy="122413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83568" y="-27384"/>
            <a:ext cx="7344816" cy="634082"/>
          </a:xfrm>
        </p:spPr>
        <p:txBody>
          <a:bodyPr>
            <a:normAutofit fontScale="90000"/>
          </a:bodyPr>
          <a:lstStyle/>
          <a:p>
            <a:r>
              <a:rPr lang="fr-FR" dirty="0"/>
              <a:t>- Incidence d’une procédure de surendettement en cours au bénéfice de la caution</a:t>
            </a:r>
          </a:p>
        </p:txBody>
      </p:sp>
      <p:sp>
        <p:nvSpPr>
          <p:cNvPr id="3" name="Espace réservé du contenu 2"/>
          <p:cNvSpPr>
            <a:spLocks noGrp="1"/>
          </p:cNvSpPr>
          <p:nvPr>
            <p:ph idx="1"/>
          </p:nvPr>
        </p:nvSpPr>
        <p:spPr>
          <a:xfrm>
            <a:off x="251520" y="1340768"/>
            <a:ext cx="8435280" cy="4799692"/>
          </a:xfrm>
        </p:spPr>
        <p:txBody>
          <a:bodyPr>
            <a:normAutofit/>
          </a:bodyPr>
          <a:lstStyle/>
          <a:p>
            <a:r>
              <a:rPr lang="fr-FR" sz="1600" dirty="0"/>
              <a:t>Au regard de l’article L. 711-2 du Code de la consommation le cautionnement par une personne physique d’un entrepreneur personne physique ou société peut bénéficier de la procédure de surendettement (même si la caution est qualifiée de commerciale.</a:t>
            </a:r>
          </a:p>
          <a:p>
            <a:endParaRPr lang="fr-FR" sz="1600" dirty="0"/>
          </a:p>
          <a:p>
            <a:pPr>
              <a:spcAft>
                <a:spcPts val="600"/>
              </a:spcAft>
            </a:pPr>
            <a:r>
              <a:rPr lang="fr-FR" sz="1600" dirty="0"/>
              <a:t>La saisine de la Commission de surendettement ne prive pas le créancier d’obtenir la délivrance d’un titre exécutoire, lequel pourra être mis à exécution en cas d’échec du plan (</a:t>
            </a:r>
            <a:r>
              <a:rPr lang="fr-FR" sz="1600" b="0" dirty="0"/>
              <a:t>a</a:t>
            </a:r>
            <a:r>
              <a:rPr lang="fr-FR" sz="1600" b="0" dirty="0">
                <a:hlinkClick r:id="rId2"/>
              </a:rPr>
              <a:t>rrêt du 22/03/2006, n° 04-15814</a:t>
            </a:r>
            <a:r>
              <a:rPr lang="fr-FR" sz="1600" dirty="0"/>
              <a:t>). Une demande de sursis doit donc être rejetée.</a:t>
            </a:r>
          </a:p>
          <a:p>
            <a:pPr lvl="2"/>
            <a:r>
              <a:rPr lang="fr-FR" sz="1600" dirty="0"/>
              <a:t>En revanche, lorsque les mesures de traitement ont obtenu force exécutoire (mesures imposées, homologuées ou prises par le juge), les créances ayant été établies dans leur montant et leur légalité, le créancier ne dispose plus du droit d'obtenir un titre exécutoire, celui-ci devant respecter les mesures décidées (</a:t>
            </a:r>
            <a:r>
              <a:rPr lang="fr-FR" sz="1600" dirty="0">
                <a:hlinkClick r:id="rId3"/>
              </a:rPr>
              <a:t>arrêt du 22/03/2012, n</a:t>
            </a:r>
            <a:r>
              <a:rPr lang="fr-FR" sz="1600" baseline="30000" dirty="0">
                <a:hlinkClick r:id="rId3"/>
              </a:rPr>
              <a:t>o</a:t>
            </a:r>
            <a:r>
              <a:rPr lang="fr-FR" sz="1600" dirty="0">
                <a:hlinkClick r:id="rId3"/>
              </a:rPr>
              <a:t> 11-10.948</a:t>
            </a:r>
            <a:r>
              <a:rPr lang="fr-FR" sz="1600" dirty="0"/>
              <a:t>. </a:t>
            </a:r>
          </a:p>
        </p:txBody>
      </p:sp>
      <p:sp>
        <p:nvSpPr>
          <p:cNvPr id="4" name="Espace réservé du pied de page 3"/>
          <p:cNvSpPr>
            <a:spLocks noGrp="1"/>
          </p:cNvSpPr>
          <p:nvPr>
            <p:ph type="ftr" sz="quarter" idx="11"/>
          </p:nvPr>
        </p:nvSpPr>
        <p:spPr/>
        <p:txBody>
          <a:bodyPr/>
          <a:lstStyle/>
          <a:p>
            <a:r>
              <a:rPr lang="fr-FR" dirty="0"/>
              <a:t>Le cautionnement : mise à jour des connaissances</a:t>
            </a:r>
            <a:endParaRPr lang="en-US" dirty="0"/>
          </a:p>
        </p:txBody>
      </p:sp>
      <p:sp>
        <p:nvSpPr>
          <p:cNvPr id="5" name="Espace réservé du numéro de diapositive 4"/>
          <p:cNvSpPr>
            <a:spLocks noGrp="1"/>
          </p:cNvSpPr>
          <p:nvPr>
            <p:ph type="sldNum" sz="quarter" idx="12"/>
          </p:nvPr>
        </p:nvSpPr>
        <p:spPr/>
        <p:txBody>
          <a:bodyPr/>
          <a:lstStyle/>
          <a:p>
            <a:fld id="{4A3A0122-A044-4BAB-A1FE-91702F895572}" type="slidenum">
              <a:rPr lang="en-US" smtClean="0"/>
              <a:pPr/>
              <a:t>67</a:t>
            </a:fld>
            <a:endParaRPr lang="en-US" dirty="0"/>
          </a:p>
        </p:txBody>
      </p:sp>
      <p:sp>
        <p:nvSpPr>
          <p:cNvPr id="6" name="Espace réservé de la date 5"/>
          <p:cNvSpPr>
            <a:spLocks noGrp="1"/>
          </p:cNvSpPr>
          <p:nvPr>
            <p:ph type="dt" sz="half" idx="10"/>
          </p:nvPr>
        </p:nvSpPr>
        <p:spPr/>
        <p:txBody>
          <a:bodyPr/>
          <a:lstStyle/>
          <a:p>
            <a:r>
              <a:rPr lang="fr-FR" dirty="0"/>
              <a:t>25/03/2019</a:t>
            </a:r>
            <a:endParaRPr lang="en-US" dirty="0"/>
          </a:p>
        </p:txBody>
      </p:sp>
      <p:sp>
        <p:nvSpPr>
          <p:cNvPr id="9" name="ZoneTexte 8">
            <a:hlinkClick r:id="rId4" action="ppaction://hlinksldjump"/>
          </p:cNvPr>
          <p:cNvSpPr txBox="1"/>
          <p:nvPr/>
        </p:nvSpPr>
        <p:spPr>
          <a:xfrm>
            <a:off x="1115617" y="15007"/>
            <a:ext cx="648071" cy="461665"/>
          </a:xfrm>
          <a:prstGeom prst="rect">
            <a:avLst/>
          </a:prstGeom>
          <a:noFill/>
          <a:ln w="19050">
            <a:solidFill>
              <a:srgbClr val="C00000"/>
            </a:solidFill>
          </a:ln>
        </p:spPr>
        <p:txBody>
          <a:bodyPr wrap="square" rtlCol="0">
            <a:spAutoFit/>
          </a:bodyPr>
          <a:lstStyle/>
          <a:p>
            <a:pPr algn="ctr"/>
            <a:r>
              <a:rPr lang="fr-FR" sz="2400" u="sng" dirty="0">
                <a:solidFill>
                  <a:srgbClr val="C00000"/>
                </a:solidFill>
                <a:effectLst>
                  <a:outerShdw blurRad="38100" dist="38100" dir="2700000" algn="tl">
                    <a:srgbClr val="000000">
                      <a:alpha val="43137"/>
                    </a:srgbClr>
                  </a:outerShdw>
                </a:effectLst>
                <a:latin typeface="+mj-lt"/>
              </a:rPr>
              <a:t>59</a:t>
            </a:r>
          </a:p>
        </p:txBody>
      </p:sp>
    </p:spTree>
    <p:extLst>
      <p:ext uri="{BB962C8B-B14F-4D97-AF65-F5344CB8AC3E}">
        <p14:creationId xmlns:p14="http://schemas.microsoft.com/office/powerpoint/2010/main" val="39464974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heme/theme1.xml><?xml version="1.0" encoding="utf-8"?>
<a:theme xmlns:a="http://schemas.openxmlformats.org/drawingml/2006/main" name="Rounded .::Showeet::.">
  <a:themeElements>
    <a:clrScheme name="Personnalisé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000FF"/>
      </a:folHlink>
    </a:clrScheme>
    <a:fontScheme name="Essentie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23219</TotalTime>
  <Words>11078</Words>
  <Application>Microsoft Office PowerPoint</Application>
  <PresentationFormat>Affichage à l'écran (4:3)</PresentationFormat>
  <Paragraphs>817</Paragraphs>
  <Slides>67</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67</vt:i4>
      </vt:variant>
    </vt:vector>
  </HeadingPairs>
  <TitlesOfParts>
    <vt:vector size="76" baseType="lpstr">
      <vt:lpstr>Arial</vt:lpstr>
      <vt:lpstr>Arial Black</vt:lpstr>
      <vt:lpstr>Arial Narrow</vt:lpstr>
      <vt:lpstr>Calibri</vt:lpstr>
      <vt:lpstr>Sanserifing</vt:lpstr>
      <vt:lpstr>Times New Roman</vt:lpstr>
      <vt:lpstr>Wingdings</vt:lpstr>
      <vt:lpstr>Wingdings 2</vt:lpstr>
      <vt:lpstr>Rounded .::Showeet::.</vt:lpstr>
      <vt:lpstr>Le cautionnement donné par une personne physique au profit d’un créancier professionnel (applicable au contrat signé antérieurement au  01/01/2022)</vt:lpstr>
      <vt:lpstr>TITRE 1 :  Le cautionnement : quelques rappels </vt:lpstr>
      <vt:lpstr>TITRE 2 :  Les moyens de défense de la caution </vt:lpstr>
      <vt:lpstr>TITRE 2 :  Les moyens de défense de la caution (suite 1) </vt:lpstr>
      <vt:lpstr>TITRE 2 :  Les moyens de défense de la caution (suite 2) </vt:lpstr>
      <vt:lpstr>TITRE 3 :  Le cautionnement face à la procédure collective du débiteur principal</vt:lpstr>
      <vt:lpstr>TITRE 4 :  La prescription de l’action du créancier à l’encontre de la caution</vt:lpstr>
      <vt:lpstr>- Le cautionnement, un contrat accessoire</vt:lpstr>
      <vt:lpstr>- Seules les exceptions inhérentes à la dette, sont opposables au créancier</vt:lpstr>
      <vt:lpstr>- Le cautionnement un acte civil ou commercial ?</vt:lpstr>
      <vt:lpstr>- Conséquences de la distinction entre acte civil et acte commercial</vt:lpstr>
      <vt:lpstr>- Cautionnement simple et cautionnement solidaire</vt:lpstr>
      <vt:lpstr>- Obligation de couverture, obligation de règlement </vt:lpstr>
      <vt:lpstr>- Une application  : le compte courant bancaire (1)</vt:lpstr>
      <vt:lpstr>- Une application : le compte courant bancaire (2)</vt:lpstr>
      <vt:lpstr>- La sous-caution  </vt:lpstr>
      <vt:lpstr>- Présence de plusieurs cautions solidaires pour une même dette</vt:lpstr>
      <vt:lpstr>- Etendue du cautionnement d’un conjoint commun en biens </vt:lpstr>
      <vt:lpstr>- Condition préalable à la poursuite de la caution</vt:lpstr>
      <vt:lpstr>- Conséquences du changement de structure de la société créancière ou débitrice</vt:lpstr>
      <vt:lpstr>- Prorogation ou renouvellement du contrat : conséquence pour la caution</vt:lpstr>
      <vt:lpstr>- Les conséquences du décès de la caution</vt:lpstr>
      <vt:lpstr>- Les conséquences de la transmission de la créance, de la dette ou du contrat</vt:lpstr>
      <vt:lpstr> - Les vices du consentement : l’erreur et le dol</vt:lpstr>
      <vt:lpstr>- Quelques observations concernant le consentement</vt:lpstr>
      <vt:lpstr>- Perte du recours libératoire : généralités</vt:lpstr>
      <vt:lpstr>- Perte du recours libératoire : 1ière  condition,  la perte pour la caution d’un droit préférentiel </vt:lpstr>
      <vt:lpstr>- Perte du recours libératoire : 2ième condition, perte du fait du créancier </vt:lpstr>
      <vt:lpstr>- Perte du recours libératoire : 3ième condition, preuve du préjudice subi par la caution</vt:lpstr>
      <vt:lpstr>- La faute du créancier dispensateur de crédit : généralités</vt:lpstr>
      <vt:lpstr>- Distinction entre caution avertie et caution profane : conséquences</vt:lpstr>
      <vt:lpstr>- Devoir de mise en garde : les obligations du créancier professionnel</vt:lpstr>
      <vt:lpstr>- Quelques remarques concernant la mise en garde</vt:lpstr>
      <vt:lpstr>- Les autres fautes possibles du créancier dispensateur du crédit</vt:lpstr>
      <vt:lpstr>- Une particularité : le soutien abusif</vt:lpstr>
      <vt:lpstr>- Les 2 articles du Code de la consommation concernant les mentions manuscrites</vt:lpstr>
      <vt:lpstr>- La définition du créancier professionnel</vt:lpstr>
      <vt:lpstr>- Les erreurs possibles concernant les  mentions manuscrites : conséquences (1) </vt:lpstr>
      <vt:lpstr>- Les erreurs possibles concernant les mentions manuscrites : conséquences (2)</vt:lpstr>
      <vt:lpstr>- Les erreurs possibles concernant les mentions manuscrites : conséquences (3)</vt:lpstr>
      <vt:lpstr>- Les erreurs possibles concernant les mentions manuscrites : conséquences (4)</vt:lpstr>
      <vt:lpstr>- Le principe de la disproportion manifeste : généralités (1)</vt:lpstr>
      <vt:lpstr>- Le principe de la disproportion manifeste : généralités (2)</vt:lpstr>
      <vt:lpstr>- La disproportion manifeste au jour de la conclusion de l’acte de cautionnement</vt:lpstr>
      <vt:lpstr>- La disproportion manifeste au jour de la mise en cause de la caution</vt:lpstr>
      <vt:lpstr>- Le principe de la disproportion : notion de revenus et de biens à retenir (1)</vt:lpstr>
      <vt:lpstr>- Le principe de la disproportion : notion de revenus et de biens à retenir (2) </vt:lpstr>
      <vt:lpstr>- La disproportion : un exemple</vt:lpstr>
      <vt:lpstr>- La disproportion : quelques remarques</vt:lpstr>
      <vt:lpstr>- La contestation concernant le montant de la créance réclamée</vt:lpstr>
      <vt:lpstr>- La situation de la caution face aux procédures collectives : période d’observation et plans</vt:lpstr>
      <vt:lpstr>La comparaison des effets pour la caution, de l’ouverture d’une sauvegarde ou d’un redressement judiciaire à l’encontre du débiteur</vt:lpstr>
      <vt:lpstr>- Mesures conservatoires sur les biens de la caution : obtention d’un titre exécutoire</vt:lpstr>
      <vt:lpstr>- La déclaration de créance à la procédure collective du débiteur principal  </vt:lpstr>
      <vt:lpstr>- Ouverture d’une sauvegarde ou d’un RJ : les conséquences sur l’exigibilité des  créances non échues</vt:lpstr>
      <vt:lpstr>- Les effets de la liquidation judiciaire du  débiteur principal sur la caution (1) </vt:lpstr>
      <vt:lpstr>- Les effets de la liquidation judiciaire du  débiteur principal sur la caution (2) </vt:lpstr>
      <vt:lpstr>- Portée de l’ouverture d’une procédure de rétablissement professionnel au bénéfice du débiteur principal sur la caution</vt:lpstr>
      <vt:lpstr>- L’ouverture d’une procédure collective à l’encontre de la caution</vt:lpstr>
      <vt:lpstr>- Remarques diverses</vt:lpstr>
      <vt:lpstr>- Prescription de l’action du créancier à l’encontre de la caution : débiteur principal  in bonis (1)</vt:lpstr>
      <vt:lpstr>- Prescription de l’action du créancier à l’encontre de la caution : débiteur principal  in bonis (2)  </vt:lpstr>
      <vt:lpstr>- Prescription de l’action du créancier à l’encontre de la caution : débiteur principal bénéficiant d’une procédure collective (1) </vt:lpstr>
      <vt:lpstr>- Prescription de l’action du créancier à l’encontre de la caution : débiteur principal bénéficiant d’une procédure collective (2) </vt:lpstr>
      <vt:lpstr>- La prescription applicable à la caution</vt:lpstr>
      <vt:lpstr>- Clause fixant un terme au créancier pour agir</vt:lpstr>
      <vt:lpstr>- Incidence d’une procédure de surendettement en cours au bénéfice de la caution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Bubbly</dc:title>
  <dc:creator>Showeet.com</dc:creator>
  <dc:description>Free template released by Showeet.com</dc:description>
  <cp:lastModifiedBy>Jean-Claude LEMALLE</cp:lastModifiedBy>
  <cp:revision>890</cp:revision>
  <cp:lastPrinted>2019-03-25T14:52:44Z</cp:lastPrinted>
  <dcterms:created xsi:type="dcterms:W3CDTF">2011-07-08T11:03:43Z</dcterms:created>
  <dcterms:modified xsi:type="dcterms:W3CDTF">2022-09-02T14:55:36Z</dcterms:modified>
  <cp:category>Templates</cp:category>
</cp:coreProperties>
</file>