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4"/>
  </p:notesMasterIdLst>
  <p:sldIdLst>
    <p:sldId id="758" r:id="rId3"/>
    <p:sldId id="782" r:id="rId4"/>
    <p:sldId id="809" r:id="rId5"/>
    <p:sldId id="785" r:id="rId6"/>
    <p:sldId id="805" r:id="rId7"/>
    <p:sldId id="757" r:id="rId8"/>
    <p:sldId id="767" r:id="rId9"/>
    <p:sldId id="768" r:id="rId10"/>
    <p:sldId id="769" r:id="rId11"/>
    <p:sldId id="770" r:id="rId12"/>
    <p:sldId id="258" r:id="rId13"/>
    <p:sldId id="775" r:id="rId14"/>
    <p:sldId id="773" r:id="rId15"/>
    <p:sldId id="774" r:id="rId16"/>
    <p:sldId id="772" r:id="rId17"/>
    <p:sldId id="257" r:id="rId18"/>
    <p:sldId id="759" r:id="rId19"/>
    <p:sldId id="776" r:id="rId20"/>
    <p:sldId id="777" r:id="rId21"/>
    <p:sldId id="261" r:id="rId22"/>
    <p:sldId id="262" r:id="rId23"/>
    <p:sldId id="263" r:id="rId24"/>
    <p:sldId id="781" r:id="rId25"/>
    <p:sldId id="771" r:id="rId26"/>
    <p:sldId id="778" r:id="rId27"/>
    <p:sldId id="756" r:id="rId28"/>
    <p:sldId id="779" r:id="rId29"/>
    <p:sldId id="259" r:id="rId30"/>
    <p:sldId id="780" r:id="rId31"/>
    <p:sldId id="806" r:id="rId32"/>
    <p:sldId id="783" r:id="rId33"/>
    <p:sldId id="266" r:id="rId34"/>
    <p:sldId id="761" r:id="rId35"/>
    <p:sldId id="784" r:id="rId36"/>
    <p:sldId id="799" r:id="rId37"/>
    <p:sldId id="268" r:id="rId38"/>
    <p:sldId id="269" r:id="rId39"/>
    <p:sldId id="270" r:id="rId40"/>
    <p:sldId id="807" r:id="rId41"/>
    <p:sldId id="762" r:id="rId42"/>
    <p:sldId id="765" r:id="rId43"/>
    <p:sldId id="791" r:id="rId44"/>
    <p:sldId id="763" r:id="rId45"/>
    <p:sldId id="788" r:id="rId46"/>
    <p:sldId id="793" r:id="rId47"/>
    <p:sldId id="273" r:id="rId48"/>
    <p:sldId id="787" r:id="rId49"/>
    <p:sldId id="789" r:id="rId50"/>
    <p:sldId id="792" r:id="rId51"/>
    <p:sldId id="811" r:id="rId52"/>
    <p:sldId id="812" r:id="rId53"/>
    <p:sldId id="810" r:id="rId54"/>
    <p:sldId id="813" r:id="rId55"/>
    <p:sldId id="808" r:id="rId56"/>
    <p:sldId id="800" r:id="rId57"/>
    <p:sldId id="801" r:id="rId58"/>
    <p:sldId id="802" r:id="rId59"/>
    <p:sldId id="803" r:id="rId60"/>
    <p:sldId id="804" r:id="rId61"/>
    <p:sldId id="815" r:id="rId62"/>
    <p:sldId id="814" r:id="rId63"/>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E9E2"/>
    <a:srgbClr val="C1DAE5"/>
    <a:srgbClr val="BFE7C7"/>
    <a:srgbClr val="C0E5E6"/>
    <a:srgbClr val="B4E1E2"/>
    <a:srgbClr val="70AD47"/>
    <a:srgbClr val="BE1D2C"/>
    <a:srgbClr val="27A9E0"/>
    <a:srgbClr val="01A8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61" autoAdjust="0"/>
    <p:restoredTop sz="96357" autoAdjust="0"/>
  </p:normalViewPr>
  <p:slideViewPr>
    <p:cSldViewPr>
      <p:cViewPr varScale="1">
        <p:scale>
          <a:sx n="101" d="100"/>
          <a:sy n="101" d="100"/>
        </p:scale>
        <p:origin x="138" y="22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60" cy="498056"/>
          </a:xfrm>
          <a:prstGeom prst="rect">
            <a:avLst/>
          </a:prstGeom>
        </p:spPr>
        <p:txBody>
          <a:bodyPr vert="horz" lIns="95563" tIns="47781" rIns="95563" bIns="47781" rtlCol="0"/>
          <a:lstStyle>
            <a:lvl1pPr algn="l">
              <a:defRPr sz="1300"/>
            </a:lvl1pPr>
          </a:lstStyle>
          <a:p>
            <a:endParaRPr lang="fr-FR" dirty="0"/>
          </a:p>
        </p:txBody>
      </p:sp>
      <p:sp>
        <p:nvSpPr>
          <p:cNvPr id="3" name="Espace réservé de la date 2"/>
          <p:cNvSpPr>
            <a:spLocks noGrp="1"/>
          </p:cNvSpPr>
          <p:nvPr>
            <p:ph type="dt" idx="1"/>
          </p:nvPr>
        </p:nvSpPr>
        <p:spPr>
          <a:xfrm>
            <a:off x="3850443" y="0"/>
            <a:ext cx="2945660" cy="498056"/>
          </a:xfrm>
          <a:prstGeom prst="rect">
            <a:avLst/>
          </a:prstGeom>
        </p:spPr>
        <p:txBody>
          <a:bodyPr vert="horz" lIns="95563" tIns="47781" rIns="95563" bIns="47781" rtlCol="0"/>
          <a:lstStyle>
            <a:lvl1pPr algn="r">
              <a:defRPr sz="1300"/>
            </a:lvl1pPr>
          </a:lstStyle>
          <a:p>
            <a:fld id="{0981BF76-A70D-4FA8-B846-DDBE157B78C9}" type="datetimeFigureOut">
              <a:rPr lang="fr-FR" smtClean="0"/>
              <a:t>22/10/2021</a:t>
            </a:fld>
            <a:endParaRPr lang="fr-FR"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5563" tIns="47781" rIns="95563" bIns="47781" rtlCol="0" anchor="ctr"/>
          <a:lstStyle/>
          <a:p>
            <a:endParaRPr lang="fr-FR" dirty="0"/>
          </a:p>
        </p:txBody>
      </p:sp>
      <p:sp>
        <p:nvSpPr>
          <p:cNvPr id="5" name="Espace réservé des notes 4"/>
          <p:cNvSpPr>
            <a:spLocks noGrp="1"/>
          </p:cNvSpPr>
          <p:nvPr>
            <p:ph type="body" sz="quarter" idx="3"/>
          </p:nvPr>
        </p:nvSpPr>
        <p:spPr>
          <a:xfrm>
            <a:off x="679768" y="4777195"/>
            <a:ext cx="5438140" cy="3908613"/>
          </a:xfrm>
          <a:prstGeom prst="rect">
            <a:avLst/>
          </a:prstGeom>
        </p:spPr>
        <p:txBody>
          <a:bodyPr vert="horz" lIns="95563" tIns="47781" rIns="95563" bIns="47781"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60" cy="498054"/>
          </a:xfrm>
          <a:prstGeom prst="rect">
            <a:avLst/>
          </a:prstGeom>
        </p:spPr>
        <p:txBody>
          <a:bodyPr vert="horz" lIns="95563" tIns="47781" rIns="95563" bIns="47781" rtlCol="0" anchor="b"/>
          <a:lstStyle>
            <a:lvl1pPr algn="l">
              <a:defRPr sz="1300"/>
            </a:lvl1pPr>
          </a:lstStyle>
          <a:p>
            <a:endParaRPr lang="fr-FR" dirty="0"/>
          </a:p>
        </p:txBody>
      </p:sp>
      <p:sp>
        <p:nvSpPr>
          <p:cNvPr id="7" name="Espace réservé du numéro de diapositive 6"/>
          <p:cNvSpPr>
            <a:spLocks noGrp="1"/>
          </p:cNvSpPr>
          <p:nvPr>
            <p:ph type="sldNum" sz="quarter" idx="5"/>
          </p:nvPr>
        </p:nvSpPr>
        <p:spPr>
          <a:xfrm>
            <a:off x="3850443" y="9428584"/>
            <a:ext cx="2945660" cy="498054"/>
          </a:xfrm>
          <a:prstGeom prst="rect">
            <a:avLst/>
          </a:prstGeom>
        </p:spPr>
        <p:txBody>
          <a:bodyPr vert="horz" lIns="95563" tIns="47781" rIns="95563" bIns="47781" rtlCol="0" anchor="b"/>
          <a:lstStyle>
            <a:lvl1pPr algn="r">
              <a:defRPr sz="1300"/>
            </a:lvl1pPr>
          </a:lstStyle>
          <a:p>
            <a:fld id="{B2420F7B-E589-4A15-AEB3-7C86CE891FA5}" type="slidenum">
              <a:rPr lang="fr-FR" smtClean="0"/>
              <a:t>‹N°›</a:t>
            </a:fld>
            <a:endParaRPr lang="fr-FR" dirty="0"/>
          </a:p>
        </p:txBody>
      </p:sp>
    </p:spTree>
    <p:extLst>
      <p:ext uri="{BB962C8B-B14F-4D97-AF65-F5344CB8AC3E}">
        <p14:creationId xmlns:p14="http://schemas.microsoft.com/office/powerpoint/2010/main" val="2320684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2420F7B-E589-4A15-AEB3-7C86CE891FA5}" type="slidenum">
              <a:rPr lang="fr-FR" smtClean="0"/>
              <a:t>4</a:t>
            </a:fld>
            <a:endParaRPr lang="fr-FR" dirty="0"/>
          </a:p>
        </p:txBody>
      </p:sp>
    </p:spTree>
    <p:extLst>
      <p:ext uri="{BB962C8B-B14F-4D97-AF65-F5344CB8AC3E}">
        <p14:creationId xmlns:p14="http://schemas.microsoft.com/office/powerpoint/2010/main" val="4006451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D46B0F69-1851-485A-ADE1-7AE16A64356B}"/>
              </a:ext>
            </a:extLst>
          </p:cNvPr>
          <p:cNvSpPr>
            <a:spLocks noGrp="1"/>
          </p:cNvSpPr>
          <p:nvPr>
            <p:ph type="dt" sz="half" idx="10"/>
          </p:nvPr>
        </p:nvSpPr>
        <p:spPr/>
        <p:txBody>
          <a:bodyPr/>
          <a:lstStyle/>
          <a:p>
            <a:r>
              <a:rPr lang="fr-FR"/>
              <a:t>15/12/2020</a:t>
            </a:r>
            <a:endParaRPr lang="fr-FR" dirty="0"/>
          </a:p>
        </p:txBody>
      </p:sp>
      <p:sp>
        <p:nvSpPr>
          <p:cNvPr id="5" name="Espace réservé du pied de page 4">
            <a:extLst>
              <a:ext uri="{FF2B5EF4-FFF2-40B4-BE49-F238E27FC236}">
                <a16:creationId xmlns:a16="http://schemas.microsoft.com/office/drawing/2014/main" id="{F52F5987-DB1A-4BC7-8B16-FBB8207C05F7}"/>
              </a:ext>
            </a:extLst>
          </p:cNvPr>
          <p:cNvSpPr>
            <a:spLocks noGrp="1"/>
          </p:cNvSpPr>
          <p:nvPr>
            <p:ph type="ftr" sz="quarter" idx="11"/>
          </p:nvPr>
        </p:nvSpPr>
        <p:spPr/>
        <p:txBody>
          <a:bodyPr/>
          <a:lstStyle/>
          <a:p>
            <a:r>
              <a:rPr lang="fr-FR" dirty="0"/>
              <a:t>Déclaration et vérification des créances antérieures</a:t>
            </a:r>
          </a:p>
        </p:txBody>
      </p:sp>
      <p:sp>
        <p:nvSpPr>
          <p:cNvPr id="6" name="Espace réservé du numéro de diapositive 5">
            <a:extLst>
              <a:ext uri="{FF2B5EF4-FFF2-40B4-BE49-F238E27FC236}">
                <a16:creationId xmlns:a16="http://schemas.microsoft.com/office/drawing/2014/main" id="{9C84A3DB-D01D-4C07-8A20-6505A423D69A}"/>
              </a:ext>
            </a:extLst>
          </p:cNvPr>
          <p:cNvSpPr>
            <a:spLocks noGrp="1"/>
          </p:cNvSpPr>
          <p:nvPr>
            <p:ph type="sldNum" sz="quarter" idx="12"/>
          </p:nvPr>
        </p:nvSpPr>
        <p:spPr/>
        <p:txBody>
          <a:bodyPr/>
          <a:lstStyle/>
          <a:p>
            <a:fld id="{A7D2C6EA-A00E-474B-A989-EF59E4134B89}" type="slidenum">
              <a:rPr lang="fr-FR" smtClean="0"/>
              <a:t>‹N°›</a:t>
            </a:fld>
            <a:endParaRPr lang="fr-FR" dirty="0"/>
          </a:p>
        </p:txBody>
      </p:sp>
    </p:spTree>
    <p:extLst>
      <p:ext uri="{BB962C8B-B14F-4D97-AF65-F5344CB8AC3E}">
        <p14:creationId xmlns:p14="http://schemas.microsoft.com/office/powerpoint/2010/main" val="4081227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CC42C5-A513-412F-85C7-9EC6DBD025C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ADC713A-3A4C-4904-9713-B2906385D05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030C1FE-5E1D-4B05-8CE5-CF81857148FA}"/>
              </a:ext>
            </a:extLst>
          </p:cNvPr>
          <p:cNvSpPr>
            <a:spLocks noGrp="1"/>
          </p:cNvSpPr>
          <p:nvPr>
            <p:ph type="dt" sz="half" idx="10"/>
          </p:nvPr>
        </p:nvSpPr>
        <p:spPr/>
        <p:txBody>
          <a:bodyPr/>
          <a:lstStyle/>
          <a:p>
            <a:r>
              <a:rPr lang="fr-FR"/>
              <a:t>15/12/2020</a:t>
            </a:r>
            <a:endParaRPr lang="fr-FR" dirty="0"/>
          </a:p>
        </p:txBody>
      </p:sp>
      <p:sp>
        <p:nvSpPr>
          <p:cNvPr id="5" name="Espace réservé du pied de page 4">
            <a:extLst>
              <a:ext uri="{FF2B5EF4-FFF2-40B4-BE49-F238E27FC236}">
                <a16:creationId xmlns:a16="http://schemas.microsoft.com/office/drawing/2014/main" id="{0F6BCE54-8736-4A45-98E9-850EF12266CB}"/>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6" name="Espace réservé du numéro de diapositive 5">
            <a:extLst>
              <a:ext uri="{FF2B5EF4-FFF2-40B4-BE49-F238E27FC236}">
                <a16:creationId xmlns:a16="http://schemas.microsoft.com/office/drawing/2014/main" id="{E5B7113C-93E6-41D5-B565-7C4FFB941213}"/>
              </a:ext>
            </a:extLst>
          </p:cNvPr>
          <p:cNvSpPr>
            <a:spLocks noGrp="1"/>
          </p:cNvSpPr>
          <p:nvPr>
            <p:ph type="sldNum" sz="quarter" idx="12"/>
          </p:nvPr>
        </p:nvSpPr>
        <p:spPr/>
        <p:txBody>
          <a:bodyPr/>
          <a:lstStyle/>
          <a:p>
            <a:fld id="{A7D2C6EA-A00E-474B-A989-EF59E4134B89}" type="slidenum">
              <a:rPr lang="fr-FR" smtClean="0"/>
              <a:t>‹N°›</a:t>
            </a:fld>
            <a:endParaRPr lang="fr-FR" dirty="0"/>
          </a:p>
        </p:txBody>
      </p:sp>
    </p:spTree>
    <p:extLst>
      <p:ext uri="{BB962C8B-B14F-4D97-AF65-F5344CB8AC3E}">
        <p14:creationId xmlns:p14="http://schemas.microsoft.com/office/powerpoint/2010/main" val="488681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7182E2-8C01-4FC2-9A1A-B487CEB7587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6DFAED4-8FF7-49D2-9E2C-70A23E94B4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B09BC89-C27B-4B4D-AD97-314A41C44ADC}"/>
              </a:ext>
            </a:extLst>
          </p:cNvPr>
          <p:cNvSpPr>
            <a:spLocks noGrp="1"/>
          </p:cNvSpPr>
          <p:nvPr>
            <p:ph type="dt" sz="half" idx="10"/>
          </p:nvPr>
        </p:nvSpPr>
        <p:spPr/>
        <p:txBody>
          <a:bodyPr/>
          <a:lstStyle/>
          <a:p>
            <a:r>
              <a:rPr lang="fr-FR"/>
              <a:t>15/12/2020</a:t>
            </a:r>
            <a:endParaRPr lang="fr-FR" dirty="0"/>
          </a:p>
        </p:txBody>
      </p:sp>
      <p:sp>
        <p:nvSpPr>
          <p:cNvPr id="5" name="Espace réservé du pied de page 4">
            <a:extLst>
              <a:ext uri="{FF2B5EF4-FFF2-40B4-BE49-F238E27FC236}">
                <a16:creationId xmlns:a16="http://schemas.microsoft.com/office/drawing/2014/main" id="{44A75B8C-7CB1-46CB-B9E1-AFCA4FA3817D}"/>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6" name="Espace réservé du numéro de diapositive 5">
            <a:extLst>
              <a:ext uri="{FF2B5EF4-FFF2-40B4-BE49-F238E27FC236}">
                <a16:creationId xmlns:a16="http://schemas.microsoft.com/office/drawing/2014/main" id="{47A4B610-C0F0-4B07-AC26-9A1229CF03DC}"/>
              </a:ext>
            </a:extLst>
          </p:cNvPr>
          <p:cNvSpPr>
            <a:spLocks noGrp="1"/>
          </p:cNvSpPr>
          <p:nvPr>
            <p:ph type="sldNum" sz="quarter" idx="12"/>
          </p:nvPr>
        </p:nvSpPr>
        <p:spPr/>
        <p:txBody>
          <a:bodyPr/>
          <a:lstStyle/>
          <a:p>
            <a:fld id="{A7D2C6EA-A00E-474B-A989-EF59E4134B89}" type="slidenum">
              <a:rPr lang="fr-FR" smtClean="0"/>
              <a:t>‹N°›</a:t>
            </a:fld>
            <a:endParaRPr lang="fr-FR" dirty="0"/>
          </a:p>
        </p:txBody>
      </p:sp>
    </p:spTree>
    <p:extLst>
      <p:ext uri="{BB962C8B-B14F-4D97-AF65-F5344CB8AC3E}">
        <p14:creationId xmlns:p14="http://schemas.microsoft.com/office/powerpoint/2010/main" val="1491144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1901AA-282B-45DD-AB64-EA0C1F6E59E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897F7DF-9775-47AF-9F1D-8E767F515B31}"/>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12D4E00-D8D3-481A-8B85-C9EEC31EF81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4AA5680-2CCA-4B22-87A4-5878B332253D}"/>
              </a:ext>
            </a:extLst>
          </p:cNvPr>
          <p:cNvSpPr>
            <a:spLocks noGrp="1"/>
          </p:cNvSpPr>
          <p:nvPr>
            <p:ph type="dt" sz="half" idx="10"/>
          </p:nvPr>
        </p:nvSpPr>
        <p:spPr>
          <a:xfrm>
            <a:off x="28575" y="6521450"/>
            <a:ext cx="2743200" cy="228600"/>
          </a:xfrm>
        </p:spPr>
        <p:txBody>
          <a:bodyPr/>
          <a:lstStyle>
            <a:lvl1pPr>
              <a:defRPr sz="1000"/>
            </a:lvl1pPr>
          </a:lstStyle>
          <a:p>
            <a:r>
              <a:rPr lang="fr-FR"/>
              <a:t>15/12/2020</a:t>
            </a:r>
            <a:endParaRPr lang="fr-FR" dirty="0"/>
          </a:p>
        </p:txBody>
      </p:sp>
      <p:sp>
        <p:nvSpPr>
          <p:cNvPr id="6" name="Espace réservé du pied de page 5">
            <a:extLst>
              <a:ext uri="{FF2B5EF4-FFF2-40B4-BE49-F238E27FC236}">
                <a16:creationId xmlns:a16="http://schemas.microsoft.com/office/drawing/2014/main" id="{99636B82-AC09-4ACA-8288-CE4523B87C8A}"/>
              </a:ext>
            </a:extLst>
          </p:cNvPr>
          <p:cNvSpPr>
            <a:spLocks noGrp="1"/>
          </p:cNvSpPr>
          <p:nvPr>
            <p:ph type="ftr" sz="quarter" idx="11"/>
          </p:nvPr>
        </p:nvSpPr>
        <p:spPr>
          <a:xfrm>
            <a:off x="4038600" y="6521450"/>
            <a:ext cx="4114800" cy="228600"/>
          </a:xfrm>
        </p:spPr>
        <p:txBody>
          <a:bodyPr/>
          <a:lstStyle>
            <a:lvl1pPr>
              <a:defRPr sz="1000"/>
            </a:lvl1pPr>
          </a:lstStyle>
          <a:p>
            <a:r>
              <a:rPr lang="fr-FR"/>
              <a:t>Déclaration et verification des créances antérieures</a:t>
            </a:r>
            <a:endParaRPr lang="fr-FR" dirty="0"/>
          </a:p>
        </p:txBody>
      </p:sp>
      <p:sp>
        <p:nvSpPr>
          <p:cNvPr id="7" name="Espace réservé du numéro de diapositive 6">
            <a:extLst>
              <a:ext uri="{FF2B5EF4-FFF2-40B4-BE49-F238E27FC236}">
                <a16:creationId xmlns:a16="http://schemas.microsoft.com/office/drawing/2014/main" id="{F46F4EE3-6025-4BF4-ACE9-EFA4737F486E}"/>
              </a:ext>
            </a:extLst>
          </p:cNvPr>
          <p:cNvSpPr>
            <a:spLocks noGrp="1"/>
          </p:cNvSpPr>
          <p:nvPr>
            <p:ph type="sldNum" sz="quarter" idx="12"/>
          </p:nvPr>
        </p:nvSpPr>
        <p:spPr>
          <a:xfrm>
            <a:off x="9334500" y="6521450"/>
            <a:ext cx="2743200" cy="228600"/>
          </a:xfrm>
        </p:spPr>
        <p:txBody>
          <a:bodyPr/>
          <a:lstStyle>
            <a:lvl1pPr>
              <a:defRPr sz="1000"/>
            </a:lvl1pPr>
          </a:lstStyle>
          <a:p>
            <a:fld id="{A7D2C6EA-A00E-474B-A989-EF59E4134B89}" type="slidenum">
              <a:rPr lang="fr-FR" smtClean="0"/>
              <a:pPr/>
              <a:t>‹N°›</a:t>
            </a:fld>
            <a:endParaRPr lang="fr-FR" dirty="0"/>
          </a:p>
        </p:txBody>
      </p:sp>
    </p:spTree>
    <p:extLst>
      <p:ext uri="{BB962C8B-B14F-4D97-AF65-F5344CB8AC3E}">
        <p14:creationId xmlns:p14="http://schemas.microsoft.com/office/powerpoint/2010/main" val="3739408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677AF5-5756-4399-8FC1-4FA1AF0C128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7524F50-89C6-4DC7-BD02-B42D3ACC9A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B0EA721-757A-4066-AC74-7BD2EFF737A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5A68AC5-294E-49E0-BC5E-906DF19726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A60E783-3DA4-47EF-8E2F-F81D812A085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07A5566-275F-46AD-A1E6-8CF2511FBFCD}"/>
              </a:ext>
            </a:extLst>
          </p:cNvPr>
          <p:cNvSpPr>
            <a:spLocks noGrp="1"/>
          </p:cNvSpPr>
          <p:nvPr>
            <p:ph type="dt" sz="half" idx="10"/>
          </p:nvPr>
        </p:nvSpPr>
        <p:spPr/>
        <p:txBody>
          <a:bodyPr/>
          <a:lstStyle/>
          <a:p>
            <a:r>
              <a:rPr lang="fr-FR"/>
              <a:t>15/12/2020</a:t>
            </a:r>
            <a:endParaRPr lang="fr-FR" dirty="0"/>
          </a:p>
        </p:txBody>
      </p:sp>
      <p:sp>
        <p:nvSpPr>
          <p:cNvPr id="8" name="Espace réservé du pied de page 7">
            <a:extLst>
              <a:ext uri="{FF2B5EF4-FFF2-40B4-BE49-F238E27FC236}">
                <a16:creationId xmlns:a16="http://schemas.microsoft.com/office/drawing/2014/main" id="{D0287740-AA4A-4A95-8242-739AA1DBE137}"/>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9" name="Espace réservé du numéro de diapositive 8">
            <a:extLst>
              <a:ext uri="{FF2B5EF4-FFF2-40B4-BE49-F238E27FC236}">
                <a16:creationId xmlns:a16="http://schemas.microsoft.com/office/drawing/2014/main" id="{05219951-546E-4E9F-A092-619E27CA0B33}"/>
              </a:ext>
            </a:extLst>
          </p:cNvPr>
          <p:cNvSpPr>
            <a:spLocks noGrp="1"/>
          </p:cNvSpPr>
          <p:nvPr>
            <p:ph type="sldNum" sz="quarter" idx="12"/>
          </p:nvPr>
        </p:nvSpPr>
        <p:spPr/>
        <p:txBody>
          <a:bodyPr/>
          <a:lstStyle/>
          <a:p>
            <a:fld id="{A7D2C6EA-A00E-474B-A989-EF59E4134B89}" type="slidenum">
              <a:rPr lang="fr-FR" smtClean="0"/>
              <a:t>‹N°›</a:t>
            </a:fld>
            <a:endParaRPr lang="fr-FR" dirty="0"/>
          </a:p>
        </p:txBody>
      </p:sp>
    </p:spTree>
    <p:extLst>
      <p:ext uri="{BB962C8B-B14F-4D97-AF65-F5344CB8AC3E}">
        <p14:creationId xmlns:p14="http://schemas.microsoft.com/office/powerpoint/2010/main" val="3043914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FBDB16-493D-4FB0-A73D-3F2F6AFC6A5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F51E3FE-43EC-4196-AA01-4E5038B1BEF2}"/>
              </a:ext>
            </a:extLst>
          </p:cNvPr>
          <p:cNvSpPr>
            <a:spLocks noGrp="1"/>
          </p:cNvSpPr>
          <p:nvPr>
            <p:ph type="dt" sz="half" idx="10"/>
          </p:nvPr>
        </p:nvSpPr>
        <p:spPr/>
        <p:txBody>
          <a:bodyPr/>
          <a:lstStyle/>
          <a:p>
            <a:r>
              <a:rPr lang="fr-FR"/>
              <a:t>15/12/2020</a:t>
            </a:r>
            <a:endParaRPr lang="fr-FR" dirty="0"/>
          </a:p>
        </p:txBody>
      </p:sp>
      <p:sp>
        <p:nvSpPr>
          <p:cNvPr id="4" name="Espace réservé du pied de page 3">
            <a:extLst>
              <a:ext uri="{FF2B5EF4-FFF2-40B4-BE49-F238E27FC236}">
                <a16:creationId xmlns:a16="http://schemas.microsoft.com/office/drawing/2014/main" id="{6BBA178F-D5FB-41E2-A03E-ED1A97137261}"/>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5" name="Espace réservé du numéro de diapositive 4">
            <a:extLst>
              <a:ext uri="{FF2B5EF4-FFF2-40B4-BE49-F238E27FC236}">
                <a16:creationId xmlns:a16="http://schemas.microsoft.com/office/drawing/2014/main" id="{03A3498E-AC71-4FB3-BEB0-3B2C703BDABE}"/>
              </a:ext>
            </a:extLst>
          </p:cNvPr>
          <p:cNvSpPr>
            <a:spLocks noGrp="1"/>
          </p:cNvSpPr>
          <p:nvPr>
            <p:ph type="sldNum" sz="quarter" idx="12"/>
          </p:nvPr>
        </p:nvSpPr>
        <p:spPr/>
        <p:txBody>
          <a:bodyPr/>
          <a:lstStyle/>
          <a:p>
            <a:fld id="{A7D2C6EA-A00E-474B-A989-EF59E4134B89}" type="slidenum">
              <a:rPr lang="fr-FR" smtClean="0"/>
              <a:t>‹N°›</a:t>
            </a:fld>
            <a:endParaRPr lang="fr-FR" dirty="0"/>
          </a:p>
        </p:txBody>
      </p:sp>
    </p:spTree>
    <p:extLst>
      <p:ext uri="{BB962C8B-B14F-4D97-AF65-F5344CB8AC3E}">
        <p14:creationId xmlns:p14="http://schemas.microsoft.com/office/powerpoint/2010/main" val="434088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B26DCFE-1839-48F9-A175-D5E11035E4D7}"/>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9D111EEC-6B0C-4E9E-A990-1C31451A26F9}"/>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154A74C5-3B93-430D-8FBE-247263808D8D}"/>
              </a:ext>
            </a:extLst>
          </p:cNvPr>
          <p:cNvSpPr>
            <a:spLocks noGrp="1"/>
          </p:cNvSpPr>
          <p:nvPr>
            <p:ph type="sldNum" sz="quarter" idx="12"/>
          </p:nvPr>
        </p:nvSpPr>
        <p:spPr/>
        <p:txBody>
          <a:bodyPr/>
          <a:lstStyle/>
          <a:p>
            <a:fld id="{A7D2C6EA-A00E-474B-A989-EF59E4134B89}" type="slidenum">
              <a:rPr lang="fr-FR" smtClean="0"/>
              <a:t>‹N°›</a:t>
            </a:fld>
            <a:endParaRPr lang="fr-FR" dirty="0"/>
          </a:p>
        </p:txBody>
      </p:sp>
    </p:spTree>
    <p:extLst>
      <p:ext uri="{BB962C8B-B14F-4D97-AF65-F5344CB8AC3E}">
        <p14:creationId xmlns:p14="http://schemas.microsoft.com/office/powerpoint/2010/main" val="2695319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C5904F-F33D-4F53-815D-4A08AF928EA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AC562ED-2DCE-40FF-A87D-C521B0B6AD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00F6020-B520-4D02-B64C-E2029FF017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CD1E3D2-55E4-4634-82A1-94DA9EE04C19}"/>
              </a:ext>
            </a:extLst>
          </p:cNvPr>
          <p:cNvSpPr>
            <a:spLocks noGrp="1"/>
          </p:cNvSpPr>
          <p:nvPr>
            <p:ph type="dt" sz="half" idx="10"/>
          </p:nvPr>
        </p:nvSpPr>
        <p:spPr/>
        <p:txBody>
          <a:bodyPr/>
          <a:lstStyle/>
          <a:p>
            <a:r>
              <a:rPr lang="fr-FR"/>
              <a:t>15/12/2020</a:t>
            </a:r>
            <a:endParaRPr lang="fr-FR" dirty="0"/>
          </a:p>
        </p:txBody>
      </p:sp>
      <p:sp>
        <p:nvSpPr>
          <p:cNvPr id="6" name="Espace réservé du pied de page 5">
            <a:extLst>
              <a:ext uri="{FF2B5EF4-FFF2-40B4-BE49-F238E27FC236}">
                <a16:creationId xmlns:a16="http://schemas.microsoft.com/office/drawing/2014/main" id="{2138706D-79D8-4013-B6C4-D3CFC2F9047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7" name="Espace réservé du numéro de diapositive 6">
            <a:extLst>
              <a:ext uri="{FF2B5EF4-FFF2-40B4-BE49-F238E27FC236}">
                <a16:creationId xmlns:a16="http://schemas.microsoft.com/office/drawing/2014/main" id="{B5155E7A-091C-4FA7-92FE-8A4A69D04958}"/>
              </a:ext>
            </a:extLst>
          </p:cNvPr>
          <p:cNvSpPr>
            <a:spLocks noGrp="1"/>
          </p:cNvSpPr>
          <p:nvPr>
            <p:ph type="sldNum" sz="quarter" idx="12"/>
          </p:nvPr>
        </p:nvSpPr>
        <p:spPr/>
        <p:txBody>
          <a:bodyPr/>
          <a:lstStyle/>
          <a:p>
            <a:fld id="{A7D2C6EA-A00E-474B-A989-EF59E4134B89}" type="slidenum">
              <a:rPr lang="fr-FR" smtClean="0"/>
              <a:t>‹N°›</a:t>
            </a:fld>
            <a:endParaRPr lang="fr-FR" dirty="0"/>
          </a:p>
        </p:txBody>
      </p:sp>
    </p:spTree>
    <p:extLst>
      <p:ext uri="{BB962C8B-B14F-4D97-AF65-F5344CB8AC3E}">
        <p14:creationId xmlns:p14="http://schemas.microsoft.com/office/powerpoint/2010/main" val="2145665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3D53E2-847C-4806-B199-09DDD66A0FF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0759659-E2DD-4360-9CCC-3B614BA097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35048618-F175-4B63-9B87-CCB9B4CCE4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7FB6412-3EEC-4013-8C7D-4EE2954B58DE}"/>
              </a:ext>
            </a:extLst>
          </p:cNvPr>
          <p:cNvSpPr>
            <a:spLocks noGrp="1"/>
          </p:cNvSpPr>
          <p:nvPr>
            <p:ph type="dt" sz="half" idx="10"/>
          </p:nvPr>
        </p:nvSpPr>
        <p:spPr/>
        <p:txBody>
          <a:bodyPr/>
          <a:lstStyle/>
          <a:p>
            <a:r>
              <a:rPr lang="fr-FR"/>
              <a:t>15/12/2020</a:t>
            </a:r>
            <a:endParaRPr lang="fr-FR" dirty="0"/>
          </a:p>
        </p:txBody>
      </p:sp>
      <p:sp>
        <p:nvSpPr>
          <p:cNvPr id="6" name="Espace réservé du pied de page 5">
            <a:extLst>
              <a:ext uri="{FF2B5EF4-FFF2-40B4-BE49-F238E27FC236}">
                <a16:creationId xmlns:a16="http://schemas.microsoft.com/office/drawing/2014/main" id="{9528D4AA-4D1E-469C-B3DB-02F8840EEA8D}"/>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7" name="Espace réservé du numéro de diapositive 6">
            <a:extLst>
              <a:ext uri="{FF2B5EF4-FFF2-40B4-BE49-F238E27FC236}">
                <a16:creationId xmlns:a16="http://schemas.microsoft.com/office/drawing/2014/main" id="{9A4E98A0-8F72-439D-876D-DC81FB2EE0BC}"/>
              </a:ext>
            </a:extLst>
          </p:cNvPr>
          <p:cNvSpPr>
            <a:spLocks noGrp="1"/>
          </p:cNvSpPr>
          <p:nvPr>
            <p:ph type="sldNum" sz="quarter" idx="12"/>
          </p:nvPr>
        </p:nvSpPr>
        <p:spPr/>
        <p:txBody>
          <a:bodyPr/>
          <a:lstStyle/>
          <a:p>
            <a:fld id="{A7D2C6EA-A00E-474B-A989-EF59E4134B89}" type="slidenum">
              <a:rPr lang="fr-FR" smtClean="0"/>
              <a:t>‹N°›</a:t>
            </a:fld>
            <a:endParaRPr lang="fr-FR" dirty="0"/>
          </a:p>
        </p:txBody>
      </p:sp>
    </p:spTree>
    <p:extLst>
      <p:ext uri="{BB962C8B-B14F-4D97-AF65-F5344CB8AC3E}">
        <p14:creationId xmlns:p14="http://schemas.microsoft.com/office/powerpoint/2010/main" val="2503695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16387C-722E-4CF8-992E-E7BFB109B7A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B0E03CD-542F-4BEC-9348-B1F83B9DC59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25006B8-77AE-4290-A3DF-EAE25C391610}"/>
              </a:ext>
            </a:extLst>
          </p:cNvPr>
          <p:cNvSpPr>
            <a:spLocks noGrp="1"/>
          </p:cNvSpPr>
          <p:nvPr>
            <p:ph type="dt" sz="half" idx="10"/>
          </p:nvPr>
        </p:nvSpPr>
        <p:spPr/>
        <p:txBody>
          <a:bodyPr/>
          <a:lstStyle/>
          <a:p>
            <a:r>
              <a:rPr lang="fr-FR"/>
              <a:t>15/12/2020</a:t>
            </a:r>
            <a:endParaRPr lang="fr-FR" dirty="0"/>
          </a:p>
        </p:txBody>
      </p:sp>
      <p:sp>
        <p:nvSpPr>
          <p:cNvPr id="5" name="Espace réservé du pied de page 4">
            <a:extLst>
              <a:ext uri="{FF2B5EF4-FFF2-40B4-BE49-F238E27FC236}">
                <a16:creationId xmlns:a16="http://schemas.microsoft.com/office/drawing/2014/main" id="{192D61D0-AE0A-4BDD-82F4-EBB26F5EEEFE}"/>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6" name="Espace réservé du numéro de diapositive 5">
            <a:extLst>
              <a:ext uri="{FF2B5EF4-FFF2-40B4-BE49-F238E27FC236}">
                <a16:creationId xmlns:a16="http://schemas.microsoft.com/office/drawing/2014/main" id="{1CB2154C-DA80-4C86-8E3A-2E5F04A4381C}"/>
              </a:ext>
            </a:extLst>
          </p:cNvPr>
          <p:cNvSpPr>
            <a:spLocks noGrp="1"/>
          </p:cNvSpPr>
          <p:nvPr>
            <p:ph type="sldNum" sz="quarter" idx="12"/>
          </p:nvPr>
        </p:nvSpPr>
        <p:spPr/>
        <p:txBody>
          <a:bodyPr/>
          <a:lstStyle/>
          <a:p>
            <a:fld id="{A7D2C6EA-A00E-474B-A989-EF59E4134B89}" type="slidenum">
              <a:rPr lang="fr-FR" smtClean="0"/>
              <a:t>‹N°›</a:t>
            </a:fld>
            <a:endParaRPr lang="fr-FR" dirty="0"/>
          </a:p>
        </p:txBody>
      </p:sp>
    </p:spTree>
    <p:extLst>
      <p:ext uri="{BB962C8B-B14F-4D97-AF65-F5344CB8AC3E}">
        <p14:creationId xmlns:p14="http://schemas.microsoft.com/office/powerpoint/2010/main" val="2059489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84ED816-D5AB-4D61-ABD7-DADF9D9CC9C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2D16512-F566-4E33-9622-81B0208E34C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D91CBDF-E530-4A7A-B618-A7858DB723AF}"/>
              </a:ext>
            </a:extLst>
          </p:cNvPr>
          <p:cNvSpPr>
            <a:spLocks noGrp="1"/>
          </p:cNvSpPr>
          <p:nvPr>
            <p:ph type="dt" sz="half" idx="10"/>
          </p:nvPr>
        </p:nvSpPr>
        <p:spPr/>
        <p:txBody>
          <a:bodyPr/>
          <a:lstStyle/>
          <a:p>
            <a:r>
              <a:rPr lang="fr-FR"/>
              <a:t>15/12/2020</a:t>
            </a:r>
            <a:endParaRPr lang="fr-FR" dirty="0"/>
          </a:p>
        </p:txBody>
      </p:sp>
      <p:sp>
        <p:nvSpPr>
          <p:cNvPr id="5" name="Espace réservé du pied de page 4">
            <a:extLst>
              <a:ext uri="{FF2B5EF4-FFF2-40B4-BE49-F238E27FC236}">
                <a16:creationId xmlns:a16="http://schemas.microsoft.com/office/drawing/2014/main" id="{F09C7726-E57B-4650-A6AA-E963A645FEBD}"/>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6" name="Espace réservé du numéro de diapositive 5">
            <a:extLst>
              <a:ext uri="{FF2B5EF4-FFF2-40B4-BE49-F238E27FC236}">
                <a16:creationId xmlns:a16="http://schemas.microsoft.com/office/drawing/2014/main" id="{0A39D93A-0FC3-4241-B482-96E62A09FBB5}"/>
              </a:ext>
            </a:extLst>
          </p:cNvPr>
          <p:cNvSpPr>
            <a:spLocks noGrp="1"/>
          </p:cNvSpPr>
          <p:nvPr>
            <p:ph type="sldNum" sz="quarter" idx="12"/>
          </p:nvPr>
        </p:nvSpPr>
        <p:spPr/>
        <p:txBody>
          <a:bodyPr/>
          <a:lstStyle/>
          <a:p>
            <a:fld id="{A7D2C6EA-A00E-474B-A989-EF59E4134B89}" type="slidenum">
              <a:rPr lang="fr-FR" smtClean="0"/>
              <a:t>‹N°›</a:t>
            </a:fld>
            <a:endParaRPr lang="fr-FR" dirty="0"/>
          </a:p>
        </p:txBody>
      </p:sp>
    </p:spTree>
    <p:extLst>
      <p:ext uri="{BB962C8B-B14F-4D97-AF65-F5344CB8AC3E}">
        <p14:creationId xmlns:p14="http://schemas.microsoft.com/office/powerpoint/2010/main" val="2685468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hite">
    <p:spTree>
      <p:nvGrpSpPr>
        <p:cNvPr id="1" name=""/>
        <p:cNvGrpSpPr/>
        <p:nvPr/>
      </p:nvGrpSpPr>
      <p:grpSpPr>
        <a:xfrm>
          <a:off x="0" y="0"/>
          <a:ext cx="0" cy="0"/>
          <a:chOff x="0" y="0"/>
          <a:chExt cx="0" cy="0"/>
        </a:xfrm>
      </p:grpSpPr>
      <p:grpSp>
        <p:nvGrpSpPr>
          <p:cNvPr id="5" name="Group 4"/>
          <p:cNvGrpSpPr/>
          <p:nvPr userDrawn="1"/>
        </p:nvGrpSpPr>
        <p:grpSpPr>
          <a:xfrm>
            <a:off x="328169" y="6237312"/>
            <a:ext cx="439241" cy="439240"/>
            <a:chOff x="186858" y="6096003"/>
            <a:chExt cx="580550" cy="580549"/>
          </a:xfrm>
          <a:solidFill>
            <a:schemeClr val="bg1">
              <a:lumMod val="95000"/>
            </a:schemeClr>
          </a:solidFill>
        </p:grpSpPr>
        <p:sp>
          <p:nvSpPr>
            <p:cNvPr id="14" name="Rectangle 13"/>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GeosansLight" panose="02000603020000020003"/>
              </a:endParaRPr>
            </a:p>
          </p:txBody>
        </p:sp>
        <p:sp>
          <p:nvSpPr>
            <p:cNvPr id="15" name="Rectangle 14"/>
            <p:cNvSpPr/>
            <p:nvPr userDrawn="1"/>
          </p:nvSpPr>
          <p:spPr>
            <a:xfrm>
              <a:off x="186858" y="6612049"/>
              <a:ext cx="580549" cy="645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1"/>
            </a:p>
          </p:txBody>
        </p:sp>
      </p:grpSp>
      <p:sp>
        <p:nvSpPr>
          <p:cNvPr id="3" name="Sous-titre 2"/>
          <p:cNvSpPr>
            <a:spLocks noGrp="1"/>
          </p:cNvSpPr>
          <p:nvPr>
            <p:ph type="subTitle" idx="1"/>
          </p:nvPr>
        </p:nvSpPr>
        <p:spPr>
          <a:xfrm>
            <a:off x="3887756" y="620688"/>
            <a:ext cx="7694645" cy="288032"/>
          </a:xfrm>
        </p:spPr>
        <p:txBody>
          <a:bodyPr anchor="ctr">
            <a:noAutofit/>
          </a:bodyPr>
          <a:lstStyle>
            <a:lvl1pPr marL="0" indent="0" algn="r">
              <a:buNone/>
              <a:defRPr sz="1600" cap="small" baseline="0">
                <a:solidFill>
                  <a:srgbClr val="2F3A46"/>
                </a:solidFill>
              </a:defRPr>
            </a:lvl1pPr>
            <a:lvl2pPr marL="457178" indent="0" algn="ctr">
              <a:buNone/>
              <a:defRPr>
                <a:solidFill>
                  <a:schemeClr val="tx1">
                    <a:tint val="75000"/>
                  </a:schemeClr>
                </a:solidFill>
              </a:defRPr>
            </a:lvl2pPr>
            <a:lvl3pPr marL="914354"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3887756" y="3078"/>
            <a:ext cx="7694645" cy="617612"/>
          </a:xfrm>
          <a:prstGeom prst="rect">
            <a:avLst/>
          </a:prstGeom>
        </p:spPr>
        <p:txBody>
          <a:bodyPr vert="horz" lIns="91440" tIns="45720" rIns="91440" bIns="45720" rtlCol="0" anchor="ctr">
            <a:normAutofit/>
          </a:bodyPr>
          <a:lstStyle>
            <a:lvl1pPr>
              <a:defRPr>
                <a:solidFill>
                  <a:srgbClr val="2F3A46"/>
                </a:solidFill>
              </a:defRPr>
            </a:lvl1pPr>
          </a:lstStyle>
          <a:p>
            <a:r>
              <a:rPr lang="fr-FR" dirty="0"/>
              <a:t>Modifiez le style du titre</a:t>
            </a:r>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11096512" y="5774480"/>
            <a:ext cx="1095488" cy="1083520"/>
          </a:xfrm>
          <a:prstGeom prst="rect">
            <a:avLst/>
          </a:prstGeom>
        </p:spPr>
      </p:pic>
      <p:sp>
        <p:nvSpPr>
          <p:cNvPr id="16" name="Slide Number Placeholder 5"/>
          <p:cNvSpPr>
            <a:spLocks noGrp="1"/>
          </p:cNvSpPr>
          <p:nvPr>
            <p:ph type="sldNum" sz="quarter" idx="12"/>
          </p:nvPr>
        </p:nvSpPr>
        <p:spPr>
          <a:xfrm>
            <a:off x="328169" y="6237312"/>
            <a:ext cx="439241" cy="390437"/>
          </a:xfrm>
          <a:prstGeom prst="rect">
            <a:avLst/>
          </a:prstGeom>
        </p:spPr>
        <p:txBody>
          <a:bodyPr anchor="ctr"/>
          <a:lstStyle>
            <a:lvl1pPr algn="ctr">
              <a:defRPr sz="1400">
                <a:solidFill>
                  <a:srgbClr val="2F3A46"/>
                </a:solidFill>
              </a:defRPr>
            </a:lvl1pPr>
          </a:lstStyle>
          <a:p>
            <a:fld id="{F68327C5-B821-4FE9-A59A-A60D9EB59A9A}" type="slidenum">
              <a:rPr lang="en-US" smtClean="0"/>
              <a:pPr/>
              <a:t>‹N°›</a:t>
            </a:fld>
            <a:endParaRPr lang="en-US" dirty="0"/>
          </a:p>
        </p:txBody>
      </p:sp>
    </p:spTree>
    <p:extLst>
      <p:ext uri="{BB962C8B-B14F-4D97-AF65-F5344CB8AC3E}">
        <p14:creationId xmlns:p14="http://schemas.microsoft.com/office/powerpoint/2010/main" val="973137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Rectangle 6"/>
          <p:cNvSpPr/>
          <p:nvPr userDrawn="1"/>
        </p:nvSpPr>
        <p:spPr>
          <a:xfrm>
            <a:off x="0" y="6021288"/>
            <a:ext cx="12192000" cy="83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2253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EB281FF-C52E-4838-B6A0-65D9D20166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5B2C062-C249-4135-B58B-A4FE77524C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33B29DB1-32F5-45D8-ADF7-52A30601AC65}"/>
              </a:ext>
            </a:extLst>
          </p:cNvPr>
          <p:cNvSpPr>
            <a:spLocks noGrp="1"/>
          </p:cNvSpPr>
          <p:nvPr>
            <p:ph type="dt" sz="half" idx="2"/>
          </p:nvPr>
        </p:nvSpPr>
        <p:spPr>
          <a:xfrm>
            <a:off x="38100" y="6540500"/>
            <a:ext cx="2743200" cy="228600"/>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fr-FR"/>
              <a:t>15/12/2020</a:t>
            </a:r>
            <a:endParaRPr lang="fr-FR" dirty="0"/>
          </a:p>
        </p:txBody>
      </p:sp>
      <p:sp>
        <p:nvSpPr>
          <p:cNvPr id="5" name="Espace réservé du pied de page 4">
            <a:extLst>
              <a:ext uri="{FF2B5EF4-FFF2-40B4-BE49-F238E27FC236}">
                <a16:creationId xmlns:a16="http://schemas.microsoft.com/office/drawing/2014/main" id="{4F40B419-8AEE-4E6C-94D1-86E450038663}"/>
              </a:ext>
            </a:extLst>
          </p:cNvPr>
          <p:cNvSpPr>
            <a:spLocks noGrp="1"/>
          </p:cNvSpPr>
          <p:nvPr>
            <p:ph type="ftr" sz="quarter" idx="3"/>
          </p:nvPr>
        </p:nvSpPr>
        <p:spPr>
          <a:xfrm>
            <a:off x="4038600" y="6540500"/>
            <a:ext cx="4114800" cy="228600"/>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fr-FR"/>
              <a:t>Déclaration et verification des créances antérieures</a:t>
            </a:r>
            <a:endParaRPr lang="fr-FR" dirty="0"/>
          </a:p>
        </p:txBody>
      </p:sp>
      <p:sp>
        <p:nvSpPr>
          <p:cNvPr id="6" name="Espace réservé du numéro de diapositive 5">
            <a:extLst>
              <a:ext uri="{FF2B5EF4-FFF2-40B4-BE49-F238E27FC236}">
                <a16:creationId xmlns:a16="http://schemas.microsoft.com/office/drawing/2014/main" id="{2755D5DE-7F7F-45C4-8176-22FB339480A4}"/>
              </a:ext>
            </a:extLst>
          </p:cNvPr>
          <p:cNvSpPr>
            <a:spLocks noGrp="1"/>
          </p:cNvSpPr>
          <p:nvPr>
            <p:ph type="sldNum" sz="quarter" idx="4"/>
          </p:nvPr>
        </p:nvSpPr>
        <p:spPr>
          <a:xfrm>
            <a:off x="9401175" y="6540500"/>
            <a:ext cx="2743200" cy="228600"/>
          </a:xfrm>
          <a:prstGeom prst="rect">
            <a:avLst/>
          </a:prstGeom>
        </p:spPr>
        <p:txBody>
          <a:bodyPr vert="horz" lIns="91440" tIns="45720" rIns="91440" bIns="45720" rtlCol="0" anchor="ctr"/>
          <a:lstStyle>
            <a:lvl1pPr algn="r">
              <a:defRPr sz="1000">
                <a:solidFill>
                  <a:schemeClr val="tx1">
                    <a:tint val="75000"/>
                  </a:schemeClr>
                </a:solidFill>
              </a:defRPr>
            </a:lvl1pPr>
          </a:lstStyle>
          <a:p>
            <a:fld id="{A7D2C6EA-A00E-474B-A989-EF59E4134B89}" type="slidenum">
              <a:rPr lang="fr-FR" smtClean="0"/>
              <a:pPr/>
              <a:t>‹N°›</a:t>
            </a:fld>
            <a:endParaRPr lang="fr-FR" dirty="0"/>
          </a:p>
        </p:txBody>
      </p:sp>
    </p:spTree>
    <p:extLst>
      <p:ext uri="{BB962C8B-B14F-4D97-AF65-F5344CB8AC3E}">
        <p14:creationId xmlns:p14="http://schemas.microsoft.com/office/powerpoint/2010/main" val="3123470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887756" y="3078"/>
            <a:ext cx="7694645" cy="617612"/>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5" name="Rectangle 14"/>
          <p:cNvSpPr/>
          <p:nvPr/>
        </p:nvSpPr>
        <p:spPr>
          <a:xfrm rot="5400000">
            <a:off x="11604686" y="5799924"/>
            <a:ext cx="1839158" cy="276999"/>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prstClr val="black"/>
                </a:solidFill>
              </a:rPr>
              <a:t>© Copyright Showeet.com</a:t>
            </a:r>
          </a:p>
        </p:txBody>
      </p:sp>
    </p:spTree>
    <p:extLst>
      <p:ext uri="{BB962C8B-B14F-4D97-AF65-F5344CB8AC3E}">
        <p14:creationId xmlns:p14="http://schemas.microsoft.com/office/powerpoint/2010/main" val="20950916"/>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p:txStyles>
    <p:titleStyle>
      <a:lvl1pPr algn="r" defTabSz="914354" rtl="0" eaLnBrk="1" latinLnBrk="0" hangingPunct="1">
        <a:spcBef>
          <a:spcPct val="0"/>
        </a:spcBef>
        <a:buNone/>
        <a:defRPr sz="3200" b="1" kern="1200" cap="small" normalizeH="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342882" indent="-342882" algn="l" defTabSz="914354" rtl="0" eaLnBrk="1" latinLnBrk="0" hangingPunct="1">
        <a:spcBef>
          <a:spcPct val="20000"/>
        </a:spcBef>
        <a:buFont typeface="Arial"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13" indent="-285737" algn="l" defTabSz="914354" rtl="0" eaLnBrk="1" latinLnBrk="0" hangingPunct="1">
        <a:spcBef>
          <a:spcPct val="20000"/>
        </a:spcBef>
        <a:buFont typeface="Arial"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2942" indent="-228589" algn="l" defTabSz="914354" rtl="0" eaLnBrk="1" latinLnBrk="0" hangingPunct="1">
        <a:spcBef>
          <a:spcPct val="20000"/>
        </a:spcBef>
        <a:buFont typeface="Arial"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120" indent="-228589" algn="l" defTabSz="914354" rtl="0" eaLnBrk="1" latinLnBrk="0" hangingPunct="1">
        <a:spcBef>
          <a:spcPct val="20000"/>
        </a:spcBef>
        <a:buFont typeface="Arial"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298" indent="-228589" algn="l" defTabSz="914354" rtl="0" eaLnBrk="1" latinLnBrk="0" hangingPunct="1">
        <a:spcBef>
          <a:spcPct val="20000"/>
        </a:spcBef>
        <a:buFont typeface="Arial"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474"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slide" Target="slide11.xml"/><Relationship Id="rId7" Type="http://schemas.openxmlformats.org/officeDocument/2006/relationships/slide" Target="slide29.xml"/><Relationship Id="rId2" Type="http://schemas.openxmlformats.org/officeDocument/2006/relationships/slide" Target="slide6.xml"/><Relationship Id="rId1" Type="http://schemas.openxmlformats.org/officeDocument/2006/relationships/slideLayout" Target="../slideLayouts/slideLayout7.xml"/><Relationship Id="rId6" Type="http://schemas.openxmlformats.org/officeDocument/2006/relationships/slide" Target="slide28.xml"/><Relationship Id="rId5" Type="http://schemas.openxmlformats.org/officeDocument/2006/relationships/slide" Target="slide23.xml"/><Relationship Id="rId4" Type="http://schemas.openxmlformats.org/officeDocument/2006/relationships/slide" Target="slide16.xml"/><Relationship Id="rId9" Type="http://schemas.openxmlformats.org/officeDocument/2006/relationships/slide" Target="slide7.xml"/></Relationships>
</file>

<file path=ppt/slides/_rels/slide2.xml.rels><?xml version="1.0" encoding="UTF-8" standalone="yes"?>
<Relationships xmlns="http://schemas.openxmlformats.org/package/2006/relationships"><Relationship Id="rId3" Type="http://schemas.openxmlformats.org/officeDocument/2006/relationships/slide" Target="slide34.xml"/><Relationship Id="rId7" Type="http://schemas.openxmlformats.org/officeDocument/2006/relationships/slide" Target="slide31.xml"/><Relationship Id="rId2" Type="http://schemas.openxmlformats.org/officeDocument/2006/relationships/slide" Target="slide32.xml"/><Relationship Id="rId1" Type="http://schemas.openxmlformats.org/officeDocument/2006/relationships/slideLayout" Target="../slideLayouts/slideLayout7.xml"/><Relationship Id="rId6" Type="http://schemas.openxmlformats.org/officeDocument/2006/relationships/slide" Target="slide33.xml"/><Relationship Id="rId5" Type="http://schemas.openxmlformats.org/officeDocument/2006/relationships/slide" Target="slide37.xml"/><Relationship Id="rId4" Type="http://schemas.openxmlformats.org/officeDocument/2006/relationships/slide" Target="slide38.xml"/></Relationships>
</file>

<file path=ppt/slides/_rels/slide3.xml.rels><?xml version="1.0" encoding="UTF-8" standalone="yes"?>
<Relationships xmlns="http://schemas.openxmlformats.org/package/2006/relationships"><Relationship Id="rId8" Type="http://schemas.openxmlformats.org/officeDocument/2006/relationships/slide" Target="slide47.xml"/><Relationship Id="rId3" Type="http://schemas.openxmlformats.org/officeDocument/2006/relationships/slide" Target="slide44.xml"/><Relationship Id="rId7" Type="http://schemas.openxmlformats.org/officeDocument/2006/relationships/slide" Target="slide40.xml"/><Relationship Id="rId2" Type="http://schemas.openxmlformats.org/officeDocument/2006/relationships/slide" Target="slide41.xml"/><Relationship Id="rId1" Type="http://schemas.openxmlformats.org/officeDocument/2006/relationships/slideLayout" Target="../slideLayouts/slideLayout7.xml"/><Relationship Id="rId6" Type="http://schemas.openxmlformats.org/officeDocument/2006/relationships/slide" Target="slide43.xml"/><Relationship Id="rId11" Type="http://schemas.openxmlformats.org/officeDocument/2006/relationships/slide" Target="slide52.xml"/><Relationship Id="rId5" Type="http://schemas.openxmlformats.org/officeDocument/2006/relationships/slide" Target="slide45.xml"/><Relationship Id="rId10" Type="http://schemas.openxmlformats.org/officeDocument/2006/relationships/slide" Target="slide49.xml"/><Relationship Id="rId4" Type="http://schemas.openxmlformats.org/officeDocument/2006/relationships/slide" Target="slide46.xml"/><Relationship Id="rId9" Type="http://schemas.openxmlformats.org/officeDocument/2006/relationships/slide" Target="slide48.xml"/></Relationships>
</file>

<file path=ppt/slides/_rels/slide4.xml.rels><?xml version="1.0" encoding="UTF-8" standalone="yes"?>
<Relationships xmlns="http://schemas.openxmlformats.org/package/2006/relationships"><Relationship Id="rId3" Type="http://schemas.openxmlformats.org/officeDocument/2006/relationships/slide" Target="slide57.xml"/><Relationship Id="rId7" Type="http://schemas.openxmlformats.org/officeDocument/2006/relationships/slide" Target="slide6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slide" Target="slide60.xml"/><Relationship Id="rId5" Type="http://schemas.openxmlformats.org/officeDocument/2006/relationships/slide" Target="slide55.xml"/><Relationship Id="rId4" Type="http://schemas.openxmlformats.org/officeDocument/2006/relationships/slide" Target="slide59.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slide" Target="slide1.xml"/><Relationship Id="rId5" Type="http://schemas.openxmlformats.org/officeDocument/2006/relationships/image" Target="../media/image8.jp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 Target="slide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 Target="slide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 Target="slide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hyperlink" Target="https://www.pernaud.fr/info/informations/9206938/lexique" TargetMode="External"/><Relationship Id="rId2" Type="http://schemas.openxmlformats.org/officeDocument/2006/relationships/slide" Target="slide1.xml"/><Relationship Id="rId1" Type="http://schemas.openxmlformats.org/officeDocument/2006/relationships/slideLayout" Target="../slideLayouts/slideLayout7.xml"/><Relationship Id="rId5" Type="http://schemas.openxmlformats.org/officeDocument/2006/relationships/hyperlink" Target="https://aurelienbamde.com/droit-des-entreprises-en-difficulte/" TargetMode="External"/><Relationship Id="rId4" Type="http://schemas.openxmlformats.org/officeDocument/2006/relationships/hyperlink" Target="https://jcl06.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5C29051-85A5-4E86-A395-2DF59F111975}"/>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8ED90DB2-E902-4725-8C1B-5C1CF6221FA9}"/>
              </a:ext>
            </a:extLst>
          </p:cNvPr>
          <p:cNvSpPr>
            <a:spLocks noGrp="1"/>
          </p:cNvSpPr>
          <p:nvPr>
            <p:ph type="ftr" sz="quarter" idx="11"/>
          </p:nvPr>
        </p:nvSpPr>
        <p:spPr/>
        <p:txBody>
          <a:bodyPr/>
          <a:lstStyle/>
          <a:p>
            <a:r>
              <a:rPr lang="fr-FR" dirty="0"/>
              <a:t>Déclaration et </a:t>
            </a:r>
            <a:r>
              <a:rPr lang="fr-FR" dirty="0" err="1"/>
              <a:t>verification</a:t>
            </a:r>
            <a:r>
              <a:rPr lang="fr-FR" dirty="0"/>
              <a:t> des créances antérieures</a:t>
            </a:r>
          </a:p>
        </p:txBody>
      </p:sp>
      <p:sp>
        <p:nvSpPr>
          <p:cNvPr id="4" name="Espace réservé du numéro de diapositive 3">
            <a:extLst>
              <a:ext uri="{FF2B5EF4-FFF2-40B4-BE49-F238E27FC236}">
                <a16:creationId xmlns:a16="http://schemas.microsoft.com/office/drawing/2014/main" id="{A98E5F58-9A3A-4D4A-A0B5-B1990C06BCE4}"/>
              </a:ext>
            </a:extLst>
          </p:cNvPr>
          <p:cNvSpPr>
            <a:spLocks noGrp="1"/>
          </p:cNvSpPr>
          <p:nvPr>
            <p:ph type="sldNum" sz="quarter" idx="12"/>
          </p:nvPr>
        </p:nvSpPr>
        <p:spPr/>
        <p:txBody>
          <a:bodyPr/>
          <a:lstStyle/>
          <a:p>
            <a:fld id="{A7D2C6EA-A00E-474B-A989-EF59E4134B89}" type="slidenum">
              <a:rPr lang="fr-FR" smtClean="0"/>
              <a:t>1</a:t>
            </a:fld>
            <a:endParaRPr lang="fr-FR" dirty="0"/>
          </a:p>
        </p:txBody>
      </p:sp>
      <p:sp>
        <p:nvSpPr>
          <p:cNvPr id="5" name="Shape 267">
            <a:extLst>
              <a:ext uri="{FF2B5EF4-FFF2-40B4-BE49-F238E27FC236}">
                <a16:creationId xmlns:a16="http://schemas.microsoft.com/office/drawing/2014/main" id="{B40A58AF-2565-4509-B515-AD6C606387B6}"/>
              </a:ext>
            </a:extLst>
          </p:cNvPr>
          <p:cNvSpPr/>
          <p:nvPr/>
        </p:nvSpPr>
        <p:spPr>
          <a:xfrm>
            <a:off x="3686174" y="1101875"/>
            <a:ext cx="969665" cy="742949"/>
          </a:xfrm>
          <a:prstGeom prst="rect">
            <a:avLst/>
          </a:prstGeom>
          <a:solidFill>
            <a:schemeClr val="accent6"/>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2" action="ppaction://hlinksldjump"/>
              </a:rPr>
              <a:t>Page 6</a:t>
            </a:r>
            <a:r>
              <a:rPr kumimoji="0" lang="en-US" b="1" i="0" u="none" strike="noStrike" kern="1200" cap="none" spc="0" normalizeH="0" baseline="0" noProof="0" dirty="0">
                <a:ln>
                  <a:noFill/>
                </a:ln>
                <a:solidFill>
                  <a:srgbClr val="FFFFFF"/>
                </a:solidFill>
                <a:effectLst/>
                <a:uLnTx/>
                <a:uFillTx/>
                <a:latin typeface="Open Sans"/>
              </a:rPr>
              <a:t> </a:t>
            </a:r>
            <a:endParaRPr kumimoji="0" b="1" i="0" u="none" strike="noStrike" kern="1200" cap="none" spc="0" normalizeH="0" baseline="0" noProof="0" dirty="0">
              <a:ln>
                <a:noFill/>
              </a:ln>
              <a:solidFill>
                <a:srgbClr val="FFFFFF"/>
              </a:solidFill>
              <a:effectLst/>
              <a:uLnTx/>
              <a:uFillTx/>
              <a:latin typeface="Open Sans"/>
            </a:endParaRPr>
          </a:p>
        </p:txBody>
      </p:sp>
      <p:sp>
        <p:nvSpPr>
          <p:cNvPr id="6" name="Shape 273">
            <a:extLst>
              <a:ext uri="{FF2B5EF4-FFF2-40B4-BE49-F238E27FC236}">
                <a16:creationId xmlns:a16="http://schemas.microsoft.com/office/drawing/2014/main" id="{0A8A7B66-22EA-44F5-A7DE-9ABD7F84BE71}"/>
              </a:ext>
            </a:extLst>
          </p:cNvPr>
          <p:cNvSpPr/>
          <p:nvPr/>
        </p:nvSpPr>
        <p:spPr>
          <a:xfrm>
            <a:off x="3695504" y="3583682"/>
            <a:ext cx="960336" cy="742949"/>
          </a:xfrm>
          <a:prstGeom prst="rect">
            <a:avLst/>
          </a:prstGeom>
          <a:solidFill>
            <a:schemeClr val="accent4"/>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3" action="ppaction://hlinksldjump"/>
              </a:rPr>
              <a:t>Pages 11 à 15</a:t>
            </a:r>
            <a:endParaRPr kumimoji="0" b="1" i="0" u="none" strike="noStrike" kern="1200" cap="none" spc="0" normalizeH="0" baseline="0" noProof="0" dirty="0">
              <a:ln>
                <a:noFill/>
              </a:ln>
              <a:solidFill>
                <a:srgbClr val="FFFFFF"/>
              </a:solidFill>
              <a:effectLst/>
              <a:uLnTx/>
              <a:uFillTx/>
              <a:latin typeface="Open Sans"/>
            </a:endParaRPr>
          </a:p>
        </p:txBody>
      </p:sp>
      <p:sp>
        <p:nvSpPr>
          <p:cNvPr id="7" name="Shape 276">
            <a:extLst>
              <a:ext uri="{FF2B5EF4-FFF2-40B4-BE49-F238E27FC236}">
                <a16:creationId xmlns:a16="http://schemas.microsoft.com/office/drawing/2014/main" id="{3CD883F2-9369-4CF8-B507-63E5204C42F4}"/>
              </a:ext>
            </a:extLst>
          </p:cNvPr>
          <p:cNvSpPr/>
          <p:nvPr/>
        </p:nvSpPr>
        <p:spPr>
          <a:xfrm>
            <a:off x="3695503" y="4951834"/>
            <a:ext cx="960337" cy="742949"/>
          </a:xfrm>
          <a:prstGeom prst="rect">
            <a:avLst/>
          </a:prstGeom>
          <a:solidFill>
            <a:schemeClr val="accent2"/>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4" action="ppaction://hlinksldjump"/>
              </a:rPr>
              <a:t>Pages 16 à 19</a:t>
            </a:r>
            <a:endParaRPr kumimoji="0" b="1" i="0" u="none" strike="noStrike" kern="1200" cap="none" spc="0" normalizeH="0" baseline="0" noProof="0" dirty="0">
              <a:ln>
                <a:noFill/>
              </a:ln>
              <a:solidFill>
                <a:srgbClr val="FFFFFF"/>
              </a:solidFill>
              <a:effectLst/>
              <a:uLnTx/>
              <a:uFillTx/>
              <a:latin typeface="Open Sans"/>
            </a:endParaRPr>
          </a:p>
        </p:txBody>
      </p:sp>
      <p:grpSp>
        <p:nvGrpSpPr>
          <p:cNvPr id="8" name="Group 24">
            <a:extLst>
              <a:ext uri="{FF2B5EF4-FFF2-40B4-BE49-F238E27FC236}">
                <a16:creationId xmlns:a16="http://schemas.microsoft.com/office/drawing/2014/main" id="{2CEDC200-7844-40CA-B6A0-E56A1F8AC8D1}"/>
              </a:ext>
            </a:extLst>
          </p:cNvPr>
          <p:cNvGrpSpPr/>
          <p:nvPr/>
        </p:nvGrpSpPr>
        <p:grpSpPr>
          <a:xfrm>
            <a:off x="4842669" y="2066719"/>
            <a:ext cx="2506663" cy="4035425"/>
            <a:chOff x="2924175" y="1682750"/>
            <a:chExt cx="2506663" cy="4035425"/>
          </a:xfrm>
        </p:grpSpPr>
        <p:sp>
          <p:nvSpPr>
            <p:cNvPr id="9" name="Freeform 90">
              <a:extLst>
                <a:ext uri="{FF2B5EF4-FFF2-40B4-BE49-F238E27FC236}">
                  <a16:creationId xmlns:a16="http://schemas.microsoft.com/office/drawing/2014/main" id="{448B183A-E3B2-4DC5-9C01-21A57419E2E5}"/>
                </a:ext>
              </a:extLst>
            </p:cNvPr>
            <p:cNvSpPr>
              <a:spLocks/>
            </p:cNvSpPr>
            <p:nvPr/>
          </p:nvSpPr>
          <p:spPr bwMode="auto">
            <a:xfrm>
              <a:off x="3730625" y="5511800"/>
              <a:ext cx="276225" cy="206375"/>
            </a:xfrm>
            <a:custGeom>
              <a:avLst/>
              <a:gdLst>
                <a:gd name="T0" fmla="*/ 0 w 699"/>
                <a:gd name="T1" fmla="*/ 2 h 520"/>
                <a:gd name="T2" fmla="*/ 0 w 699"/>
                <a:gd name="T3" fmla="*/ 520 h 520"/>
                <a:gd name="T4" fmla="*/ 691 w 699"/>
                <a:gd name="T5" fmla="*/ 520 h 520"/>
                <a:gd name="T6" fmla="*/ 694 w 699"/>
                <a:gd name="T7" fmla="*/ 516 h 520"/>
                <a:gd name="T8" fmla="*/ 699 w 699"/>
                <a:gd name="T9" fmla="*/ 492 h 520"/>
                <a:gd name="T10" fmla="*/ 696 w 699"/>
                <a:gd name="T11" fmla="*/ 466 h 520"/>
                <a:gd name="T12" fmla="*/ 684 w 699"/>
                <a:gd name="T13" fmla="*/ 433 h 520"/>
                <a:gd name="T14" fmla="*/ 657 w 699"/>
                <a:gd name="T15" fmla="*/ 394 h 520"/>
                <a:gd name="T16" fmla="*/ 612 w 699"/>
                <a:gd name="T17" fmla="*/ 353 h 520"/>
                <a:gd name="T18" fmla="*/ 543 w 699"/>
                <a:gd name="T19" fmla="*/ 306 h 520"/>
                <a:gd name="T20" fmla="*/ 497 w 699"/>
                <a:gd name="T21" fmla="*/ 282 h 520"/>
                <a:gd name="T22" fmla="*/ 237 w 699"/>
                <a:gd name="T23" fmla="*/ 152 h 520"/>
                <a:gd name="T24" fmla="*/ 230 w 699"/>
                <a:gd name="T25" fmla="*/ 0 h 520"/>
                <a:gd name="T26" fmla="*/ 0 w 699"/>
                <a:gd name="T27" fmla="*/ 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9" h="520">
                  <a:moveTo>
                    <a:pt x="0" y="2"/>
                  </a:moveTo>
                  <a:lnTo>
                    <a:pt x="0" y="520"/>
                  </a:lnTo>
                  <a:lnTo>
                    <a:pt x="691" y="520"/>
                  </a:lnTo>
                  <a:lnTo>
                    <a:pt x="694" y="516"/>
                  </a:lnTo>
                  <a:lnTo>
                    <a:pt x="699" y="492"/>
                  </a:lnTo>
                  <a:lnTo>
                    <a:pt x="696" y="466"/>
                  </a:lnTo>
                  <a:lnTo>
                    <a:pt x="684" y="433"/>
                  </a:lnTo>
                  <a:lnTo>
                    <a:pt x="657" y="394"/>
                  </a:lnTo>
                  <a:lnTo>
                    <a:pt x="612" y="353"/>
                  </a:lnTo>
                  <a:lnTo>
                    <a:pt x="543" y="306"/>
                  </a:lnTo>
                  <a:lnTo>
                    <a:pt x="497" y="282"/>
                  </a:lnTo>
                  <a:lnTo>
                    <a:pt x="237" y="152"/>
                  </a:lnTo>
                  <a:lnTo>
                    <a:pt x="230"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0" name="Freeform 91">
              <a:extLst>
                <a:ext uri="{FF2B5EF4-FFF2-40B4-BE49-F238E27FC236}">
                  <a16:creationId xmlns:a16="http://schemas.microsoft.com/office/drawing/2014/main" id="{C96CF7AA-BC5A-49CF-AA0E-7F4512B8B3A1}"/>
                </a:ext>
              </a:extLst>
            </p:cNvPr>
            <p:cNvSpPr>
              <a:spLocks/>
            </p:cNvSpPr>
            <p:nvPr/>
          </p:nvSpPr>
          <p:spPr bwMode="auto">
            <a:xfrm>
              <a:off x="3309938" y="5511800"/>
              <a:ext cx="277813" cy="206375"/>
            </a:xfrm>
            <a:custGeom>
              <a:avLst/>
              <a:gdLst>
                <a:gd name="T0" fmla="*/ 699 w 699"/>
                <a:gd name="T1" fmla="*/ 2 h 520"/>
                <a:gd name="T2" fmla="*/ 699 w 699"/>
                <a:gd name="T3" fmla="*/ 520 h 520"/>
                <a:gd name="T4" fmla="*/ 8 w 699"/>
                <a:gd name="T5" fmla="*/ 520 h 520"/>
                <a:gd name="T6" fmla="*/ 5 w 699"/>
                <a:gd name="T7" fmla="*/ 516 h 520"/>
                <a:gd name="T8" fmla="*/ 0 w 699"/>
                <a:gd name="T9" fmla="*/ 492 h 520"/>
                <a:gd name="T10" fmla="*/ 3 w 699"/>
                <a:gd name="T11" fmla="*/ 466 h 520"/>
                <a:gd name="T12" fmla="*/ 14 w 699"/>
                <a:gd name="T13" fmla="*/ 433 h 520"/>
                <a:gd name="T14" fmla="*/ 42 w 699"/>
                <a:gd name="T15" fmla="*/ 394 h 520"/>
                <a:gd name="T16" fmla="*/ 87 w 699"/>
                <a:gd name="T17" fmla="*/ 353 h 520"/>
                <a:gd name="T18" fmla="*/ 156 w 699"/>
                <a:gd name="T19" fmla="*/ 306 h 520"/>
                <a:gd name="T20" fmla="*/ 202 w 699"/>
                <a:gd name="T21" fmla="*/ 282 h 520"/>
                <a:gd name="T22" fmla="*/ 462 w 699"/>
                <a:gd name="T23" fmla="*/ 152 h 520"/>
                <a:gd name="T24" fmla="*/ 469 w 699"/>
                <a:gd name="T25" fmla="*/ 0 h 520"/>
                <a:gd name="T26" fmla="*/ 699 w 699"/>
                <a:gd name="T27" fmla="*/ 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9" h="520">
                  <a:moveTo>
                    <a:pt x="699" y="2"/>
                  </a:moveTo>
                  <a:lnTo>
                    <a:pt x="699" y="520"/>
                  </a:lnTo>
                  <a:lnTo>
                    <a:pt x="8" y="520"/>
                  </a:lnTo>
                  <a:lnTo>
                    <a:pt x="5" y="516"/>
                  </a:lnTo>
                  <a:lnTo>
                    <a:pt x="0" y="492"/>
                  </a:lnTo>
                  <a:lnTo>
                    <a:pt x="3" y="466"/>
                  </a:lnTo>
                  <a:lnTo>
                    <a:pt x="14" y="433"/>
                  </a:lnTo>
                  <a:lnTo>
                    <a:pt x="42" y="394"/>
                  </a:lnTo>
                  <a:lnTo>
                    <a:pt x="87" y="353"/>
                  </a:lnTo>
                  <a:lnTo>
                    <a:pt x="156" y="306"/>
                  </a:lnTo>
                  <a:lnTo>
                    <a:pt x="202" y="282"/>
                  </a:lnTo>
                  <a:lnTo>
                    <a:pt x="462" y="152"/>
                  </a:lnTo>
                  <a:lnTo>
                    <a:pt x="469" y="0"/>
                  </a:lnTo>
                  <a:lnTo>
                    <a:pt x="699"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1" name="Freeform 92">
              <a:extLst>
                <a:ext uri="{FF2B5EF4-FFF2-40B4-BE49-F238E27FC236}">
                  <a16:creationId xmlns:a16="http://schemas.microsoft.com/office/drawing/2014/main" id="{6ABCC40D-BB34-4ABF-98FB-1A9A95F468E4}"/>
                </a:ext>
              </a:extLst>
            </p:cNvPr>
            <p:cNvSpPr>
              <a:spLocks/>
            </p:cNvSpPr>
            <p:nvPr/>
          </p:nvSpPr>
          <p:spPr bwMode="auto">
            <a:xfrm>
              <a:off x="3389313" y="3548063"/>
              <a:ext cx="542925" cy="2016125"/>
            </a:xfrm>
            <a:custGeom>
              <a:avLst/>
              <a:gdLst>
                <a:gd name="T0" fmla="*/ 0 w 1368"/>
                <a:gd name="T1" fmla="*/ 0 h 5080"/>
                <a:gd name="T2" fmla="*/ 148 w 1368"/>
                <a:gd name="T3" fmla="*/ 5080 h 5080"/>
                <a:gd name="T4" fmla="*/ 569 w 1368"/>
                <a:gd name="T5" fmla="*/ 5080 h 5080"/>
                <a:gd name="T6" fmla="*/ 697 w 1368"/>
                <a:gd name="T7" fmla="*/ 919 h 5080"/>
                <a:gd name="T8" fmla="*/ 763 w 1368"/>
                <a:gd name="T9" fmla="*/ 5080 h 5080"/>
                <a:gd name="T10" fmla="*/ 1184 w 1368"/>
                <a:gd name="T11" fmla="*/ 5080 h 5080"/>
                <a:gd name="T12" fmla="*/ 1368 w 1368"/>
                <a:gd name="T13" fmla="*/ 0 h 5080"/>
                <a:gd name="T14" fmla="*/ 0 w 1368"/>
                <a:gd name="T15" fmla="*/ 0 h 50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8" h="5080">
                  <a:moveTo>
                    <a:pt x="0" y="0"/>
                  </a:moveTo>
                  <a:lnTo>
                    <a:pt x="148" y="5080"/>
                  </a:lnTo>
                  <a:lnTo>
                    <a:pt x="569" y="5080"/>
                  </a:lnTo>
                  <a:lnTo>
                    <a:pt x="697" y="919"/>
                  </a:lnTo>
                  <a:lnTo>
                    <a:pt x="763" y="5080"/>
                  </a:lnTo>
                  <a:lnTo>
                    <a:pt x="1184" y="5080"/>
                  </a:lnTo>
                  <a:lnTo>
                    <a:pt x="1368" y="0"/>
                  </a:lnTo>
                  <a:lnTo>
                    <a:pt x="0" y="0"/>
                  </a:lnTo>
                  <a:close/>
                </a:path>
              </a:pathLst>
            </a:custGeom>
            <a:solidFill>
              <a:srgbClr val="2932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2" name="Freeform 93">
              <a:extLst>
                <a:ext uri="{FF2B5EF4-FFF2-40B4-BE49-F238E27FC236}">
                  <a16:creationId xmlns:a16="http://schemas.microsoft.com/office/drawing/2014/main" id="{D85C25AE-EB10-45B2-9377-CA2051DA11FA}"/>
                </a:ext>
              </a:extLst>
            </p:cNvPr>
            <p:cNvSpPr>
              <a:spLocks/>
            </p:cNvSpPr>
            <p:nvPr/>
          </p:nvSpPr>
          <p:spPr bwMode="auto">
            <a:xfrm>
              <a:off x="4703763" y="2887663"/>
              <a:ext cx="1588" cy="141288"/>
            </a:xfrm>
            <a:custGeom>
              <a:avLst/>
              <a:gdLst>
                <a:gd name="T0" fmla="*/ 0 w 4"/>
                <a:gd name="T1" fmla="*/ 358 h 358"/>
                <a:gd name="T2" fmla="*/ 0 w 4"/>
                <a:gd name="T3" fmla="*/ 4 h 358"/>
                <a:gd name="T4" fmla="*/ 4 w 4"/>
                <a:gd name="T5" fmla="*/ 0 h 358"/>
                <a:gd name="T6" fmla="*/ 4 w 4"/>
                <a:gd name="T7" fmla="*/ 354 h 358"/>
                <a:gd name="T8" fmla="*/ 3 w 4"/>
                <a:gd name="T9" fmla="*/ 357 h 358"/>
                <a:gd name="T10" fmla="*/ 0 w 4"/>
                <a:gd name="T11" fmla="*/ 358 h 358"/>
              </a:gdLst>
              <a:ahLst/>
              <a:cxnLst>
                <a:cxn ang="0">
                  <a:pos x="T0" y="T1"/>
                </a:cxn>
                <a:cxn ang="0">
                  <a:pos x="T2" y="T3"/>
                </a:cxn>
                <a:cxn ang="0">
                  <a:pos x="T4" y="T5"/>
                </a:cxn>
                <a:cxn ang="0">
                  <a:pos x="T6" y="T7"/>
                </a:cxn>
                <a:cxn ang="0">
                  <a:pos x="T8" y="T9"/>
                </a:cxn>
                <a:cxn ang="0">
                  <a:pos x="T10" y="T11"/>
                </a:cxn>
              </a:cxnLst>
              <a:rect l="0" t="0" r="r" b="b"/>
              <a:pathLst>
                <a:path w="4" h="358">
                  <a:moveTo>
                    <a:pt x="0" y="358"/>
                  </a:moveTo>
                  <a:lnTo>
                    <a:pt x="0" y="4"/>
                  </a:lnTo>
                  <a:lnTo>
                    <a:pt x="4" y="0"/>
                  </a:lnTo>
                  <a:lnTo>
                    <a:pt x="4" y="354"/>
                  </a:lnTo>
                  <a:lnTo>
                    <a:pt x="3" y="357"/>
                  </a:lnTo>
                  <a:lnTo>
                    <a:pt x="0" y="358"/>
                  </a:lnTo>
                  <a:close/>
                </a:path>
              </a:pathLst>
            </a:custGeom>
            <a:solidFill>
              <a:srgbClr val="5C6D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3" name="Freeform 95">
              <a:extLst>
                <a:ext uri="{FF2B5EF4-FFF2-40B4-BE49-F238E27FC236}">
                  <a16:creationId xmlns:a16="http://schemas.microsoft.com/office/drawing/2014/main" id="{6F9F89B3-F897-4CC5-BF0F-D6B0386FB8C0}"/>
                </a:ext>
              </a:extLst>
            </p:cNvPr>
            <p:cNvSpPr>
              <a:spLocks/>
            </p:cNvSpPr>
            <p:nvPr/>
          </p:nvSpPr>
          <p:spPr bwMode="auto">
            <a:xfrm>
              <a:off x="3387725" y="3471863"/>
              <a:ext cx="547688" cy="76200"/>
            </a:xfrm>
            <a:custGeom>
              <a:avLst/>
              <a:gdLst>
                <a:gd name="T0" fmla="*/ 1380 w 1380"/>
                <a:gd name="T1" fmla="*/ 0 h 196"/>
                <a:gd name="T2" fmla="*/ 0 w 1380"/>
                <a:gd name="T3" fmla="*/ 0 h 196"/>
                <a:gd name="T4" fmla="*/ 5 w 1380"/>
                <a:gd name="T5" fmla="*/ 196 h 196"/>
                <a:gd name="T6" fmla="*/ 1373 w 1380"/>
                <a:gd name="T7" fmla="*/ 196 h 196"/>
                <a:gd name="T8" fmla="*/ 1380 w 1380"/>
                <a:gd name="T9" fmla="*/ 0 h 196"/>
              </a:gdLst>
              <a:ahLst/>
              <a:cxnLst>
                <a:cxn ang="0">
                  <a:pos x="T0" y="T1"/>
                </a:cxn>
                <a:cxn ang="0">
                  <a:pos x="T2" y="T3"/>
                </a:cxn>
                <a:cxn ang="0">
                  <a:pos x="T4" y="T5"/>
                </a:cxn>
                <a:cxn ang="0">
                  <a:pos x="T6" y="T7"/>
                </a:cxn>
                <a:cxn ang="0">
                  <a:pos x="T8" y="T9"/>
                </a:cxn>
              </a:cxnLst>
              <a:rect l="0" t="0" r="r" b="b"/>
              <a:pathLst>
                <a:path w="1380" h="196">
                  <a:moveTo>
                    <a:pt x="1380" y="0"/>
                  </a:moveTo>
                  <a:lnTo>
                    <a:pt x="0" y="0"/>
                  </a:lnTo>
                  <a:lnTo>
                    <a:pt x="5" y="196"/>
                  </a:lnTo>
                  <a:lnTo>
                    <a:pt x="1373" y="196"/>
                  </a:lnTo>
                  <a:lnTo>
                    <a:pt x="138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4" name="Freeform 96">
              <a:extLst>
                <a:ext uri="{FF2B5EF4-FFF2-40B4-BE49-F238E27FC236}">
                  <a16:creationId xmlns:a16="http://schemas.microsoft.com/office/drawing/2014/main" id="{153ED344-E98B-42DF-9F4B-4E25850D235E}"/>
                </a:ext>
              </a:extLst>
            </p:cNvPr>
            <p:cNvSpPr>
              <a:spLocks/>
            </p:cNvSpPr>
            <p:nvPr/>
          </p:nvSpPr>
          <p:spPr bwMode="auto">
            <a:xfrm>
              <a:off x="3308350" y="2473325"/>
              <a:ext cx="276225" cy="1401763"/>
            </a:xfrm>
            <a:custGeom>
              <a:avLst/>
              <a:gdLst>
                <a:gd name="T0" fmla="*/ 0 w 696"/>
                <a:gd name="T1" fmla="*/ 375 h 3534"/>
                <a:gd name="T2" fmla="*/ 92 w 696"/>
                <a:gd name="T3" fmla="*/ 3513 h 3534"/>
                <a:gd name="T4" fmla="*/ 626 w 696"/>
                <a:gd name="T5" fmla="*/ 3534 h 3534"/>
                <a:gd name="T6" fmla="*/ 642 w 696"/>
                <a:gd name="T7" fmla="*/ 636 h 3534"/>
                <a:gd name="T8" fmla="*/ 696 w 696"/>
                <a:gd name="T9" fmla="*/ 0 h 3534"/>
                <a:gd name="T10" fmla="*/ 0 w 696"/>
                <a:gd name="T11" fmla="*/ 375 h 3534"/>
              </a:gdLst>
              <a:ahLst/>
              <a:cxnLst>
                <a:cxn ang="0">
                  <a:pos x="T0" y="T1"/>
                </a:cxn>
                <a:cxn ang="0">
                  <a:pos x="T2" y="T3"/>
                </a:cxn>
                <a:cxn ang="0">
                  <a:pos x="T4" y="T5"/>
                </a:cxn>
                <a:cxn ang="0">
                  <a:pos x="T6" y="T7"/>
                </a:cxn>
                <a:cxn ang="0">
                  <a:pos x="T8" y="T9"/>
                </a:cxn>
                <a:cxn ang="0">
                  <a:pos x="T10" y="T11"/>
                </a:cxn>
              </a:cxnLst>
              <a:rect l="0" t="0" r="r" b="b"/>
              <a:pathLst>
                <a:path w="696" h="3534">
                  <a:moveTo>
                    <a:pt x="0" y="375"/>
                  </a:moveTo>
                  <a:lnTo>
                    <a:pt x="92" y="3513"/>
                  </a:lnTo>
                  <a:lnTo>
                    <a:pt x="626" y="3534"/>
                  </a:lnTo>
                  <a:lnTo>
                    <a:pt x="642" y="636"/>
                  </a:lnTo>
                  <a:lnTo>
                    <a:pt x="696" y="0"/>
                  </a:lnTo>
                  <a:lnTo>
                    <a:pt x="0" y="375"/>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5" name="Freeform 97">
              <a:extLst>
                <a:ext uri="{FF2B5EF4-FFF2-40B4-BE49-F238E27FC236}">
                  <a16:creationId xmlns:a16="http://schemas.microsoft.com/office/drawing/2014/main" id="{5E540C0E-1250-45E8-897A-F512EB4BF08C}"/>
                </a:ext>
              </a:extLst>
            </p:cNvPr>
            <p:cNvSpPr>
              <a:spLocks/>
            </p:cNvSpPr>
            <p:nvPr/>
          </p:nvSpPr>
          <p:spPr bwMode="auto">
            <a:xfrm>
              <a:off x="3559175" y="2462213"/>
              <a:ext cx="223838" cy="1006475"/>
            </a:xfrm>
            <a:custGeom>
              <a:avLst/>
              <a:gdLst>
                <a:gd name="T0" fmla="*/ 262 w 565"/>
                <a:gd name="T1" fmla="*/ 0 h 2536"/>
                <a:gd name="T2" fmla="*/ 94 w 565"/>
                <a:gd name="T3" fmla="*/ 41 h 2536"/>
                <a:gd name="T4" fmla="*/ 0 w 565"/>
                <a:gd name="T5" fmla="*/ 162 h 2536"/>
                <a:gd name="T6" fmla="*/ 0 w 565"/>
                <a:gd name="T7" fmla="*/ 2536 h 2536"/>
                <a:gd name="T8" fmla="*/ 565 w 565"/>
                <a:gd name="T9" fmla="*/ 2536 h 2536"/>
                <a:gd name="T10" fmla="*/ 558 w 565"/>
                <a:gd name="T11" fmla="*/ 162 h 2536"/>
                <a:gd name="T12" fmla="*/ 437 w 565"/>
                <a:gd name="T13" fmla="*/ 35 h 2536"/>
                <a:gd name="T14" fmla="*/ 262 w 565"/>
                <a:gd name="T15" fmla="*/ 0 h 25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5" h="2536">
                  <a:moveTo>
                    <a:pt x="262" y="0"/>
                  </a:moveTo>
                  <a:lnTo>
                    <a:pt x="94" y="41"/>
                  </a:lnTo>
                  <a:lnTo>
                    <a:pt x="0" y="162"/>
                  </a:lnTo>
                  <a:lnTo>
                    <a:pt x="0" y="2536"/>
                  </a:lnTo>
                  <a:lnTo>
                    <a:pt x="565" y="2536"/>
                  </a:lnTo>
                  <a:lnTo>
                    <a:pt x="558" y="162"/>
                  </a:lnTo>
                  <a:lnTo>
                    <a:pt x="437" y="35"/>
                  </a:lnTo>
                  <a:lnTo>
                    <a:pt x="262" y="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6" name="Freeform 98">
              <a:extLst>
                <a:ext uri="{FF2B5EF4-FFF2-40B4-BE49-F238E27FC236}">
                  <a16:creationId xmlns:a16="http://schemas.microsoft.com/office/drawing/2014/main" id="{4E2B89A5-137B-4970-BB24-B3EE475C9D7F}"/>
                </a:ext>
              </a:extLst>
            </p:cNvPr>
            <p:cNvSpPr>
              <a:spLocks/>
            </p:cNvSpPr>
            <p:nvPr/>
          </p:nvSpPr>
          <p:spPr bwMode="auto">
            <a:xfrm>
              <a:off x="3619500" y="2489200"/>
              <a:ext cx="92075" cy="120650"/>
            </a:xfrm>
            <a:custGeom>
              <a:avLst/>
              <a:gdLst>
                <a:gd name="T0" fmla="*/ 111 w 232"/>
                <a:gd name="T1" fmla="*/ 0 h 305"/>
                <a:gd name="T2" fmla="*/ 0 w 232"/>
                <a:gd name="T3" fmla="*/ 171 h 305"/>
                <a:gd name="T4" fmla="*/ 71 w 232"/>
                <a:gd name="T5" fmla="*/ 305 h 305"/>
                <a:gd name="T6" fmla="*/ 155 w 232"/>
                <a:gd name="T7" fmla="*/ 305 h 305"/>
                <a:gd name="T8" fmla="*/ 232 w 232"/>
                <a:gd name="T9" fmla="*/ 171 h 305"/>
                <a:gd name="T10" fmla="*/ 111 w 232"/>
                <a:gd name="T11" fmla="*/ 0 h 305"/>
              </a:gdLst>
              <a:ahLst/>
              <a:cxnLst>
                <a:cxn ang="0">
                  <a:pos x="T0" y="T1"/>
                </a:cxn>
                <a:cxn ang="0">
                  <a:pos x="T2" y="T3"/>
                </a:cxn>
                <a:cxn ang="0">
                  <a:pos x="T4" y="T5"/>
                </a:cxn>
                <a:cxn ang="0">
                  <a:pos x="T6" y="T7"/>
                </a:cxn>
                <a:cxn ang="0">
                  <a:pos x="T8" y="T9"/>
                </a:cxn>
                <a:cxn ang="0">
                  <a:pos x="T10" y="T11"/>
                </a:cxn>
              </a:cxnLst>
              <a:rect l="0" t="0" r="r" b="b"/>
              <a:pathLst>
                <a:path w="232" h="305">
                  <a:moveTo>
                    <a:pt x="111" y="0"/>
                  </a:moveTo>
                  <a:lnTo>
                    <a:pt x="0" y="171"/>
                  </a:lnTo>
                  <a:lnTo>
                    <a:pt x="71" y="305"/>
                  </a:lnTo>
                  <a:lnTo>
                    <a:pt x="155" y="305"/>
                  </a:lnTo>
                  <a:lnTo>
                    <a:pt x="232" y="171"/>
                  </a:lnTo>
                  <a:lnTo>
                    <a:pt x="111" y="0"/>
                  </a:lnTo>
                  <a:close/>
                </a:path>
              </a:pathLst>
            </a:custGeom>
            <a:solidFill>
              <a:srgbClr val="FE5A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7" name="Freeform 99">
              <a:extLst>
                <a:ext uri="{FF2B5EF4-FFF2-40B4-BE49-F238E27FC236}">
                  <a16:creationId xmlns:a16="http://schemas.microsoft.com/office/drawing/2014/main" id="{B0AD6799-F8F2-4D6F-9A88-6880546235EF}"/>
                </a:ext>
              </a:extLst>
            </p:cNvPr>
            <p:cNvSpPr>
              <a:spLocks/>
            </p:cNvSpPr>
            <p:nvPr/>
          </p:nvSpPr>
          <p:spPr bwMode="auto">
            <a:xfrm>
              <a:off x="3573463" y="2432050"/>
              <a:ext cx="196850" cy="150813"/>
            </a:xfrm>
            <a:custGeom>
              <a:avLst/>
              <a:gdLst>
                <a:gd name="T0" fmla="*/ 85 w 499"/>
                <a:gd name="T1" fmla="*/ 0 h 380"/>
                <a:gd name="T2" fmla="*/ 387 w 499"/>
                <a:gd name="T3" fmla="*/ 0 h 380"/>
                <a:gd name="T4" fmla="*/ 499 w 499"/>
                <a:gd name="T5" fmla="*/ 203 h 380"/>
                <a:gd name="T6" fmla="*/ 345 w 499"/>
                <a:gd name="T7" fmla="*/ 373 h 380"/>
                <a:gd name="T8" fmla="*/ 232 w 499"/>
                <a:gd name="T9" fmla="*/ 190 h 380"/>
                <a:gd name="T10" fmla="*/ 113 w 499"/>
                <a:gd name="T11" fmla="*/ 380 h 380"/>
                <a:gd name="T12" fmla="*/ 0 w 499"/>
                <a:gd name="T13" fmla="*/ 218 h 380"/>
                <a:gd name="T14" fmla="*/ 85 w 499"/>
                <a:gd name="T15" fmla="*/ 0 h 3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380">
                  <a:moveTo>
                    <a:pt x="85" y="0"/>
                  </a:moveTo>
                  <a:lnTo>
                    <a:pt x="387" y="0"/>
                  </a:lnTo>
                  <a:lnTo>
                    <a:pt x="499" y="203"/>
                  </a:lnTo>
                  <a:lnTo>
                    <a:pt x="345" y="373"/>
                  </a:lnTo>
                  <a:lnTo>
                    <a:pt x="232" y="190"/>
                  </a:lnTo>
                  <a:lnTo>
                    <a:pt x="113" y="380"/>
                  </a:lnTo>
                  <a:lnTo>
                    <a:pt x="0" y="218"/>
                  </a:lnTo>
                  <a:lnTo>
                    <a:pt x="85"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8" name="Freeform 100">
              <a:extLst>
                <a:ext uri="{FF2B5EF4-FFF2-40B4-BE49-F238E27FC236}">
                  <a16:creationId xmlns:a16="http://schemas.microsoft.com/office/drawing/2014/main" id="{11AD359B-9A3A-43C9-8C18-12F18E981116}"/>
                </a:ext>
              </a:extLst>
            </p:cNvPr>
            <p:cNvSpPr>
              <a:spLocks/>
            </p:cNvSpPr>
            <p:nvPr/>
          </p:nvSpPr>
          <p:spPr bwMode="auto">
            <a:xfrm>
              <a:off x="3624263" y="2351088"/>
              <a:ext cx="85725" cy="138113"/>
            </a:xfrm>
            <a:custGeom>
              <a:avLst/>
              <a:gdLst>
                <a:gd name="T0" fmla="*/ 0 w 217"/>
                <a:gd name="T1" fmla="*/ 28 h 346"/>
                <a:gd name="T2" fmla="*/ 0 w 217"/>
                <a:gd name="T3" fmla="*/ 259 h 346"/>
                <a:gd name="T4" fmla="*/ 101 w 217"/>
                <a:gd name="T5" fmla="*/ 346 h 346"/>
                <a:gd name="T6" fmla="*/ 217 w 217"/>
                <a:gd name="T7" fmla="*/ 259 h 346"/>
                <a:gd name="T8" fmla="*/ 217 w 217"/>
                <a:gd name="T9" fmla="*/ 0 h 346"/>
                <a:gd name="T10" fmla="*/ 189 w 217"/>
                <a:gd name="T11" fmla="*/ 8 h 346"/>
                <a:gd name="T12" fmla="*/ 67 w 217"/>
                <a:gd name="T13" fmla="*/ 34 h 346"/>
                <a:gd name="T14" fmla="*/ 20 w 217"/>
                <a:gd name="T15" fmla="*/ 37 h 346"/>
                <a:gd name="T16" fmla="*/ 1 w 217"/>
                <a:gd name="T17" fmla="*/ 34 h 346"/>
                <a:gd name="T18" fmla="*/ 0 w 217"/>
                <a:gd name="T19" fmla="*/ 2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 h="346">
                  <a:moveTo>
                    <a:pt x="0" y="28"/>
                  </a:moveTo>
                  <a:lnTo>
                    <a:pt x="0" y="259"/>
                  </a:lnTo>
                  <a:lnTo>
                    <a:pt x="101" y="346"/>
                  </a:lnTo>
                  <a:lnTo>
                    <a:pt x="217" y="259"/>
                  </a:lnTo>
                  <a:lnTo>
                    <a:pt x="217" y="0"/>
                  </a:lnTo>
                  <a:lnTo>
                    <a:pt x="189" y="8"/>
                  </a:lnTo>
                  <a:lnTo>
                    <a:pt x="67" y="34"/>
                  </a:lnTo>
                  <a:lnTo>
                    <a:pt x="20" y="37"/>
                  </a:lnTo>
                  <a:lnTo>
                    <a:pt x="1" y="34"/>
                  </a:lnTo>
                  <a:lnTo>
                    <a:pt x="0" y="28"/>
                  </a:lnTo>
                  <a:close/>
                </a:path>
              </a:pathLst>
            </a:custGeom>
            <a:solidFill>
              <a:srgbClr val="D9A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9" name="Freeform 101">
              <a:extLst>
                <a:ext uri="{FF2B5EF4-FFF2-40B4-BE49-F238E27FC236}">
                  <a16:creationId xmlns:a16="http://schemas.microsoft.com/office/drawing/2014/main" id="{5806B766-AB69-40C0-85F6-8683EC8FF06C}"/>
                </a:ext>
              </a:extLst>
            </p:cNvPr>
            <p:cNvSpPr>
              <a:spLocks/>
            </p:cNvSpPr>
            <p:nvPr/>
          </p:nvSpPr>
          <p:spPr bwMode="auto">
            <a:xfrm>
              <a:off x="3619500" y="2584450"/>
              <a:ext cx="84138" cy="812800"/>
            </a:xfrm>
            <a:custGeom>
              <a:avLst/>
              <a:gdLst>
                <a:gd name="T0" fmla="*/ 84 w 211"/>
                <a:gd name="T1" fmla="*/ 0 h 2045"/>
                <a:gd name="T2" fmla="*/ 0 w 211"/>
                <a:gd name="T3" fmla="*/ 1926 h 2045"/>
                <a:gd name="T4" fmla="*/ 98 w 211"/>
                <a:gd name="T5" fmla="*/ 2045 h 2045"/>
                <a:gd name="T6" fmla="*/ 211 w 211"/>
                <a:gd name="T7" fmla="*/ 1920 h 2045"/>
                <a:gd name="T8" fmla="*/ 147 w 211"/>
                <a:gd name="T9" fmla="*/ 0 h 2045"/>
                <a:gd name="T10" fmla="*/ 84 w 211"/>
                <a:gd name="T11" fmla="*/ 0 h 2045"/>
              </a:gdLst>
              <a:ahLst/>
              <a:cxnLst>
                <a:cxn ang="0">
                  <a:pos x="T0" y="T1"/>
                </a:cxn>
                <a:cxn ang="0">
                  <a:pos x="T2" y="T3"/>
                </a:cxn>
                <a:cxn ang="0">
                  <a:pos x="T4" y="T5"/>
                </a:cxn>
                <a:cxn ang="0">
                  <a:pos x="T6" y="T7"/>
                </a:cxn>
                <a:cxn ang="0">
                  <a:pos x="T8" y="T9"/>
                </a:cxn>
                <a:cxn ang="0">
                  <a:pos x="T10" y="T11"/>
                </a:cxn>
              </a:cxnLst>
              <a:rect l="0" t="0" r="r" b="b"/>
              <a:pathLst>
                <a:path w="211" h="2045">
                  <a:moveTo>
                    <a:pt x="84" y="0"/>
                  </a:moveTo>
                  <a:lnTo>
                    <a:pt x="0" y="1926"/>
                  </a:lnTo>
                  <a:lnTo>
                    <a:pt x="98" y="2045"/>
                  </a:lnTo>
                  <a:lnTo>
                    <a:pt x="211" y="1920"/>
                  </a:lnTo>
                  <a:lnTo>
                    <a:pt x="147" y="0"/>
                  </a:lnTo>
                  <a:lnTo>
                    <a:pt x="84" y="0"/>
                  </a:lnTo>
                  <a:close/>
                </a:path>
              </a:pathLst>
            </a:custGeom>
            <a:solidFill>
              <a:srgbClr val="FE5A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0" name="Freeform 102">
              <a:extLst>
                <a:ext uri="{FF2B5EF4-FFF2-40B4-BE49-F238E27FC236}">
                  <a16:creationId xmlns:a16="http://schemas.microsoft.com/office/drawing/2014/main" id="{FCF9B8EE-B243-401F-B7E4-95B5AD6955BC}"/>
                </a:ext>
              </a:extLst>
            </p:cNvPr>
            <p:cNvSpPr>
              <a:spLocks/>
            </p:cNvSpPr>
            <p:nvPr/>
          </p:nvSpPr>
          <p:spPr bwMode="auto">
            <a:xfrm>
              <a:off x="3757613" y="2481263"/>
              <a:ext cx="273050" cy="1398588"/>
            </a:xfrm>
            <a:custGeom>
              <a:avLst/>
              <a:gdLst>
                <a:gd name="T0" fmla="*/ 689 w 689"/>
                <a:gd name="T1" fmla="*/ 348 h 3524"/>
                <a:gd name="T2" fmla="*/ 0 w 689"/>
                <a:gd name="T3" fmla="*/ 0 h 3524"/>
                <a:gd name="T4" fmla="*/ 55 w 689"/>
                <a:gd name="T5" fmla="*/ 621 h 3524"/>
                <a:gd name="T6" fmla="*/ 0 w 689"/>
                <a:gd name="T7" fmla="*/ 3524 h 3524"/>
                <a:gd name="T8" fmla="*/ 634 w 689"/>
                <a:gd name="T9" fmla="*/ 3480 h 3524"/>
                <a:gd name="T10" fmla="*/ 689 w 689"/>
                <a:gd name="T11" fmla="*/ 348 h 3524"/>
              </a:gdLst>
              <a:ahLst/>
              <a:cxnLst>
                <a:cxn ang="0">
                  <a:pos x="T0" y="T1"/>
                </a:cxn>
                <a:cxn ang="0">
                  <a:pos x="T2" y="T3"/>
                </a:cxn>
                <a:cxn ang="0">
                  <a:pos x="T4" y="T5"/>
                </a:cxn>
                <a:cxn ang="0">
                  <a:pos x="T6" y="T7"/>
                </a:cxn>
                <a:cxn ang="0">
                  <a:pos x="T8" y="T9"/>
                </a:cxn>
                <a:cxn ang="0">
                  <a:pos x="T10" y="T11"/>
                </a:cxn>
              </a:cxnLst>
              <a:rect l="0" t="0" r="r" b="b"/>
              <a:pathLst>
                <a:path w="689" h="3524">
                  <a:moveTo>
                    <a:pt x="689" y="348"/>
                  </a:moveTo>
                  <a:lnTo>
                    <a:pt x="0" y="0"/>
                  </a:lnTo>
                  <a:lnTo>
                    <a:pt x="55" y="621"/>
                  </a:lnTo>
                  <a:lnTo>
                    <a:pt x="0" y="3524"/>
                  </a:lnTo>
                  <a:lnTo>
                    <a:pt x="634" y="3480"/>
                  </a:lnTo>
                  <a:lnTo>
                    <a:pt x="689" y="348"/>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1" name="Freeform 103">
              <a:extLst>
                <a:ext uri="{FF2B5EF4-FFF2-40B4-BE49-F238E27FC236}">
                  <a16:creationId xmlns:a16="http://schemas.microsoft.com/office/drawing/2014/main" id="{CAA7CDD5-69D0-432B-8363-A8B5320A0447}"/>
                </a:ext>
              </a:extLst>
            </p:cNvPr>
            <p:cNvSpPr>
              <a:spLocks/>
            </p:cNvSpPr>
            <p:nvPr/>
          </p:nvSpPr>
          <p:spPr bwMode="auto">
            <a:xfrm>
              <a:off x="3451225" y="2473325"/>
              <a:ext cx="133350" cy="1073150"/>
            </a:xfrm>
            <a:custGeom>
              <a:avLst/>
              <a:gdLst>
                <a:gd name="T0" fmla="*/ 334 w 334"/>
                <a:gd name="T1" fmla="*/ 0 h 2704"/>
                <a:gd name="T2" fmla="*/ 248 w 334"/>
                <a:gd name="T3" fmla="*/ 56 h 2704"/>
                <a:gd name="T4" fmla="*/ 107 w 334"/>
                <a:gd name="T5" fmla="*/ 255 h 2704"/>
                <a:gd name="T6" fmla="*/ 140 w 334"/>
                <a:gd name="T7" fmla="*/ 462 h 2704"/>
                <a:gd name="T8" fmla="*/ 3 w 334"/>
                <a:gd name="T9" fmla="*/ 524 h 2704"/>
                <a:gd name="T10" fmla="*/ 1 w 334"/>
                <a:gd name="T11" fmla="*/ 535 h 2704"/>
                <a:gd name="T12" fmla="*/ 0 w 334"/>
                <a:gd name="T13" fmla="*/ 537 h 2704"/>
                <a:gd name="T14" fmla="*/ 267 w 334"/>
                <a:gd name="T15" fmla="*/ 2704 h 2704"/>
                <a:gd name="T16" fmla="*/ 280 w 334"/>
                <a:gd name="T17" fmla="*/ 636 h 2704"/>
                <a:gd name="T18" fmla="*/ 334 w 334"/>
                <a:gd name="T19" fmla="*/ 0 h 2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4" h="2704">
                  <a:moveTo>
                    <a:pt x="334" y="0"/>
                  </a:moveTo>
                  <a:lnTo>
                    <a:pt x="248" y="56"/>
                  </a:lnTo>
                  <a:lnTo>
                    <a:pt x="107" y="255"/>
                  </a:lnTo>
                  <a:lnTo>
                    <a:pt x="140" y="462"/>
                  </a:lnTo>
                  <a:lnTo>
                    <a:pt x="3" y="524"/>
                  </a:lnTo>
                  <a:lnTo>
                    <a:pt x="1" y="535"/>
                  </a:lnTo>
                  <a:lnTo>
                    <a:pt x="0" y="537"/>
                  </a:lnTo>
                  <a:lnTo>
                    <a:pt x="267" y="2704"/>
                  </a:lnTo>
                  <a:lnTo>
                    <a:pt x="280" y="636"/>
                  </a:lnTo>
                  <a:lnTo>
                    <a:pt x="334" y="0"/>
                  </a:lnTo>
                  <a:close/>
                </a:path>
              </a:pathLst>
            </a:custGeom>
            <a:solidFill>
              <a:srgbClr val="4148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2" name="Freeform 104">
              <a:extLst>
                <a:ext uri="{FF2B5EF4-FFF2-40B4-BE49-F238E27FC236}">
                  <a16:creationId xmlns:a16="http://schemas.microsoft.com/office/drawing/2014/main" id="{74B8BF26-BEBB-4222-A2C8-4BEC7AA3625B}"/>
                </a:ext>
              </a:extLst>
            </p:cNvPr>
            <p:cNvSpPr>
              <a:spLocks/>
            </p:cNvSpPr>
            <p:nvPr/>
          </p:nvSpPr>
          <p:spPr bwMode="auto">
            <a:xfrm>
              <a:off x="3751263" y="2471738"/>
              <a:ext cx="134938" cy="1077913"/>
            </a:xfrm>
            <a:custGeom>
              <a:avLst/>
              <a:gdLst>
                <a:gd name="T0" fmla="*/ 0 w 340"/>
                <a:gd name="T1" fmla="*/ 0 h 2716"/>
                <a:gd name="T2" fmla="*/ 92 w 340"/>
                <a:gd name="T3" fmla="*/ 59 h 2716"/>
                <a:gd name="T4" fmla="*/ 232 w 340"/>
                <a:gd name="T5" fmla="*/ 258 h 2716"/>
                <a:gd name="T6" fmla="*/ 200 w 340"/>
                <a:gd name="T7" fmla="*/ 465 h 2716"/>
                <a:gd name="T8" fmla="*/ 336 w 340"/>
                <a:gd name="T9" fmla="*/ 527 h 2716"/>
                <a:gd name="T10" fmla="*/ 340 w 340"/>
                <a:gd name="T11" fmla="*/ 538 h 2716"/>
                <a:gd name="T12" fmla="*/ 340 w 340"/>
                <a:gd name="T13" fmla="*/ 540 h 2716"/>
                <a:gd name="T14" fmla="*/ 16 w 340"/>
                <a:gd name="T15" fmla="*/ 2716 h 2716"/>
                <a:gd name="T16" fmla="*/ 61 w 340"/>
                <a:gd name="T17" fmla="*/ 639 h 2716"/>
                <a:gd name="T18" fmla="*/ 0 w 340"/>
                <a:gd name="T19"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2716">
                  <a:moveTo>
                    <a:pt x="0" y="0"/>
                  </a:moveTo>
                  <a:lnTo>
                    <a:pt x="92" y="59"/>
                  </a:lnTo>
                  <a:lnTo>
                    <a:pt x="232" y="258"/>
                  </a:lnTo>
                  <a:lnTo>
                    <a:pt x="200" y="465"/>
                  </a:lnTo>
                  <a:lnTo>
                    <a:pt x="336" y="527"/>
                  </a:lnTo>
                  <a:lnTo>
                    <a:pt x="340" y="538"/>
                  </a:lnTo>
                  <a:lnTo>
                    <a:pt x="340" y="540"/>
                  </a:lnTo>
                  <a:lnTo>
                    <a:pt x="16" y="2716"/>
                  </a:lnTo>
                  <a:lnTo>
                    <a:pt x="61" y="639"/>
                  </a:lnTo>
                  <a:lnTo>
                    <a:pt x="0" y="0"/>
                  </a:lnTo>
                  <a:close/>
                </a:path>
              </a:pathLst>
            </a:custGeom>
            <a:solidFill>
              <a:srgbClr val="4148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3" name="Rectangle 105">
              <a:extLst>
                <a:ext uri="{FF2B5EF4-FFF2-40B4-BE49-F238E27FC236}">
                  <a16:creationId xmlns:a16="http://schemas.microsoft.com/office/drawing/2014/main" id="{485ACD62-FDB3-4603-BC49-8B714AD98E23}"/>
                </a:ext>
              </a:extLst>
            </p:cNvPr>
            <p:cNvSpPr>
              <a:spLocks noChangeArrowheads="1"/>
            </p:cNvSpPr>
            <p:nvPr/>
          </p:nvSpPr>
          <p:spPr bwMode="auto">
            <a:xfrm>
              <a:off x="3622675" y="3468688"/>
              <a:ext cx="93663" cy="7620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4" name="Freeform 106">
              <a:extLst>
                <a:ext uri="{FF2B5EF4-FFF2-40B4-BE49-F238E27FC236}">
                  <a16:creationId xmlns:a16="http://schemas.microsoft.com/office/drawing/2014/main" id="{AAB8975B-EC9B-4B66-BEB1-F2A410EAB22C}"/>
                </a:ext>
              </a:extLst>
            </p:cNvPr>
            <p:cNvSpPr>
              <a:spLocks/>
            </p:cNvSpPr>
            <p:nvPr/>
          </p:nvSpPr>
          <p:spPr bwMode="auto">
            <a:xfrm>
              <a:off x="3203575" y="3549650"/>
              <a:ext cx="161925" cy="244475"/>
            </a:xfrm>
            <a:custGeom>
              <a:avLst/>
              <a:gdLst>
                <a:gd name="T0" fmla="*/ 129 w 410"/>
                <a:gd name="T1" fmla="*/ 0 h 616"/>
                <a:gd name="T2" fmla="*/ 180 w 410"/>
                <a:gd name="T3" fmla="*/ 33 h 616"/>
                <a:gd name="T4" fmla="*/ 256 w 410"/>
                <a:gd name="T5" fmla="*/ 91 h 616"/>
                <a:gd name="T6" fmla="*/ 303 w 410"/>
                <a:gd name="T7" fmla="*/ 136 h 616"/>
                <a:gd name="T8" fmla="*/ 343 w 410"/>
                <a:gd name="T9" fmla="*/ 184 h 616"/>
                <a:gd name="T10" fmla="*/ 377 w 410"/>
                <a:gd name="T11" fmla="*/ 237 h 616"/>
                <a:gd name="T12" fmla="*/ 400 w 410"/>
                <a:gd name="T13" fmla="*/ 295 h 616"/>
                <a:gd name="T14" fmla="*/ 410 w 410"/>
                <a:gd name="T15" fmla="*/ 357 h 616"/>
                <a:gd name="T16" fmla="*/ 410 w 410"/>
                <a:gd name="T17" fmla="*/ 389 h 616"/>
                <a:gd name="T18" fmla="*/ 407 w 410"/>
                <a:gd name="T19" fmla="*/ 441 h 616"/>
                <a:gd name="T20" fmla="*/ 392 w 410"/>
                <a:gd name="T21" fmla="*/ 498 h 616"/>
                <a:gd name="T22" fmla="*/ 378 w 410"/>
                <a:gd name="T23" fmla="*/ 528 h 616"/>
                <a:gd name="T24" fmla="*/ 357 w 410"/>
                <a:gd name="T25" fmla="*/ 551 h 616"/>
                <a:gd name="T26" fmla="*/ 330 w 410"/>
                <a:gd name="T27" fmla="*/ 569 h 616"/>
                <a:gd name="T28" fmla="*/ 277 w 410"/>
                <a:gd name="T29" fmla="*/ 591 h 616"/>
                <a:gd name="T30" fmla="*/ 226 w 410"/>
                <a:gd name="T31" fmla="*/ 606 h 616"/>
                <a:gd name="T32" fmla="*/ 207 w 410"/>
                <a:gd name="T33" fmla="*/ 609 h 616"/>
                <a:gd name="T34" fmla="*/ 154 w 410"/>
                <a:gd name="T35" fmla="*/ 616 h 616"/>
                <a:gd name="T36" fmla="*/ 99 w 410"/>
                <a:gd name="T37" fmla="*/ 613 h 616"/>
                <a:gd name="T38" fmla="*/ 64 w 410"/>
                <a:gd name="T39" fmla="*/ 600 h 616"/>
                <a:gd name="T40" fmla="*/ 46 w 410"/>
                <a:gd name="T41" fmla="*/ 585 h 616"/>
                <a:gd name="T42" fmla="*/ 40 w 410"/>
                <a:gd name="T43" fmla="*/ 576 h 616"/>
                <a:gd name="T44" fmla="*/ 31 w 410"/>
                <a:gd name="T45" fmla="*/ 559 h 616"/>
                <a:gd name="T46" fmla="*/ 25 w 410"/>
                <a:gd name="T47" fmla="*/ 533 h 616"/>
                <a:gd name="T48" fmla="*/ 29 w 410"/>
                <a:gd name="T49" fmla="*/ 516 h 616"/>
                <a:gd name="T50" fmla="*/ 41 w 410"/>
                <a:gd name="T51" fmla="*/ 504 h 616"/>
                <a:gd name="T52" fmla="*/ 92 w 410"/>
                <a:gd name="T53" fmla="*/ 492 h 616"/>
                <a:gd name="T54" fmla="*/ 129 w 410"/>
                <a:gd name="T55" fmla="*/ 486 h 616"/>
                <a:gd name="T56" fmla="*/ 145 w 410"/>
                <a:gd name="T57" fmla="*/ 480 h 616"/>
                <a:gd name="T58" fmla="*/ 173 w 410"/>
                <a:gd name="T59" fmla="*/ 453 h 616"/>
                <a:gd name="T60" fmla="*/ 188 w 410"/>
                <a:gd name="T61" fmla="*/ 415 h 616"/>
                <a:gd name="T62" fmla="*/ 182 w 410"/>
                <a:gd name="T63" fmla="*/ 384 h 616"/>
                <a:gd name="T64" fmla="*/ 171 w 410"/>
                <a:gd name="T65" fmla="*/ 366 h 616"/>
                <a:gd name="T66" fmla="*/ 162 w 410"/>
                <a:gd name="T67" fmla="*/ 357 h 616"/>
                <a:gd name="T68" fmla="*/ 141 w 410"/>
                <a:gd name="T69" fmla="*/ 339 h 616"/>
                <a:gd name="T70" fmla="*/ 111 w 410"/>
                <a:gd name="T71" fmla="*/ 307 h 616"/>
                <a:gd name="T72" fmla="*/ 86 w 410"/>
                <a:gd name="T73" fmla="*/ 267 h 616"/>
                <a:gd name="T74" fmla="*/ 68 w 410"/>
                <a:gd name="T75" fmla="*/ 213 h 616"/>
                <a:gd name="T76" fmla="*/ 35 w 410"/>
                <a:gd name="T77" fmla="*/ 144 h 616"/>
                <a:gd name="T78" fmla="*/ 0 w 410"/>
                <a:gd name="T79" fmla="*/ 98 h 616"/>
                <a:gd name="T80" fmla="*/ 24 w 410"/>
                <a:gd name="T81" fmla="*/ 82 h 616"/>
                <a:gd name="T82" fmla="*/ 68 w 410"/>
                <a:gd name="T83" fmla="*/ 43 h 616"/>
                <a:gd name="T84" fmla="*/ 86 w 410"/>
                <a:gd name="T85" fmla="*/ 20 h 616"/>
                <a:gd name="T86" fmla="*/ 95 w 410"/>
                <a:gd name="T87" fmla="*/ 31 h 616"/>
                <a:gd name="T88" fmla="*/ 108 w 410"/>
                <a:gd name="T89" fmla="*/ 34 h 616"/>
                <a:gd name="T90" fmla="*/ 120 w 410"/>
                <a:gd name="T91" fmla="*/ 18 h 616"/>
                <a:gd name="T92" fmla="*/ 129 w 410"/>
                <a:gd name="T93" fmla="*/ 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10" h="616">
                  <a:moveTo>
                    <a:pt x="129" y="0"/>
                  </a:moveTo>
                  <a:lnTo>
                    <a:pt x="180" y="33"/>
                  </a:lnTo>
                  <a:lnTo>
                    <a:pt x="256" y="91"/>
                  </a:lnTo>
                  <a:lnTo>
                    <a:pt x="303" y="136"/>
                  </a:lnTo>
                  <a:lnTo>
                    <a:pt x="343" y="184"/>
                  </a:lnTo>
                  <a:lnTo>
                    <a:pt x="377" y="237"/>
                  </a:lnTo>
                  <a:lnTo>
                    <a:pt x="400" y="295"/>
                  </a:lnTo>
                  <a:lnTo>
                    <a:pt x="410" y="357"/>
                  </a:lnTo>
                  <a:lnTo>
                    <a:pt x="410" y="389"/>
                  </a:lnTo>
                  <a:lnTo>
                    <a:pt x="407" y="441"/>
                  </a:lnTo>
                  <a:lnTo>
                    <a:pt x="392" y="498"/>
                  </a:lnTo>
                  <a:lnTo>
                    <a:pt x="378" y="528"/>
                  </a:lnTo>
                  <a:lnTo>
                    <a:pt x="357" y="551"/>
                  </a:lnTo>
                  <a:lnTo>
                    <a:pt x="330" y="569"/>
                  </a:lnTo>
                  <a:lnTo>
                    <a:pt x="277" y="591"/>
                  </a:lnTo>
                  <a:lnTo>
                    <a:pt x="226" y="606"/>
                  </a:lnTo>
                  <a:lnTo>
                    <a:pt x="207" y="609"/>
                  </a:lnTo>
                  <a:lnTo>
                    <a:pt x="154" y="616"/>
                  </a:lnTo>
                  <a:lnTo>
                    <a:pt x="99" y="613"/>
                  </a:lnTo>
                  <a:lnTo>
                    <a:pt x="64" y="600"/>
                  </a:lnTo>
                  <a:lnTo>
                    <a:pt x="46" y="585"/>
                  </a:lnTo>
                  <a:lnTo>
                    <a:pt x="40" y="576"/>
                  </a:lnTo>
                  <a:lnTo>
                    <a:pt x="31" y="559"/>
                  </a:lnTo>
                  <a:lnTo>
                    <a:pt x="25" y="533"/>
                  </a:lnTo>
                  <a:lnTo>
                    <a:pt x="29" y="516"/>
                  </a:lnTo>
                  <a:lnTo>
                    <a:pt x="41" y="504"/>
                  </a:lnTo>
                  <a:lnTo>
                    <a:pt x="92" y="492"/>
                  </a:lnTo>
                  <a:lnTo>
                    <a:pt x="129" y="486"/>
                  </a:lnTo>
                  <a:lnTo>
                    <a:pt x="145" y="480"/>
                  </a:lnTo>
                  <a:lnTo>
                    <a:pt x="173" y="453"/>
                  </a:lnTo>
                  <a:lnTo>
                    <a:pt x="188" y="415"/>
                  </a:lnTo>
                  <a:lnTo>
                    <a:pt x="182" y="384"/>
                  </a:lnTo>
                  <a:lnTo>
                    <a:pt x="171" y="366"/>
                  </a:lnTo>
                  <a:lnTo>
                    <a:pt x="162" y="357"/>
                  </a:lnTo>
                  <a:lnTo>
                    <a:pt x="141" y="339"/>
                  </a:lnTo>
                  <a:lnTo>
                    <a:pt x="111" y="307"/>
                  </a:lnTo>
                  <a:lnTo>
                    <a:pt x="86" y="267"/>
                  </a:lnTo>
                  <a:lnTo>
                    <a:pt x="68" y="213"/>
                  </a:lnTo>
                  <a:lnTo>
                    <a:pt x="35" y="144"/>
                  </a:lnTo>
                  <a:lnTo>
                    <a:pt x="0" y="98"/>
                  </a:lnTo>
                  <a:lnTo>
                    <a:pt x="24" y="82"/>
                  </a:lnTo>
                  <a:lnTo>
                    <a:pt x="68" y="43"/>
                  </a:lnTo>
                  <a:lnTo>
                    <a:pt x="86" y="20"/>
                  </a:lnTo>
                  <a:lnTo>
                    <a:pt x="95" y="31"/>
                  </a:lnTo>
                  <a:lnTo>
                    <a:pt x="108" y="34"/>
                  </a:lnTo>
                  <a:lnTo>
                    <a:pt x="120" y="18"/>
                  </a:lnTo>
                  <a:lnTo>
                    <a:pt x="129" y="0"/>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5" name="Freeform 107">
              <a:extLst>
                <a:ext uri="{FF2B5EF4-FFF2-40B4-BE49-F238E27FC236}">
                  <a16:creationId xmlns:a16="http://schemas.microsoft.com/office/drawing/2014/main" id="{CAF64BAC-2F7F-4229-8AE1-1E57AEF49C08}"/>
                </a:ext>
              </a:extLst>
            </p:cNvPr>
            <p:cNvSpPr>
              <a:spLocks/>
            </p:cNvSpPr>
            <p:nvPr/>
          </p:nvSpPr>
          <p:spPr bwMode="auto">
            <a:xfrm>
              <a:off x="3151188" y="3502025"/>
              <a:ext cx="103188" cy="115888"/>
            </a:xfrm>
            <a:custGeom>
              <a:avLst/>
              <a:gdLst>
                <a:gd name="T0" fmla="*/ 1 w 259"/>
                <a:gd name="T1" fmla="*/ 207 h 293"/>
                <a:gd name="T2" fmla="*/ 68 w 259"/>
                <a:gd name="T3" fmla="*/ 251 h 293"/>
                <a:gd name="T4" fmla="*/ 140 w 259"/>
                <a:gd name="T5" fmla="*/ 293 h 293"/>
                <a:gd name="T6" fmla="*/ 202 w 259"/>
                <a:gd name="T7" fmla="*/ 186 h 293"/>
                <a:gd name="T8" fmla="*/ 259 w 259"/>
                <a:gd name="T9" fmla="*/ 79 h 293"/>
                <a:gd name="T10" fmla="*/ 225 w 259"/>
                <a:gd name="T11" fmla="*/ 57 h 293"/>
                <a:gd name="T12" fmla="*/ 175 w 259"/>
                <a:gd name="T13" fmla="*/ 22 h 293"/>
                <a:gd name="T14" fmla="*/ 138 w 259"/>
                <a:gd name="T15" fmla="*/ 5 h 293"/>
                <a:gd name="T16" fmla="*/ 119 w 259"/>
                <a:gd name="T17" fmla="*/ 0 h 293"/>
                <a:gd name="T18" fmla="*/ 88 w 259"/>
                <a:gd name="T19" fmla="*/ 46 h 293"/>
                <a:gd name="T20" fmla="*/ 36 w 259"/>
                <a:gd name="T21" fmla="*/ 122 h 293"/>
                <a:gd name="T22" fmla="*/ 9 w 259"/>
                <a:gd name="T23" fmla="*/ 172 h 293"/>
                <a:gd name="T24" fmla="*/ 0 w 259"/>
                <a:gd name="T25" fmla="*/ 198 h 293"/>
                <a:gd name="T26" fmla="*/ 0 w 259"/>
                <a:gd name="T27" fmla="*/ 183 h 293"/>
                <a:gd name="T28" fmla="*/ 1 w 259"/>
                <a:gd name="T29" fmla="*/ 16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9" h="293">
                  <a:moveTo>
                    <a:pt x="1" y="207"/>
                  </a:moveTo>
                  <a:lnTo>
                    <a:pt x="68" y="251"/>
                  </a:lnTo>
                  <a:lnTo>
                    <a:pt x="140" y="293"/>
                  </a:lnTo>
                  <a:lnTo>
                    <a:pt x="202" y="186"/>
                  </a:lnTo>
                  <a:lnTo>
                    <a:pt x="259" y="79"/>
                  </a:lnTo>
                  <a:lnTo>
                    <a:pt x="225" y="57"/>
                  </a:lnTo>
                  <a:lnTo>
                    <a:pt x="175" y="22"/>
                  </a:lnTo>
                  <a:lnTo>
                    <a:pt x="138" y="5"/>
                  </a:lnTo>
                  <a:lnTo>
                    <a:pt x="119" y="0"/>
                  </a:lnTo>
                  <a:lnTo>
                    <a:pt x="88" y="46"/>
                  </a:lnTo>
                  <a:lnTo>
                    <a:pt x="36" y="122"/>
                  </a:lnTo>
                  <a:lnTo>
                    <a:pt x="9" y="172"/>
                  </a:lnTo>
                  <a:lnTo>
                    <a:pt x="0" y="198"/>
                  </a:lnTo>
                  <a:lnTo>
                    <a:pt x="0" y="183"/>
                  </a:lnTo>
                  <a:lnTo>
                    <a:pt x="1" y="1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6" name="Freeform 108">
              <a:extLst>
                <a:ext uri="{FF2B5EF4-FFF2-40B4-BE49-F238E27FC236}">
                  <a16:creationId xmlns:a16="http://schemas.microsoft.com/office/drawing/2014/main" id="{CF0B6066-9FA8-464B-A067-DFCE5C545873}"/>
                </a:ext>
              </a:extLst>
            </p:cNvPr>
            <p:cNvSpPr>
              <a:spLocks/>
            </p:cNvSpPr>
            <p:nvPr/>
          </p:nvSpPr>
          <p:spPr bwMode="auto">
            <a:xfrm>
              <a:off x="2924175" y="2620963"/>
              <a:ext cx="395288" cy="996950"/>
            </a:xfrm>
            <a:custGeom>
              <a:avLst/>
              <a:gdLst>
                <a:gd name="T0" fmla="*/ 968 w 995"/>
                <a:gd name="T1" fmla="*/ 0 h 2511"/>
                <a:gd name="T2" fmla="*/ 938 w 995"/>
                <a:gd name="T3" fmla="*/ 21 h 2511"/>
                <a:gd name="T4" fmla="*/ 749 w 995"/>
                <a:gd name="T5" fmla="*/ 172 h 2511"/>
                <a:gd name="T6" fmla="*/ 582 w 995"/>
                <a:gd name="T7" fmla="*/ 324 h 2511"/>
                <a:gd name="T8" fmla="*/ 448 w 995"/>
                <a:gd name="T9" fmla="*/ 463 h 2511"/>
                <a:gd name="T10" fmla="*/ 359 w 995"/>
                <a:gd name="T11" fmla="*/ 564 h 2511"/>
                <a:gd name="T12" fmla="*/ 275 w 995"/>
                <a:gd name="T13" fmla="*/ 671 h 2511"/>
                <a:gd name="T14" fmla="*/ 197 w 995"/>
                <a:gd name="T15" fmla="*/ 784 h 2511"/>
                <a:gd name="T16" fmla="*/ 128 w 995"/>
                <a:gd name="T17" fmla="*/ 902 h 2511"/>
                <a:gd name="T18" fmla="*/ 71 w 995"/>
                <a:gd name="T19" fmla="*/ 1023 h 2511"/>
                <a:gd name="T20" fmla="*/ 30 w 995"/>
                <a:gd name="T21" fmla="*/ 1146 h 2511"/>
                <a:gd name="T22" fmla="*/ 5 w 995"/>
                <a:gd name="T23" fmla="*/ 1272 h 2511"/>
                <a:gd name="T24" fmla="*/ 1 w 995"/>
                <a:gd name="T25" fmla="*/ 1334 h 2511"/>
                <a:gd name="T26" fmla="*/ 0 w 995"/>
                <a:gd name="T27" fmla="*/ 1396 h 2511"/>
                <a:gd name="T28" fmla="*/ 10 w 995"/>
                <a:gd name="T29" fmla="*/ 1518 h 2511"/>
                <a:gd name="T30" fmla="*/ 32 w 995"/>
                <a:gd name="T31" fmla="*/ 1634 h 2511"/>
                <a:gd name="T32" fmla="*/ 65 w 995"/>
                <a:gd name="T33" fmla="*/ 1747 h 2511"/>
                <a:gd name="T34" fmla="*/ 106 w 995"/>
                <a:gd name="T35" fmla="*/ 1854 h 2511"/>
                <a:gd name="T36" fmla="*/ 154 w 995"/>
                <a:gd name="T37" fmla="*/ 1953 h 2511"/>
                <a:gd name="T38" fmla="*/ 233 w 995"/>
                <a:gd name="T39" fmla="*/ 2092 h 2511"/>
                <a:gd name="T40" fmla="*/ 347 w 995"/>
                <a:gd name="T41" fmla="*/ 2250 h 2511"/>
                <a:gd name="T42" fmla="*/ 453 w 995"/>
                <a:gd name="T43" fmla="*/ 2375 h 2511"/>
                <a:gd name="T44" fmla="*/ 575 w 995"/>
                <a:gd name="T45" fmla="*/ 2495 h 2511"/>
                <a:gd name="T46" fmla="*/ 595 w 995"/>
                <a:gd name="T47" fmla="*/ 2511 h 2511"/>
                <a:gd name="T48" fmla="*/ 768 w 995"/>
                <a:gd name="T49" fmla="*/ 2241 h 2511"/>
                <a:gd name="T50" fmla="*/ 750 w 995"/>
                <a:gd name="T51" fmla="*/ 2228 h 2511"/>
                <a:gd name="T52" fmla="*/ 640 w 995"/>
                <a:gd name="T53" fmla="*/ 2134 h 2511"/>
                <a:gd name="T54" fmla="*/ 545 w 995"/>
                <a:gd name="T55" fmla="*/ 2036 h 2511"/>
                <a:gd name="T56" fmla="*/ 451 w 995"/>
                <a:gd name="T57" fmla="*/ 1913 h 2511"/>
                <a:gd name="T58" fmla="*/ 389 w 995"/>
                <a:gd name="T59" fmla="*/ 1804 h 2511"/>
                <a:gd name="T60" fmla="*/ 354 w 995"/>
                <a:gd name="T61" fmla="*/ 1727 h 2511"/>
                <a:gd name="T62" fmla="*/ 328 w 995"/>
                <a:gd name="T63" fmla="*/ 1644 h 2511"/>
                <a:gd name="T64" fmla="*/ 311 w 995"/>
                <a:gd name="T65" fmla="*/ 1557 h 2511"/>
                <a:gd name="T66" fmla="*/ 306 w 995"/>
                <a:gd name="T67" fmla="*/ 1466 h 2511"/>
                <a:gd name="T68" fmla="*/ 315 w 995"/>
                <a:gd name="T69" fmla="*/ 1371 h 2511"/>
                <a:gd name="T70" fmla="*/ 325 w 995"/>
                <a:gd name="T71" fmla="*/ 1323 h 2511"/>
                <a:gd name="T72" fmla="*/ 338 w 995"/>
                <a:gd name="T73" fmla="*/ 1275 h 2511"/>
                <a:gd name="T74" fmla="*/ 372 w 995"/>
                <a:gd name="T75" fmla="*/ 1186 h 2511"/>
                <a:gd name="T76" fmla="*/ 412 w 995"/>
                <a:gd name="T77" fmla="*/ 1103 h 2511"/>
                <a:gd name="T78" fmla="*/ 459 w 995"/>
                <a:gd name="T79" fmla="*/ 1029 h 2511"/>
                <a:gd name="T80" fmla="*/ 510 w 995"/>
                <a:gd name="T81" fmla="*/ 962 h 2511"/>
                <a:gd name="T82" fmla="*/ 566 w 995"/>
                <a:gd name="T83" fmla="*/ 901 h 2511"/>
                <a:gd name="T84" fmla="*/ 652 w 995"/>
                <a:gd name="T85" fmla="*/ 821 h 2511"/>
                <a:gd name="T86" fmla="*/ 764 w 995"/>
                <a:gd name="T87" fmla="*/ 738 h 2511"/>
                <a:gd name="T88" fmla="*/ 867 w 995"/>
                <a:gd name="T89" fmla="*/ 678 h 2511"/>
                <a:gd name="T90" fmla="*/ 978 w 995"/>
                <a:gd name="T91" fmla="*/ 626 h 2511"/>
                <a:gd name="T92" fmla="*/ 995 w 995"/>
                <a:gd name="T93" fmla="*/ 621 h 2511"/>
                <a:gd name="T94" fmla="*/ 968 w 995"/>
                <a:gd name="T95" fmla="*/ 0 h 2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95" h="2511">
                  <a:moveTo>
                    <a:pt x="968" y="0"/>
                  </a:moveTo>
                  <a:lnTo>
                    <a:pt x="938" y="21"/>
                  </a:lnTo>
                  <a:lnTo>
                    <a:pt x="749" y="172"/>
                  </a:lnTo>
                  <a:lnTo>
                    <a:pt x="582" y="324"/>
                  </a:lnTo>
                  <a:lnTo>
                    <a:pt x="448" y="463"/>
                  </a:lnTo>
                  <a:lnTo>
                    <a:pt x="359" y="564"/>
                  </a:lnTo>
                  <a:lnTo>
                    <a:pt x="275" y="671"/>
                  </a:lnTo>
                  <a:lnTo>
                    <a:pt x="197" y="784"/>
                  </a:lnTo>
                  <a:lnTo>
                    <a:pt x="128" y="902"/>
                  </a:lnTo>
                  <a:lnTo>
                    <a:pt x="71" y="1023"/>
                  </a:lnTo>
                  <a:lnTo>
                    <a:pt x="30" y="1146"/>
                  </a:lnTo>
                  <a:lnTo>
                    <a:pt x="5" y="1272"/>
                  </a:lnTo>
                  <a:lnTo>
                    <a:pt x="1" y="1334"/>
                  </a:lnTo>
                  <a:lnTo>
                    <a:pt x="0" y="1396"/>
                  </a:lnTo>
                  <a:lnTo>
                    <a:pt x="10" y="1518"/>
                  </a:lnTo>
                  <a:lnTo>
                    <a:pt x="32" y="1634"/>
                  </a:lnTo>
                  <a:lnTo>
                    <a:pt x="65" y="1747"/>
                  </a:lnTo>
                  <a:lnTo>
                    <a:pt x="106" y="1854"/>
                  </a:lnTo>
                  <a:lnTo>
                    <a:pt x="154" y="1953"/>
                  </a:lnTo>
                  <a:lnTo>
                    <a:pt x="233" y="2092"/>
                  </a:lnTo>
                  <a:lnTo>
                    <a:pt x="347" y="2250"/>
                  </a:lnTo>
                  <a:lnTo>
                    <a:pt x="453" y="2375"/>
                  </a:lnTo>
                  <a:lnTo>
                    <a:pt x="575" y="2495"/>
                  </a:lnTo>
                  <a:lnTo>
                    <a:pt x="595" y="2511"/>
                  </a:lnTo>
                  <a:lnTo>
                    <a:pt x="768" y="2241"/>
                  </a:lnTo>
                  <a:lnTo>
                    <a:pt x="750" y="2228"/>
                  </a:lnTo>
                  <a:lnTo>
                    <a:pt x="640" y="2134"/>
                  </a:lnTo>
                  <a:lnTo>
                    <a:pt x="545" y="2036"/>
                  </a:lnTo>
                  <a:lnTo>
                    <a:pt x="451" y="1913"/>
                  </a:lnTo>
                  <a:lnTo>
                    <a:pt x="389" y="1804"/>
                  </a:lnTo>
                  <a:lnTo>
                    <a:pt x="354" y="1727"/>
                  </a:lnTo>
                  <a:lnTo>
                    <a:pt x="328" y="1644"/>
                  </a:lnTo>
                  <a:lnTo>
                    <a:pt x="311" y="1557"/>
                  </a:lnTo>
                  <a:lnTo>
                    <a:pt x="306" y="1466"/>
                  </a:lnTo>
                  <a:lnTo>
                    <a:pt x="315" y="1371"/>
                  </a:lnTo>
                  <a:lnTo>
                    <a:pt x="325" y="1323"/>
                  </a:lnTo>
                  <a:lnTo>
                    <a:pt x="338" y="1275"/>
                  </a:lnTo>
                  <a:lnTo>
                    <a:pt x="372" y="1186"/>
                  </a:lnTo>
                  <a:lnTo>
                    <a:pt x="412" y="1103"/>
                  </a:lnTo>
                  <a:lnTo>
                    <a:pt x="459" y="1029"/>
                  </a:lnTo>
                  <a:lnTo>
                    <a:pt x="510" y="962"/>
                  </a:lnTo>
                  <a:lnTo>
                    <a:pt x="566" y="901"/>
                  </a:lnTo>
                  <a:lnTo>
                    <a:pt x="652" y="821"/>
                  </a:lnTo>
                  <a:lnTo>
                    <a:pt x="764" y="738"/>
                  </a:lnTo>
                  <a:lnTo>
                    <a:pt x="867" y="678"/>
                  </a:lnTo>
                  <a:lnTo>
                    <a:pt x="978" y="626"/>
                  </a:lnTo>
                  <a:lnTo>
                    <a:pt x="995" y="621"/>
                  </a:lnTo>
                  <a:lnTo>
                    <a:pt x="968" y="0"/>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7" name="Freeform 109">
              <a:extLst>
                <a:ext uri="{FF2B5EF4-FFF2-40B4-BE49-F238E27FC236}">
                  <a16:creationId xmlns:a16="http://schemas.microsoft.com/office/drawing/2014/main" id="{FD7AAA64-DC3E-4D55-8BD4-6BAAB9D7B0FD}"/>
                </a:ext>
              </a:extLst>
            </p:cNvPr>
            <p:cNvSpPr>
              <a:spLocks/>
            </p:cNvSpPr>
            <p:nvPr/>
          </p:nvSpPr>
          <p:spPr bwMode="auto">
            <a:xfrm>
              <a:off x="4730750" y="2605088"/>
              <a:ext cx="177800" cy="180975"/>
            </a:xfrm>
            <a:custGeom>
              <a:avLst/>
              <a:gdLst>
                <a:gd name="T0" fmla="*/ 93 w 451"/>
                <a:gd name="T1" fmla="*/ 255 h 457"/>
                <a:gd name="T2" fmla="*/ 48 w 451"/>
                <a:gd name="T3" fmla="*/ 304 h 457"/>
                <a:gd name="T4" fmla="*/ 0 w 451"/>
                <a:gd name="T5" fmla="*/ 356 h 457"/>
                <a:gd name="T6" fmla="*/ 27 w 451"/>
                <a:gd name="T7" fmla="*/ 379 h 457"/>
                <a:gd name="T8" fmla="*/ 81 w 451"/>
                <a:gd name="T9" fmla="*/ 434 h 457"/>
                <a:gd name="T10" fmla="*/ 107 w 451"/>
                <a:gd name="T11" fmla="*/ 457 h 457"/>
                <a:gd name="T12" fmla="*/ 146 w 451"/>
                <a:gd name="T13" fmla="*/ 423 h 457"/>
                <a:gd name="T14" fmla="*/ 207 w 451"/>
                <a:gd name="T15" fmla="*/ 373 h 457"/>
                <a:gd name="T16" fmla="*/ 240 w 451"/>
                <a:gd name="T17" fmla="*/ 360 h 457"/>
                <a:gd name="T18" fmla="*/ 262 w 451"/>
                <a:gd name="T19" fmla="*/ 356 h 457"/>
                <a:gd name="T20" fmla="*/ 273 w 451"/>
                <a:gd name="T21" fmla="*/ 357 h 457"/>
                <a:gd name="T22" fmla="*/ 281 w 451"/>
                <a:gd name="T23" fmla="*/ 360 h 457"/>
                <a:gd name="T24" fmla="*/ 307 w 451"/>
                <a:gd name="T25" fmla="*/ 356 h 457"/>
                <a:gd name="T26" fmla="*/ 347 w 451"/>
                <a:gd name="T27" fmla="*/ 339 h 457"/>
                <a:gd name="T28" fmla="*/ 407 w 451"/>
                <a:gd name="T29" fmla="*/ 304 h 457"/>
                <a:gd name="T30" fmla="*/ 444 w 451"/>
                <a:gd name="T31" fmla="*/ 277 h 457"/>
                <a:gd name="T32" fmla="*/ 451 w 451"/>
                <a:gd name="T33" fmla="*/ 245 h 457"/>
                <a:gd name="T34" fmla="*/ 448 w 451"/>
                <a:gd name="T35" fmla="*/ 169 h 457"/>
                <a:gd name="T36" fmla="*/ 433 w 451"/>
                <a:gd name="T37" fmla="*/ 92 h 457"/>
                <a:gd name="T38" fmla="*/ 411 w 451"/>
                <a:gd name="T39" fmla="*/ 28 h 457"/>
                <a:gd name="T40" fmla="*/ 399 w 451"/>
                <a:gd name="T41" fmla="*/ 9 h 457"/>
                <a:gd name="T42" fmla="*/ 395 w 451"/>
                <a:gd name="T43" fmla="*/ 3 h 457"/>
                <a:gd name="T44" fmla="*/ 377 w 451"/>
                <a:gd name="T45" fmla="*/ 0 h 457"/>
                <a:gd name="T46" fmla="*/ 335 w 451"/>
                <a:gd name="T47" fmla="*/ 5 h 457"/>
                <a:gd name="T48" fmla="*/ 271 w 451"/>
                <a:gd name="T49" fmla="*/ 28 h 457"/>
                <a:gd name="T50" fmla="*/ 218 w 451"/>
                <a:gd name="T51" fmla="*/ 55 h 457"/>
                <a:gd name="T52" fmla="*/ 207 w 451"/>
                <a:gd name="T53" fmla="*/ 68 h 457"/>
                <a:gd name="T54" fmla="*/ 93 w 451"/>
                <a:gd name="T55" fmla="*/ 25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1" h="457">
                  <a:moveTo>
                    <a:pt x="93" y="255"/>
                  </a:moveTo>
                  <a:lnTo>
                    <a:pt x="48" y="304"/>
                  </a:lnTo>
                  <a:lnTo>
                    <a:pt x="0" y="356"/>
                  </a:lnTo>
                  <a:lnTo>
                    <a:pt x="27" y="379"/>
                  </a:lnTo>
                  <a:lnTo>
                    <a:pt x="81" y="434"/>
                  </a:lnTo>
                  <a:lnTo>
                    <a:pt x="107" y="457"/>
                  </a:lnTo>
                  <a:lnTo>
                    <a:pt x="146" y="423"/>
                  </a:lnTo>
                  <a:lnTo>
                    <a:pt x="207" y="373"/>
                  </a:lnTo>
                  <a:lnTo>
                    <a:pt x="240" y="360"/>
                  </a:lnTo>
                  <a:lnTo>
                    <a:pt x="262" y="356"/>
                  </a:lnTo>
                  <a:lnTo>
                    <a:pt x="273" y="357"/>
                  </a:lnTo>
                  <a:lnTo>
                    <a:pt x="281" y="360"/>
                  </a:lnTo>
                  <a:lnTo>
                    <a:pt x="307" y="356"/>
                  </a:lnTo>
                  <a:lnTo>
                    <a:pt x="347" y="339"/>
                  </a:lnTo>
                  <a:lnTo>
                    <a:pt x="407" y="304"/>
                  </a:lnTo>
                  <a:lnTo>
                    <a:pt x="444" y="277"/>
                  </a:lnTo>
                  <a:lnTo>
                    <a:pt x="451" y="245"/>
                  </a:lnTo>
                  <a:lnTo>
                    <a:pt x="448" y="169"/>
                  </a:lnTo>
                  <a:lnTo>
                    <a:pt x="433" y="92"/>
                  </a:lnTo>
                  <a:lnTo>
                    <a:pt x="411" y="28"/>
                  </a:lnTo>
                  <a:lnTo>
                    <a:pt x="399" y="9"/>
                  </a:lnTo>
                  <a:lnTo>
                    <a:pt x="395" y="3"/>
                  </a:lnTo>
                  <a:lnTo>
                    <a:pt x="377" y="0"/>
                  </a:lnTo>
                  <a:lnTo>
                    <a:pt x="335" y="5"/>
                  </a:lnTo>
                  <a:lnTo>
                    <a:pt x="271" y="28"/>
                  </a:lnTo>
                  <a:lnTo>
                    <a:pt x="218" y="55"/>
                  </a:lnTo>
                  <a:lnTo>
                    <a:pt x="207" y="68"/>
                  </a:lnTo>
                  <a:lnTo>
                    <a:pt x="93" y="255"/>
                  </a:lnTo>
                  <a:close/>
                </a:path>
              </a:pathLst>
            </a:custGeom>
            <a:solidFill>
              <a:srgbClr val="D9A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8" name="Freeform 110">
              <a:extLst>
                <a:ext uri="{FF2B5EF4-FFF2-40B4-BE49-F238E27FC236}">
                  <a16:creationId xmlns:a16="http://schemas.microsoft.com/office/drawing/2014/main" id="{F64C1E4A-3CE6-41BC-A124-AEB267EB12A4}"/>
                </a:ext>
              </a:extLst>
            </p:cNvPr>
            <p:cNvSpPr>
              <a:spLocks/>
            </p:cNvSpPr>
            <p:nvPr/>
          </p:nvSpPr>
          <p:spPr bwMode="auto">
            <a:xfrm>
              <a:off x="4751388" y="2595563"/>
              <a:ext cx="112713" cy="139700"/>
            </a:xfrm>
            <a:custGeom>
              <a:avLst/>
              <a:gdLst>
                <a:gd name="T0" fmla="*/ 0 w 286"/>
                <a:gd name="T1" fmla="*/ 350 h 350"/>
                <a:gd name="T2" fmla="*/ 7 w 286"/>
                <a:gd name="T3" fmla="*/ 325 h 350"/>
                <a:gd name="T4" fmla="*/ 18 w 286"/>
                <a:gd name="T5" fmla="*/ 272 h 350"/>
                <a:gd name="T6" fmla="*/ 27 w 286"/>
                <a:gd name="T7" fmla="*/ 186 h 350"/>
                <a:gd name="T8" fmla="*/ 35 w 286"/>
                <a:gd name="T9" fmla="*/ 134 h 350"/>
                <a:gd name="T10" fmla="*/ 42 w 286"/>
                <a:gd name="T11" fmla="*/ 86 h 350"/>
                <a:gd name="T12" fmla="*/ 54 w 286"/>
                <a:gd name="T13" fmla="*/ 63 h 350"/>
                <a:gd name="T14" fmla="*/ 76 w 286"/>
                <a:gd name="T15" fmla="*/ 55 h 350"/>
                <a:gd name="T16" fmla="*/ 96 w 286"/>
                <a:gd name="T17" fmla="*/ 49 h 350"/>
                <a:gd name="T18" fmla="*/ 119 w 286"/>
                <a:gd name="T19" fmla="*/ 44 h 350"/>
                <a:gd name="T20" fmla="*/ 171 w 286"/>
                <a:gd name="T21" fmla="*/ 40 h 350"/>
                <a:gd name="T22" fmla="*/ 193 w 286"/>
                <a:gd name="T23" fmla="*/ 35 h 350"/>
                <a:gd name="T24" fmla="*/ 269 w 286"/>
                <a:gd name="T25" fmla="*/ 3 h 350"/>
                <a:gd name="T26" fmla="*/ 283 w 286"/>
                <a:gd name="T27" fmla="*/ 0 h 350"/>
                <a:gd name="T28" fmla="*/ 286 w 286"/>
                <a:gd name="T29" fmla="*/ 5 h 350"/>
                <a:gd name="T30" fmla="*/ 285 w 286"/>
                <a:gd name="T31" fmla="*/ 19 h 350"/>
                <a:gd name="T32" fmla="*/ 274 w 286"/>
                <a:gd name="T33" fmla="*/ 41 h 350"/>
                <a:gd name="T34" fmla="*/ 250 w 286"/>
                <a:gd name="T35" fmla="*/ 68 h 350"/>
                <a:gd name="T36" fmla="*/ 223 w 286"/>
                <a:gd name="T37" fmla="*/ 85 h 350"/>
                <a:gd name="T38" fmla="*/ 213 w 286"/>
                <a:gd name="T39" fmla="*/ 86 h 350"/>
                <a:gd name="T40" fmla="*/ 202 w 286"/>
                <a:gd name="T41" fmla="*/ 92 h 350"/>
                <a:gd name="T42" fmla="*/ 159 w 286"/>
                <a:gd name="T43" fmla="*/ 112 h 350"/>
                <a:gd name="T44" fmla="*/ 137 w 286"/>
                <a:gd name="T45" fmla="*/ 132 h 350"/>
                <a:gd name="T46" fmla="*/ 133 w 286"/>
                <a:gd name="T47" fmla="*/ 143 h 350"/>
                <a:gd name="T48" fmla="*/ 134 w 286"/>
                <a:gd name="T49" fmla="*/ 185 h 350"/>
                <a:gd name="T50" fmla="*/ 143 w 286"/>
                <a:gd name="T51" fmla="*/ 226 h 350"/>
                <a:gd name="T52" fmla="*/ 143 w 286"/>
                <a:gd name="T53" fmla="*/ 246 h 350"/>
                <a:gd name="T54" fmla="*/ 132 w 286"/>
                <a:gd name="T55" fmla="*/ 277 h 350"/>
                <a:gd name="T56" fmla="*/ 98 w 286"/>
                <a:gd name="T57" fmla="*/ 309 h 350"/>
                <a:gd name="T58" fmla="*/ 71 w 286"/>
                <a:gd name="T59" fmla="*/ 326 h 350"/>
                <a:gd name="T60" fmla="*/ 0 w 286"/>
                <a:gd name="T61"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6" h="350">
                  <a:moveTo>
                    <a:pt x="0" y="350"/>
                  </a:moveTo>
                  <a:lnTo>
                    <a:pt x="7" y="325"/>
                  </a:lnTo>
                  <a:lnTo>
                    <a:pt x="18" y="272"/>
                  </a:lnTo>
                  <a:lnTo>
                    <a:pt x="27" y="186"/>
                  </a:lnTo>
                  <a:lnTo>
                    <a:pt x="35" y="134"/>
                  </a:lnTo>
                  <a:lnTo>
                    <a:pt x="42" y="86"/>
                  </a:lnTo>
                  <a:lnTo>
                    <a:pt x="54" y="63"/>
                  </a:lnTo>
                  <a:lnTo>
                    <a:pt x="76" y="55"/>
                  </a:lnTo>
                  <a:lnTo>
                    <a:pt x="96" y="49"/>
                  </a:lnTo>
                  <a:lnTo>
                    <a:pt x="119" y="44"/>
                  </a:lnTo>
                  <a:lnTo>
                    <a:pt x="171" y="40"/>
                  </a:lnTo>
                  <a:lnTo>
                    <a:pt x="193" y="35"/>
                  </a:lnTo>
                  <a:lnTo>
                    <a:pt x="269" y="3"/>
                  </a:lnTo>
                  <a:lnTo>
                    <a:pt x="283" y="0"/>
                  </a:lnTo>
                  <a:lnTo>
                    <a:pt x="286" y="5"/>
                  </a:lnTo>
                  <a:lnTo>
                    <a:pt x="285" y="19"/>
                  </a:lnTo>
                  <a:lnTo>
                    <a:pt x="274" y="41"/>
                  </a:lnTo>
                  <a:lnTo>
                    <a:pt x="250" y="68"/>
                  </a:lnTo>
                  <a:lnTo>
                    <a:pt x="223" y="85"/>
                  </a:lnTo>
                  <a:lnTo>
                    <a:pt x="213" y="86"/>
                  </a:lnTo>
                  <a:lnTo>
                    <a:pt x="202" y="92"/>
                  </a:lnTo>
                  <a:lnTo>
                    <a:pt x="159" y="112"/>
                  </a:lnTo>
                  <a:lnTo>
                    <a:pt x="137" y="132"/>
                  </a:lnTo>
                  <a:lnTo>
                    <a:pt x="133" y="143"/>
                  </a:lnTo>
                  <a:lnTo>
                    <a:pt x="134" y="185"/>
                  </a:lnTo>
                  <a:lnTo>
                    <a:pt x="143" y="226"/>
                  </a:lnTo>
                  <a:lnTo>
                    <a:pt x="143" y="246"/>
                  </a:lnTo>
                  <a:lnTo>
                    <a:pt x="132" y="277"/>
                  </a:lnTo>
                  <a:lnTo>
                    <a:pt x="98" y="309"/>
                  </a:lnTo>
                  <a:lnTo>
                    <a:pt x="71" y="326"/>
                  </a:lnTo>
                  <a:lnTo>
                    <a:pt x="0" y="350"/>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9" name="Freeform 111">
              <a:extLst>
                <a:ext uri="{FF2B5EF4-FFF2-40B4-BE49-F238E27FC236}">
                  <a16:creationId xmlns:a16="http://schemas.microsoft.com/office/drawing/2014/main" id="{0FC6B078-F14C-441E-98E0-0AF0C4A2B29A}"/>
                </a:ext>
              </a:extLst>
            </p:cNvPr>
            <p:cNvSpPr>
              <a:spLocks/>
            </p:cNvSpPr>
            <p:nvPr/>
          </p:nvSpPr>
          <p:spPr bwMode="auto">
            <a:xfrm>
              <a:off x="4814888" y="2159000"/>
              <a:ext cx="615950" cy="503238"/>
            </a:xfrm>
            <a:custGeom>
              <a:avLst/>
              <a:gdLst>
                <a:gd name="T0" fmla="*/ 41 w 1549"/>
                <a:gd name="T1" fmla="*/ 1269 h 1269"/>
                <a:gd name="T2" fmla="*/ 0 w 1549"/>
                <a:gd name="T3" fmla="*/ 1218 h 1269"/>
                <a:gd name="T4" fmla="*/ 1529 w 1549"/>
                <a:gd name="T5" fmla="*/ 0 h 1269"/>
                <a:gd name="T6" fmla="*/ 1549 w 1549"/>
                <a:gd name="T7" fmla="*/ 26 h 1269"/>
                <a:gd name="T8" fmla="*/ 41 w 1549"/>
                <a:gd name="T9" fmla="*/ 1269 h 1269"/>
              </a:gdLst>
              <a:ahLst/>
              <a:cxnLst>
                <a:cxn ang="0">
                  <a:pos x="T0" y="T1"/>
                </a:cxn>
                <a:cxn ang="0">
                  <a:pos x="T2" y="T3"/>
                </a:cxn>
                <a:cxn ang="0">
                  <a:pos x="T4" y="T5"/>
                </a:cxn>
                <a:cxn ang="0">
                  <a:pos x="T6" y="T7"/>
                </a:cxn>
                <a:cxn ang="0">
                  <a:pos x="T8" y="T9"/>
                </a:cxn>
              </a:cxnLst>
              <a:rect l="0" t="0" r="r" b="b"/>
              <a:pathLst>
                <a:path w="1549" h="1269">
                  <a:moveTo>
                    <a:pt x="41" y="1269"/>
                  </a:moveTo>
                  <a:lnTo>
                    <a:pt x="0" y="1218"/>
                  </a:lnTo>
                  <a:lnTo>
                    <a:pt x="1529" y="0"/>
                  </a:lnTo>
                  <a:lnTo>
                    <a:pt x="1549" y="26"/>
                  </a:lnTo>
                  <a:lnTo>
                    <a:pt x="41" y="1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0" name="Freeform 112">
              <a:extLst>
                <a:ext uri="{FF2B5EF4-FFF2-40B4-BE49-F238E27FC236}">
                  <a16:creationId xmlns:a16="http://schemas.microsoft.com/office/drawing/2014/main" id="{056472CD-5C49-45B9-B3C3-6388FA4729DB}"/>
                </a:ext>
              </a:extLst>
            </p:cNvPr>
            <p:cNvSpPr>
              <a:spLocks/>
            </p:cNvSpPr>
            <p:nvPr/>
          </p:nvSpPr>
          <p:spPr bwMode="auto">
            <a:xfrm>
              <a:off x="4851400" y="2605088"/>
              <a:ext cx="57150" cy="133350"/>
            </a:xfrm>
            <a:custGeom>
              <a:avLst/>
              <a:gdLst>
                <a:gd name="T0" fmla="*/ 92 w 144"/>
                <a:gd name="T1" fmla="*/ 9 h 334"/>
                <a:gd name="T2" fmla="*/ 87 w 144"/>
                <a:gd name="T3" fmla="*/ 2 h 334"/>
                <a:gd name="T4" fmla="*/ 61 w 144"/>
                <a:gd name="T5" fmla="*/ 0 h 334"/>
                <a:gd name="T6" fmla="*/ 44 w 144"/>
                <a:gd name="T7" fmla="*/ 2 h 334"/>
                <a:gd name="T8" fmla="*/ 28 w 144"/>
                <a:gd name="T9" fmla="*/ 15 h 334"/>
                <a:gd name="T10" fmla="*/ 9 w 144"/>
                <a:gd name="T11" fmla="*/ 46 h 334"/>
                <a:gd name="T12" fmla="*/ 1 w 144"/>
                <a:gd name="T13" fmla="*/ 81 h 334"/>
                <a:gd name="T14" fmla="*/ 0 w 144"/>
                <a:gd name="T15" fmla="*/ 121 h 334"/>
                <a:gd name="T16" fmla="*/ 8 w 144"/>
                <a:gd name="T17" fmla="*/ 185 h 334"/>
                <a:gd name="T18" fmla="*/ 22 w 144"/>
                <a:gd name="T19" fmla="*/ 268 h 334"/>
                <a:gd name="T20" fmla="*/ 25 w 144"/>
                <a:gd name="T21" fmla="*/ 305 h 334"/>
                <a:gd name="T22" fmla="*/ 26 w 144"/>
                <a:gd name="T23" fmla="*/ 317 h 334"/>
                <a:gd name="T24" fmla="*/ 40 w 144"/>
                <a:gd name="T25" fmla="*/ 330 h 334"/>
                <a:gd name="T26" fmla="*/ 51 w 144"/>
                <a:gd name="T27" fmla="*/ 334 h 334"/>
                <a:gd name="T28" fmla="*/ 88 w 144"/>
                <a:gd name="T29" fmla="*/ 312 h 334"/>
                <a:gd name="T30" fmla="*/ 137 w 144"/>
                <a:gd name="T31" fmla="*/ 277 h 334"/>
                <a:gd name="T32" fmla="*/ 144 w 144"/>
                <a:gd name="T33" fmla="*/ 245 h 334"/>
                <a:gd name="T34" fmla="*/ 141 w 144"/>
                <a:gd name="T35" fmla="*/ 169 h 334"/>
                <a:gd name="T36" fmla="*/ 126 w 144"/>
                <a:gd name="T37" fmla="*/ 92 h 334"/>
                <a:gd name="T38" fmla="*/ 104 w 144"/>
                <a:gd name="T39" fmla="*/ 28 h 334"/>
                <a:gd name="T40" fmla="*/ 92 w 144"/>
                <a:gd name="T41" fmla="*/ 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334">
                  <a:moveTo>
                    <a:pt x="92" y="9"/>
                  </a:moveTo>
                  <a:lnTo>
                    <a:pt x="87" y="2"/>
                  </a:lnTo>
                  <a:lnTo>
                    <a:pt x="61" y="0"/>
                  </a:lnTo>
                  <a:lnTo>
                    <a:pt x="44" y="2"/>
                  </a:lnTo>
                  <a:lnTo>
                    <a:pt x="28" y="15"/>
                  </a:lnTo>
                  <a:lnTo>
                    <a:pt x="9" y="46"/>
                  </a:lnTo>
                  <a:lnTo>
                    <a:pt x="1" y="81"/>
                  </a:lnTo>
                  <a:lnTo>
                    <a:pt x="0" y="121"/>
                  </a:lnTo>
                  <a:lnTo>
                    <a:pt x="8" y="185"/>
                  </a:lnTo>
                  <a:lnTo>
                    <a:pt x="22" y="268"/>
                  </a:lnTo>
                  <a:lnTo>
                    <a:pt x="25" y="305"/>
                  </a:lnTo>
                  <a:lnTo>
                    <a:pt x="26" y="317"/>
                  </a:lnTo>
                  <a:lnTo>
                    <a:pt x="40" y="330"/>
                  </a:lnTo>
                  <a:lnTo>
                    <a:pt x="51" y="334"/>
                  </a:lnTo>
                  <a:lnTo>
                    <a:pt x="88" y="312"/>
                  </a:lnTo>
                  <a:lnTo>
                    <a:pt x="137" y="277"/>
                  </a:lnTo>
                  <a:lnTo>
                    <a:pt x="144" y="245"/>
                  </a:lnTo>
                  <a:lnTo>
                    <a:pt x="141" y="169"/>
                  </a:lnTo>
                  <a:lnTo>
                    <a:pt x="126" y="92"/>
                  </a:lnTo>
                  <a:lnTo>
                    <a:pt x="104" y="28"/>
                  </a:lnTo>
                  <a:lnTo>
                    <a:pt x="92" y="9"/>
                  </a:lnTo>
                  <a:close/>
                </a:path>
              </a:pathLst>
            </a:custGeom>
            <a:solidFill>
              <a:srgbClr val="DDB3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1" name="Freeform 113">
              <a:extLst>
                <a:ext uri="{FF2B5EF4-FFF2-40B4-BE49-F238E27FC236}">
                  <a16:creationId xmlns:a16="http://schemas.microsoft.com/office/drawing/2014/main" id="{3E1B2A85-A558-4E25-88E1-260400EB0E6B}"/>
                </a:ext>
              </a:extLst>
            </p:cNvPr>
            <p:cNvSpPr>
              <a:spLocks/>
            </p:cNvSpPr>
            <p:nvPr/>
          </p:nvSpPr>
          <p:spPr bwMode="auto">
            <a:xfrm>
              <a:off x="4703763" y="2698750"/>
              <a:ext cx="111125" cy="122238"/>
            </a:xfrm>
            <a:custGeom>
              <a:avLst/>
              <a:gdLst>
                <a:gd name="T0" fmla="*/ 0 w 281"/>
                <a:gd name="T1" fmla="*/ 146 h 308"/>
                <a:gd name="T2" fmla="*/ 135 w 281"/>
                <a:gd name="T3" fmla="*/ 0 h 308"/>
                <a:gd name="T4" fmla="*/ 281 w 281"/>
                <a:gd name="T5" fmla="*/ 157 h 308"/>
                <a:gd name="T6" fmla="*/ 135 w 281"/>
                <a:gd name="T7" fmla="*/ 308 h 308"/>
                <a:gd name="T8" fmla="*/ 0 w 281"/>
                <a:gd name="T9" fmla="*/ 146 h 308"/>
              </a:gdLst>
              <a:ahLst/>
              <a:cxnLst>
                <a:cxn ang="0">
                  <a:pos x="T0" y="T1"/>
                </a:cxn>
                <a:cxn ang="0">
                  <a:pos x="T2" y="T3"/>
                </a:cxn>
                <a:cxn ang="0">
                  <a:pos x="T4" y="T5"/>
                </a:cxn>
                <a:cxn ang="0">
                  <a:pos x="T6" y="T7"/>
                </a:cxn>
                <a:cxn ang="0">
                  <a:pos x="T8" y="T9"/>
                </a:cxn>
              </a:cxnLst>
              <a:rect l="0" t="0" r="r" b="b"/>
              <a:pathLst>
                <a:path w="281" h="308">
                  <a:moveTo>
                    <a:pt x="0" y="146"/>
                  </a:moveTo>
                  <a:lnTo>
                    <a:pt x="135" y="0"/>
                  </a:lnTo>
                  <a:lnTo>
                    <a:pt x="281" y="157"/>
                  </a:lnTo>
                  <a:lnTo>
                    <a:pt x="135" y="308"/>
                  </a:lnTo>
                  <a:lnTo>
                    <a:pt x="0" y="146"/>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2" name="Freeform 114">
              <a:extLst>
                <a:ext uri="{FF2B5EF4-FFF2-40B4-BE49-F238E27FC236}">
                  <a16:creationId xmlns:a16="http://schemas.microsoft.com/office/drawing/2014/main" id="{C08AB9D2-C980-4479-AB52-527A6CA8FE86}"/>
                </a:ext>
              </a:extLst>
            </p:cNvPr>
            <p:cNvSpPr>
              <a:spLocks/>
            </p:cNvSpPr>
            <p:nvPr/>
          </p:nvSpPr>
          <p:spPr bwMode="auto">
            <a:xfrm>
              <a:off x="4025900" y="2619375"/>
              <a:ext cx="766763" cy="450850"/>
            </a:xfrm>
            <a:custGeom>
              <a:avLst/>
              <a:gdLst>
                <a:gd name="T0" fmla="*/ 11 w 1933"/>
                <a:gd name="T1" fmla="*/ 0 h 1138"/>
                <a:gd name="T2" fmla="*/ 24 w 1933"/>
                <a:gd name="T3" fmla="*/ 16 h 1138"/>
                <a:gd name="T4" fmla="*/ 122 w 1933"/>
                <a:gd name="T5" fmla="*/ 129 h 1138"/>
                <a:gd name="T6" fmla="*/ 223 w 1933"/>
                <a:gd name="T7" fmla="*/ 233 h 1138"/>
                <a:gd name="T8" fmla="*/ 348 w 1933"/>
                <a:gd name="T9" fmla="*/ 350 h 1138"/>
                <a:gd name="T10" fmla="*/ 493 w 1933"/>
                <a:gd name="T11" fmla="*/ 469 h 1138"/>
                <a:gd name="T12" fmla="*/ 655 w 1933"/>
                <a:gd name="T13" fmla="*/ 579 h 1138"/>
                <a:gd name="T14" fmla="*/ 785 w 1933"/>
                <a:gd name="T15" fmla="*/ 648 h 1138"/>
                <a:gd name="T16" fmla="*/ 873 w 1933"/>
                <a:gd name="T17" fmla="*/ 687 h 1138"/>
                <a:gd name="T18" fmla="*/ 918 w 1933"/>
                <a:gd name="T19" fmla="*/ 702 h 1138"/>
                <a:gd name="T20" fmla="*/ 949 w 1933"/>
                <a:gd name="T21" fmla="*/ 711 h 1138"/>
                <a:gd name="T22" fmla="*/ 1014 w 1933"/>
                <a:gd name="T23" fmla="*/ 716 h 1138"/>
                <a:gd name="T24" fmla="*/ 1081 w 1933"/>
                <a:gd name="T25" fmla="*/ 710 h 1138"/>
                <a:gd name="T26" fmla="*/ 1151 w 1933"/>
                <a:gd name="T27" fmla="*/ 690 h 1138"/>
                <a:gd name="T28" fmla="*/ 1221 w 1933"/>
                <a:gd name="T29" fmla="*/ 662 h 1138"/>
                <a:gd name="T30" fmla="*/ 1293 w 1933"/>
                <a:gd name="T31" fmla="*/ 627 h 1138"/>
                <a:gd name="T32" fmla="*/ 1396 w 1933"/>
                <a:gd name="T33" fmla="*/ 563 h 1138"/>
                <a:gd name="T34" fmla="*/ 1523 w 1933"/>
                <a:gd name="T35" fmla="*/ 469 h 1138"/>
                <a:gd name="T36" fmla="*/ 1631 w 1933"/>
                <a:gd name="T37" fmla="*/ 375 h 1138"/>
                <a:gd name="T38" fmla="*/ 1744 w 1933"/>
                <a:gd name="T39" fmla="*/ 267 h 1138"/>
                <a:gd name="T40" fmla="*/ 1761 w 1933"/>
                <a:gd name="T41" fmla="*/ 248 h 1138"/>
                <a:gd name="T42" fmla="*/ 1933 w 1933"/>
                <a:gd name="T43" fmla="*/ 443 h 1138"/>
                <a:gd name="T44" fmla="*/ 1915 w 1933"/>
                <a:gd name="T45" fmla="*/ 466 h 1138"/>
                <a:gd name="T46" fmla="*/ 1785 w 1933"/>
                <a:gd name="T47" fmla="*/ 611 h 1138"/>
                <a:gd name="T48" fmla="*/ 1657 w 1933"/>
                <a:gd name="T49" fmla="*/ 738 h 1138"/>
                <a:gd name="T50" fmla="*/ 1504 w 1933"/>
                <a:gd name="T51" fmla="*/ 872 h 1138"/>
                <a:gd name="T52" fmla="*/ 1376 w 1933"/>
                <a:gd name="T53" fmla="*/ 965 h 1138"/>
                <a:gd name="T54" fmla="*/ 1286 w 1933"/>
                <a:gd name="T55" fmla="*/ 1021 h 1138"/>
                <a:gd name="T56" fmla="*/ 1195 w 1933"/>
                <a:gd name="T57" fmla="*/ 1068 h 1138"/>
                <a:gd name="T58" fmla="*/ 1103 w 1933"/>
                <a:gd name="T59" fmla="*/ 1104 h 1138"/>
                <a:gd name="T60" fmla="*/ 1011 w 1933"/>
                <a:gd name="T61" fmla="*/ 1129 h 1138"/>
                <a:gd name="T62" fmla="*/ 919 w 1933"/>
                <a:gd name="T63" fmla="*/ 1138 h 1138"/>
                <a:gd name="T64" fmla="*/ 875 w 1933"/>
                <a:gd name="T65" fmla="*/ 1135 h 1138"/>
                <a:gd name="T66" fmla="*/ 830 w 1933"/>
                <a:gd name="T67" fmla="*/ 1130 h 1138"/>
                <a:gd name="T68" fmla="*/ 743 w 1933"/>
                <a:gd name="T69" fmla="*/ 1113 h 1138"/>
                <a:gd name="T70" fmla="*/ 659 w 1933"/>
                <a:gd name="T71" fmla="*/ 1087 h 1138"/>
                <a:gd name="T72" fmla="*/ 577 w 1933"/>
                <a:gd name="T73" fmla="*/ 1055 h 1138"/>
                <a:gd name="T74" fmla="*/ 461 w 1933"/>
                <a:gd name="T75" fmla="*/ 998 h 1138"/>
                <a:gd name="T76" fmla="*/ 321 w 1933"/>
                <a:gd name="T77" fmla="*/ 911 h 1138"/>
                <a:gd name="T78" fmla="*/ 201 w 1933"/>
                <a:gd name="T79" fmla="*/ 819 h 1138"/>
                <a:gd name="T80" fmla="*/ 105 w 1933"/>
                <a:gd name="T81" fmla="*/ 736 h 1138"/>
                <a:gd name="T82" fmla="*/ 12 w 1933"/>
                <a:gd name="T83" fmla="*/ 641 h 1138"/>
                <a:gd name="T84" fmla="*/ 0 w 1933"/>
                <a:gd name="T85" fmla="*/ 627 h 1138"/>
                <a:gd name="T86" fmla="*/ 11 w 1933"/>
                <a:gd name="T87" fmla="*/ 0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3" h="1138">
                  <a:moveTo>
                    <a:pt x="11" y="0"/>
                  </a:moveTo>
                  <a:lnTo>
                    <a:pt x="24" y="16"/>
                  </a:lnTo>
                  <a:lnTo>
                    <a:pt x="122" y="129"/>
                  </a:lnTo>
                  <a:lnTo>
                    <a:pt x="223" y="233"/>
                  </a:lnTo>
                  <a:lnTo>
                    <a:pt x="348" y="350"/>
                  </a:lnTo>
                  <a:lnTo>
                    <a:pt x="493" y="469"/>
                  </a:lnTo>
                  <a:lnTo>
                    <a:pt x="655" y="579"/>
                  </a:lnTo>
                  <a:lnTo>
                    <a:pt x="785" y="648"/>
                  </a:lnTo>
                  <a:lnTo>
                    <a:pt x="873" y="687"/>
                  </a:lnTo>
                  <a:lnTo>
                    <a:pt x="918" y="702"/>
                  </a:lnTo>
                  <a:lnTo>
                    <a:pt x="949" y="711"/>
                  </a:lnTo>
                  <a:lnTo>
                    <a:pt x="1014" y="716"/>
                  </a:lnTo>
                  <a:lnTo>
                    <a:pt x="1081" y="710"/>
                  </a:lnTo>
                  <a:lnTo>
                    <a:pt x="1151" y="690"/>
                  </a:lnTo>
                  <a:lnTo>
                    <a:pt x="1221" y="662"/>
                  </a:lnTo>
                  <a:lnTo>
                    <a:pt x="1293" y="627"/>
                  </a:lnTo>
                  <a:lnTo>
                    <a:pt x="1396" y="563"/>
                  </a:lnTo>
                  <a:lnTo>
                    <a:pt x="1523" y="469"/>
                  </a:lnTo>
                  <a:lnTo>
                    <a:pt x="1631" y="375"/>
                  </a:lnTo>
                  <a:lnTo>
                    <a:pt x="1744" y="267"/>
                  </a:lnTo>
                  <a:lnTo>
                    <a:pt x="1761" y="248"/>
                  </a:lnTo>
                  <a:lnTo>
                    <a:pt x="1933" y="443"/>
                  </a:lnTo>
                  <a:lnTo>
                    <a:pt x="1915" y="466"/>
                  </a:lnTo>
                  <a:lnTo>
                    <a:pt x="1785" y="611"/>
                  </a:lnTo>
                  <a:lnTo>
                    <a:pt x="1657" y="738"/>
                  </a:lnTo>
                  <a:lnTo>
                    <a:pt x="1504" y="872"/>
                  </a:lnTo>
                  <a:lnTo>
                    <a:pt x="1376" y="965"/>
                  </a:lnTo>
                  <a:lnTo>
                    <a:pt x="1286" y="1021"/>
                  </a:lnTo>
                  <a:lnTo>
                    <a:pt x="1195" y="1068"/>
                  </a:lnTo>
                  <a:lnTo>
                    <a:pt x="1103" y="1104"/>
                  </a:lnTo>
                  <a:lnTo>
                    <a:pt x="1011" y="1129"/>
                  </a:lnTo>
                  <a:lnTo>
                    <a:pt x="919" y="1138"/>
                  </a:lnTo>
                  <a:lnTo>
                    <a:pt x="875" y="1135"/>
                  </a:lnTo>
                  <a:lnTo>
                    <a:pt x="830" y="1130"/>
                  </a:lnTo>
                  <a:lnTo>
                    <a:pt x="743" y="1113"/>
                  </a:lnTo>
                  <a:lnTo>
                    <a:pt x="659" y="1087"/>
                  </a:lnTo>
                  <a:lnTo>
                    <a:pt x="577" y="1055"/>
                  </a:lnTo>
                  <a:lnTo>
                    <a:pt x="461" y="998"/>
                  </a:lnTo>
                  <a:lnTo>
                    <a:pt x="321" y="911"/>
                  </a:lnTo>
                  <a:lnTo>
                    <a:pt x="201" y="819"/>
                  </a:lnTo>
                  <a:lnTo>
                    <a:pt x="105" y="736"/>
                  </a:lnTo>
                  <a:lnTo>
                    <a:pt x="12" y="641"/>
                  </a:lnTo>
                  <a:lnTo>
                    <a:pt x="0" y="627"/>
                  </a:lnTo>
                  <a:lnTo>
                    <a:pt x="11" y="0"/>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3" name="Freeform 115">
              <a:extLst>
                <a:ext uri="{FF2B5EF4-FFF2-40B4-BE49-F238E27FC236}">
                  <a16:creationId xmlns:a16="http://schemas.microsoft.com/office/drawing/2014/main" id="{0F228B9C-B46D-4491-A794-624E759AA733}"/>
                </a:ext>
              </a:extLst>
            </p:cNvPr>
            <p:cNvSpPr>
              <a:spLocks/>
            </p:cNvSpPr>
            <p:nvPr/>
          </p:nvSpPr>
          <p:spPr bwMode="auto">
            <a:xfrm>
              <a:off x="3421063" y="1746250"/>
              <a:ext cx="490538" cy="657225"/>
            </a:xfrm>
            <a:custGeom>
              <a:avLst/>
              <a:gdLst>
                <a:gd name="T0" fmla="*/ 1222 w 1238"/>
                <a:gd name="T1" fmla="*/ 695 h 1657"/>
                <a:gd name="T2" fmla="*/ 1191 w 1238"/>
                <a:gd name="T3" fmla="*/ 657 h 1657"/>
                <a:gd name="T4" fmla="*/ 1160 w 1238"/>
                <a:gd name="T5" fmla="*/ 656 h 1657"/>
                <a:gd name="T6" fmla="*/ 1160 w 1238"/>
                <a:gd name="T7" fmla="*/ 634 h 1657"/>
                <a:gd name="T8" fmla="*/ 1137 w 1238"/>
                <a:gd name="T9" fmla="*/ 404 h 1657"/>
                <a:gd name="T10" fmla="*/ 1084 w 1238"/>
                <a:gd name="T11" fmla="*/ 258 h 1657"/>
                <a:gd name="T12" fmla="*/ 1021 w 1238"/>
                <a:gd name="T13" fmla="*/ 166 h 1657"/>
                <a:gd name="T14" fmla="*/ 881 w 1238"/>
                <a:gd name="T15" fmla="*/ 55 h 1657"/>
                <a:gd name="T16" fmla="*/ 682 w 1238"/>
                <a:gd name="T17" fmla="*/ 3 h 1657"/>
                <a:gd name="T18" fmla="*/ 573 w 1238"/>
                <a:gd name="T19" fmla="*/ 3 h 1657"/>
                <a:gd name="T20" fmla="*/ 373 w 1238"/>
                <a:gd name="T21" fmla="*/ 55 h 1657"/>
                <a:gd name="T22" fmla="*/ 233 w 1238"/>
                <a:gd name="T23" fmla="*/ 166 h 1657"/>
                <a:gd name="T24" fmla="*/ 171 w 1238"/>
                <a:gd name="T25" fmla="*/ 258 h 1657"/>
                <a:gd name="T26" fmla="*/ 118 w 1238"/>
                <a:gd name="T27" fmla="*/ 404 h 1657"/>
                <a:gd name="T28" fmla="*/ 95 w 1238"/>
                <a:gd name="T29" fmla="*/ 634 h 1657"/>
                <a:gd name="T30" fmla="*/ 95 w 1238"/>
                <a:gd name="T31" fmla="*/ 670 h 1657"/>
                <a:gd name="T32" fmla="*/ 57 w 1238"/>
                <a:gd name="T33" fmla="*/ 653 h 1657"/>
                <a:gd name="T34" fmla="*/ 16 w 1238"/>
                <a:gd name="T35" fmla="*/ 692 h 1657"/>
                <a:gd name="T36" fmla="*/ 4 w 1238"/>
                <a:gd name="T37" fmla="*/ 727 h 1657"/>
                <a:gd name="T38" fmla="*/ 8 w 1238"/>
                <a:gd name="T39" fmla="*/ 835 h 1657"/>
                <a:gd name="T40" fmla="*/ 27 w 1238"/>
                <a:gd name="T41" fmla="*/ 906 h 1657"/>
                <a:gd name="T42" fmla="*/ 74 w 1238"/>
                <a:gd name="T43" fmla="*/ 972 h 1657"/>
                <a:gd name="T44" fmla="*/ 99 w 1238"/>
                <a:gd name="T45" fmla="*/ 983 h 1657"/>
                <a:gd name="T46" fmla="*/ 135 w 1238"/>
                <a:gd name="T47" fmla="*/ 983 h 1657"/>
                <a:gd name="T48" fmla="*/ 192 w 1238"/>
                <a:gd name="T49" fmla="*/ 1177 h 1657"/>
                <a:gd name="T50" fmla="*/ 297 w 1238"/>
                <a:gd name="T51" fmla="*/ 1404 h 1657"/>
                <a:gd name="T52" fmla="*/ 432 w 1238"/>
                <a:gd name="T53" fmla="*/ 1572 h 1657"/>
                <a:gd name="T54" fmla="*/ 567 w 1238"/>
                <a:gd name="T55" fmla="*/ 1649 h 1657"/>
                <a:gd name="T56" fmla="*/ 627 w 1238"/>
                <a:gd name="T57" fmla="*/ 1657 h 1657"/>
                <a:gd name="T58" fmla="*/ 688 w 1238"/>
                <a:gd name="T59" fmla="*/ 1649 h 1657"/>
                <a:gd name="T60" fmla="*/ 823 w 1238"/>
                <a:gd name="T61" fmla="*/ 1572 h 1657"/>
                <a:gd name="T62" fmla="*/ 957 w 1238"/>
                <a:gd name="T63" fmla="*/ 1405 h 1657"/>
                <a:gd name="T64" fmla="*/ 1063 w 1238"/>
                <a:gd name="T65" fmla="*/ 1178 h 1657"/>
                <a:gd name="T66" fmla="*/ 1119 w 1238"/>
                <a:gd name="T67" fmla="*/ 985 h 1657"/>
                <a:gd name="T68" fmla="*/ 1150 w 1238"/>
                <a:gd name="T69" fmla="*/ 979 h 1657"/>
                <a:gd name="T70" fmla="*/ 1186 w 1238"/>
                <a:gd name="T71" fmla="*/ 949 h 1657"/>
                <a:gd name="T72" fmla="*/ 1218 w 1238"/>
                <a:gd name="T73" fmla="*/ 876 h 1657"/>
                <a:gd name="T74" fmla="*/ 1238 w 1238"/>
                <a:gd name="T75" fmla="*/ 770 h 1657"/>
                <a:gd name="T76" fmla="*/ 1228 w 1238"/>
                <a:gd name="T77" fmla="*/ 706 h 1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8" h="1657">
                  <a:moveTo>
                    <a:pt x="1228" y="706"/>
                  </a:moveTo>
                  <a:lnTo>
                    <a:pt x="1222" y="695"/>
                  </a:lnTo>
                  <a:lnTo>
                    <a:pt x="1208" y="673"/>
                  </a:lnTo>
                  <a:lnTo>
                    <a:pt x="1191" y="657"/>
                  </a:lnTo>
                  <a:lnTo>
                    <a:pt x="1171" y="652"/>
                  </a:lnTo>
                  <a:lnTo>
                    <a:pt x="1160" y="656"/>
                  </a:lnTo>
                  <a:lnTo>
                    <a:pt x="1160" y="646"/>
                  </a:lnTo>
                  <a:lnTo>
                    <a:pt x="1160" y="634"/>
                  </a:lnTo>
                  <a:lnTo>
                    <a:pt x="1159" y="551"/>
                  </a:lnTo>
                  <a:lnTo>
                    <a:pt x="1137" y="404"/>
                  </a:lnTo>
                  <a:lnTo>
                    <a:pt x="1108" y="312"/>
                  </a:lnTo>
                  <a:lnTo>
                    <a:pt x="1084" y="258"/>
                  </a:lnTo>
                  <a:lnTo>
                    <a:pt x="1055" y="209"/>
                  </a:lnTo>
                  <a:lnTo>
                    <a:pt x="1021" y="166"/>
                  </a:lnTo>
                  <a:lnTo>
                    <a:pt x="967" y="110"/>
                  </a:lnTo>
                  <a:lnTo>
                    <a:pt x="881" y="55"/>
                  </a:lnTo>
                  <a:lnTo>
                    <a:pt x="787" y="20"/>
                  </a:lnTo>
                  <a:lnTo>
                    <a:pt x="682" y="3"/>
                  </a:lnTo>
                  <a:lnTo>
                    <a:pt x="627" y="0"/>
                  </a:lnTo>
                  <a:lnTo>
                    <a:pt x="573" y="3"/>
                  </a:lnTo>
                  <a:lnTo>
                    <a:pt x="468" y="20"/>
                  </a:lnTo>
                  <a:lnTo>
                    <a:pt x="373" y="55"/>
                  </a:lnTo>
                  <a:lnTo>
                    <a:pt x="288" y="110"/>
                  </a:lnTo>
                  <a:lnTo>
                    <a:pt x="233" y="166"/>
                  </a:lnTo>
                  <a:lnTo>
                    <a:pt x="200" y="209"/>
                  </a:lnTo>
                  <a:lnTo>
                    <a:pt x="171" y="258"/>
                  </a:lnTo>
                  <a:lnTo>
                    <a:pt x="147" y="312"/>
                  </a:lnTo>
                  <a:lnTo>
                    <a:pt x="118" y="404"/>
                  </a:lnTo>
                  <a:lnTo>
                    <a:pt x="96" y="551"/>
                  </a:lnTo>
                  <a:lnTo>
                    <a:pt x="95" y="634"/>
                  </a:lnTo>
                  <a:lnTo>
                    <a:pt x="95" y="652"/>
                  </a:lnTo>
                  <a:lnTo>
                    <a:pt x="95" y="670"/>
                  </a:lnTo>
                  <a:lnTo>
                    <a:pt x="82" y="657"/>
                  </a:lnTo>
                  <a:lnTo>
                    <a:pt x="57" y="653"/>
                  </a:lnTo>
                  <a:lnTo>
                    <a:pt x="34" y="666"/>
                  </a:lnTo>
                  <a:lnTo>
                    <a:pt x="16" y="692"/>
                  </a:lnTo>
                  <a:lnTo>
                    <a:pt x="10" y="706"/>
                  </a:lnTo>
                  <a:lnTo>
                    <a:pt x="4" y="727"/>
                  </a:lnTo>
                  <a:lnTo>
                    <a:pt x="0" y="770"/>
                  </a:lnTo>
                  <a:lnTo>
                    <a:pt x="8" y="835"/>
                  </a:lnTo>
                  <a:lnTo>
                    <a:pt x="18" y="876"/>
                  </a:lnTo>
                  <a:lnTo>
                    <a:pt x="27" y="906"/>
                  </a:lnTo>
                  <a:lnTo>
                    <a:pt x="51" y="949"/>
                  </a:lnTo>
                  <a:lnTo>
                    <a:pt x="74" y="972"/>
                  </a:lnTo>
                  <a:lnTo>
                    <a:pt x="87" y="979"/>
                  </a:lnTo>
                  <a:lnTo>
                    <a:pt x="99" y="983"/>
                  </a:lnTo>
                  <a:lnTo>
                    <a:pt x="125" y="985"/>
                  </a:lnTo>
                  <a:lnTo>
                    <a:pt x="135" y="983"/>
                  </a:lnTo>
                  <a:lnTo>
                    <a:pt x="152" y="1049"/>
                  </a:lnTo>
                  <a:lnTo>
                    <a:pt x="192" y="1177"/>
                  </a:lnTo>
                  <a:lnTo>
                    <a:pt x="240" y="1296"/>
                  </a:lnTo>
                  <a:lnTo>
                    <a:pt x="297" y="1404"/>
                  </a:lnTo>
                  <a:lnTo>
                    <a:pt x="360" y="1497"/>
                  </a:lnTo>
                  <a:lnTo>
                    <a:pt x="432" y="1572"/>
                  </a:lnTo>
                  <a:lnTo>
                    <a:pt x="507" y="1625"/>
                  </a:lnTo>
                  <a:lnTo>
                    <a:pt x="567" y="1649"/>
                  </a:lnTo>
                  <a:lnTo>
                    <a:pt x="607" y="1657"/>
                  </a:lnTo>
                  <a:lnTo>
                    <a:pt x="627" y="1657"/>
                  </a:lnTo>
                  <a:lnTo>
                    <a:pt x="648" y="1657"/>
                  </a:lnTo>
                  <a:lnTo>
                    <a:pt x="688" y="1649"/>
                  </a:lnTo>
                  <a:lnTo>
                    <a:pt x="748" y="1627"/>
                  </a:lnTo>
                  <a:lnTo>
                    <a:pt x="823" y="1572"/>
                  </a:lnTo>
                  <a:lnTo>
                    <a:pt x="893" y="1498"/>
                  </a:lnTo>
                  <a:lnTo>
                    <a:pt x="957" y="1405"/>
                  </a:lnTo>
                  <a:lnTo>
                    <a:pt x="1014" y="1297"/>
                  </a:lnTo>
                  <a:lnTo>
                    <a:pt x="1063" y="1178"/>
                  </a:lnTo>
                  <a:lnTo>
                    <a:pt x="1103" y="1051"/>
                  </a:lnTo>
                  <a:lnTo>
                    <a:pt x="1119" y="985"/>
                  </a:lnTo>
                  <a:lnTo>
                    <a:pt x="1136" y="984"/>
                  </a:lnTo>
                  <a:lnTo>
                    <a:pt x="1150" y="979"/>
                  </a:lnTo>
                  <a:lnTo>
                    <a:pt x="1164" y="972"/>
                  </a:lnTo>
                  <a:lnTo>
                    <a:pt x="1186" y="949"/>
                  </a:lnTo>
                  <a:lnTo>
                    <a:pt x="1209" y="906"/>
                  </a:lnTo>
                  <a:lnTo>
                    <a:pt x="1218" y="876"/>
                  </a:lnTo>
                  <a:lnTo>
                    <a:pt x="1230" y="835"/>
                  </a:lnTo>
                  <a:lnTo>
                    <a:pt x="1238" y="770"/>
                  </a:lnTo>
                  <a:lnTo>
                    <a:pt x="1233" y="727"/>
                  </a:lnTo>
                  <a:lnTo>
                    <a:pt x="1228" y="706"/>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4" name="Freeform 116">
              <a:extLst>
                <a:ext uri="{FF2B5EF4-FFF2-40B4-BE49-F238E27FC236}">
                  <a16:creationId xmlns:a16="http://schemas.microsoft.com/office/drawing/2014/main" id="{0BA16955-F7D2-4CE5-9E6E-BFC86123684B}"/>
                </a:ext>
              </a:extLst>
            </p:cNvPr>
            <p:cNvSpPr>
              <a:spLocks/>
            </p:cNvSpPr>
            <p:nvPr/>
          </p:nvSpPr>
          <p:spPr bwMode="auto">
            <a:xfrm>
              <a:off x="3543300" y="1682750"/>
              <a:ext cx="373063" cy="363538"/>
            </a:xfrm>
            <a:custGeom>
              <a:avLst/>
              <a:gdLst>
                <a:gd name="T0" fmla="*/ 69 w 940"/>
                <a:gd name="T1" fmla="*/ 411 h 915"/>
                <a:gd name="T2" fmla="*/ 78 w 940"/>
                <a:gd name="T3" fmla="*/ 435 h 915"/>
                <a:gd name="T4" fmla="*/ 107 w 940"/>
                <a:gd name="T5" fmla="*/ 473 h 915"/>
                <a:gd name="T6" fmla="*/ 149 w 940"/>
                <a:gd name="T7" fmla="*/ 497 h 915"/>
                <a:gd name="T8" fmla="*/ 200 w 940"/>
                <a:gd name="T9" fmla="*/ 512 h 915"/>
                <a:gd name="T10" fmla="*/ 288 w 940"/>
                <a:gd name="T11" fmla="*/ 519 h 915"/>
                <a:gd name="T12" fmla="*/ 420 w 940"/>
                <a:gd name="T13" fmla="*/ 518 h 915"/>
                <a:gd name="T14" fmla="*/ 524 w 940"/>
                <a:gd name="T15" fmla="*/ 521 h 915"/>
                <a:gd name="T16" fmla="*/ 590 w 940"/>
                <a:gd name="T17" fmla="*/ 530 h 915"/>
                <a:gd name="T18" fmla="*/ 652 w 940"/>
                <a:gd name="T19" fmla="*/ 548 h 915"/>
                <a:gd name="T20" fmla="*/ 709 w 940"/>
                <a:gd name="T21" fmla="*/ 576 h 915"/>
                <a:gd name="T22" fmla="*/ 758 w 940"/>
                <a:gd name="T23" fmla="*/ 618 h 915"/>
                <a:gd name="T24" fmla="*/ 798 w 940"/>
                <a:gd name="T25" fmla="*/ 678 h 915"/>
                <a:gd name="T26" fmla="*/ 827 w 940"/>
                <a:gd name="T27" fmla="*/ 755 h 915"/>
                <a:gd name="T28" fmla="*/ 844 w 940"/>
                <a:gd name="T29" fmla="*/ 855 h 915"/>
                <a:gd name="T30" fmla="*/ 845 w 940"/>
                <a:gd name="T31" fmla="*/ 915 h 915"/>
                <a:gd name="T32" fmla="*/ 862 w 940"/>
                <a:gd name="T33" fmla="*/ 885 h 915"/>
                <a:gd name="T34" fmla="*/ 892 w 940"/>
                <a:gd name="T35" fmla="*/ 824 h 915"/>
                <a:gd name="T36" fmla="*/ 914 w 940"/>
                <a:gd name="T37" fmla="*/ 763 h 915"/>
                <a:gd name="T38" fmla="*/ 929 w 940"/>
                <a:gd name="T39" fmla="*/ 700 h 915"/>
                <a:gd name="T40" fmla="*/ 937 w 940"/>
                <a:gd name="T41" fmla="*/ 637 h 915"/>
                <a:gd name="T42" fmla="*/ 940 w 940"/>
                <a:gd name="T43" fmla="*/ 575 h 915"/>
                <a:gd name="T44" fmla="*/ 936 w 940"/>
                <a:gd name="T45" fmla="*/ 514 h 915"/>
                <a:gd name="T46" fmla="*/ 925 w 940"/>
                <a:gd name="T47" fmla="*/ 453 h 915"/>
                <a:gd name="T48" fmla="*/ 907 w 940"/>
                <a:gd name="T49" fmla="*/ 394 h 915"/>
                <a:gd name="T50" fmla="*/ 884 w 940"/>
                <a:gd name="T51" fmla="*/ 337 h 915"/>
                <a:gd name="T52" fmla="*/ 855 w 940"/>
                <a:gd name="T53" fmla="*/ 281 h 915"/>
                <a:gd name="T54" fmla="*/ 819 w 940"/>
                <a:gd name="T55" fmla="*/ 228 h 915"/>
                <a:gd name="T56" fmla="*/ 778 w 940"/>
                <a:gd name="T57" fmla="*/ 177 h 915"/>
                <a:gd name="T58" fmla="*/ 730 w 940"/>
                <a:gd name="T59" fmla="*/ 131 h 915"/>
                <a:gd name="T60" fmla="*/ 676 w 940"/>
                <a:gd name="T61" fmla="*/ 88 h 915"/>
                <a:gd name="T62" fmla="*/ 616 w 940"/>
                <a:gd name="T63" fmla="*/ 48 h 915"/>
                <a:gd name="T64" fmla="*/ 584 w 940"/>
                <a:gd name="T65" fmla="*/ 29 h 915"/>
                <a:gd name="T66" fmla="*/ 566 w 940"/>
                <a:gd name="T67" fmla="*/ 22 h 915"/>
                <a:gd name="T68" fmla="*/ 511 w 940"/>
                <a:gd name="T69" fmla="*/ 10 h 915"/>
                <a:gd name="T70" fmla="*/ 399 w 940"/>
                <a:gd name="T71" fmla="*/ 0 h 915"/>
                <a:gd name="T72" fmla="*/ 271 w 940"/>
                <a:gd name="T73" fmla="*/ 2 h 915"/>
                <a:gd name="T74" fmla="*/ 188 w 940"/>
                <a:gd name="T75" fmla="*/ 13 h 915"/>
                <a:gd name="T76" fmla="*/ 114 w 940"/>
                <a:gd name="T77" fmla="*/ 28 h 915"/>
                <a:gd name="T78" fmla="*/ 57 w 940"/>
                <a:gd name="T79" fmla="*/ 51 h 915"/>
                <a:gd name="T80" fmla="*/ 37 w 940"/>
                <a:gd name="T81" fmla="*/ 66 h 915"/>
                <a:gd name="T82" fmla="*/ 21 w 940"/>
                <a:gd name="T83" fmla="*/ 83 h 915"/>
                <a:gd name="T84" fmla="*/ 4 w 940"/>
                <a:gd name="T85" fmla="*/ 129 h 915"/>
                <a:gd name="T86" fmla="*/ 0 w 940"/>
                <a:gd name="T87" fmla="*/ 185 h 915"/>
                <a:gd name="T88" fmla="*/ 8 w 940"/>
                <a:gd name="T89" fmla="*/ 245 h 915"/>
                <a:gd name="T90" fmla="*/ 30 w 940"/>
                <a:gd name="T91" fmla="*/ 331 h 915"/>
                <a:gd name="T92" fmla="*/ 61 w 940"/>
                <a:gd name="T93" fmla="*/ 407 h 915"/>
                <a:gd name="T94" fmla="*/ 69 w 940"/>
                <a:gd name="T95" fmla="*/ 411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0" h="915">
                  <a:moveTo>
                    <a:pt x="69" y="411"/>
                  </a:moveTo>
                  <a:lnTo>
                    <a:pt x="78" y="435"/>
                  </a:lnTo>
                  <a:lnTo>
                    <a:pt x="107" y="473"/>
                  </a:lnTo>
                  <a:lnTo>
                    <a:pt x="149" y="497"/>
                  </a:lnTo>
                  <a:lnTo>
                    <a:pt x="200" y="512"/>
                  </a:lnTo>
                  <a:lnTo>
                    <a:pt x="288" y="519"/>
                  </a:lnTo>
                  <a:lnTo>
                    <a:pt x="420" y="518"/>
                  </a:lnTo>
                  <a:lnTo>
                    <a:pt x="524" y="521"/>
                  </a:lnTo>
                  <a:lnTo>
                    <a:pt x="590" y="530"/>
                  </a:lnTo>
                  <a:lnTo>
                    <a:pt x="652" y="548"/>
                  </a:lnTo>
                  <a:lnTo>
                    <a:pt x="709" y="576"/>
                  </a:lnTo>
                  <a:lnTo>
                    <a:pt x="758" y="618"/>
                  </a:lnTo>
                  <a:lnTo>
                    <a:pt x="798" y="678"/>
                  </a:lnTo>
                  <a:lnTo>
                    <a:pt x="827" y="755"/>
                  </a:lnTo>
                  <a:lnTo>
                    <a:pt x="844" y="855"/>
                  </a:lnTo>
                  <a:lnTo>
                    <a:pt x="845" y="915"/>
                  </a:lnTo>
                  <a:lnTo>
                    <a:pt x="862" y="885"/>
                  </a:lnTo>
                  <a:lnTo>
                    <a:pt x="892" y="824"/>
                  </a:lnTo>
                  <a:lnTo>
                    <a:pt x="914" y="763"/>
                  </a:lnTo>
                  <a:lnTo>
                    <a:pt x="929" y="700"/>
                  </a:lnTo>
                  <a:lnTo>
                    <a:pt x="937" y="637"/>
                  </a:lnTo>
                  <a:lnTo>
                    <a:pt x="940" y="575"/>
                  </a:lnTo>
                  <a:lnTo>
                    <a:pt x="936" y="514"/>
                  </a:lnTo>
                  <a:lnTo>
                    <a:pt x="925" y="453"/>
                  </a:lnTo>
                  <a:lnTo>
                    <a:pt x="907" y="394"/>
                  </a:lnTo>
                  <a:lnTo>
                    <a:pt x="884" y="337"/>
                  </a:lnTo>
                  <a:lnTo>
                    <a:pt x="855" y="281"/>
                  </a:lnTo>
                  <a:lnTo>
                    <a:pt x="819" y="228"/>
                  </a:lnTo>
                  <a:lnTo>
                    <a:pt x="778" y="177"/>
                  </a:lnTo>
                  <a:lnTo>
                    <a:pt x="730" y="131"/>
                  </a:lnTo>
                  <a:lnTo>
                    <a:pt x="676" y="88"/>
                  </a:lnTo>
                  <a:lnTo>
                    <a:pt x="616" y="48"/>
                  </a:lnTo>
                  <a:lnTo>
                    <a:pt x="584" y="29"/>
                  </a:lnTo>
                  <a:lnTo>
                    <a:pt x="566" y="22"/>
                  </a:lnTo>
                  <a:lnTo>
                    <a:pt x="511" y="10"/>
                  </a:lnTo>
                  <a:lnTo>
                    <a:pt x="399" y="0"/>
                  </a:lnTo>
                  <a:lnTo>
                    <a:pt x="271" y="2"/>
                  </a:lnTo>
                  <a:lnTo>
                    <a:pt x="188" y="13"/>
                  </a:lnTo>
                  <a:lnTo>
                    <a:pt x="114" y="28"/>
                  </a:lnTo>
                  <a:lnTo>
                    <a:pt x="57" y="51"/>
                  </a:lnTo>
                  <a:lnTo>
                    <a:pt x="37" y="66"/>
                  </a:lnTo>
                  <a:lnTo>
                    <a:pt x="21" y="83"/>
                  </a:lnTo>
                  <a:lnTo>
                    <a:pt x="4" y="129"/>
                  </a:lnTo>
                  <a:lnTo>
                    <a:pt x="0" y="185"/>
                  </a:lnTo>
                  <a:lnTo>
                    <a:pt x="8" y="245"/>
                  </a:lnTo>
                  <a:lnTo>
                    <a:pt x="30" y="331"/>
                  </a:lnTo>
                  <a:lnTo>
                    <a:pt x="61" y="407"/>
                  </a:lnTo>
                  <a:lnTo>
                    <a:pt x="69" y="4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5" name="Freeform 117">
              <a:extLst>
                <a:ext uri="{FF2B5EF4-FFF2-40B4-BE49-F238E27FC236}">
                  <a16:creationId xmlns:a16="http://schemas.microsoft.com/office/drawing/2014/main" id="{E2BE3254-E917-4CB7-8794-7327A05CE4ED}"/>
                </a:ext>
              </a:extLst>
            </p:cNvPr>
            <p:cNvSpPr>
              <a:spLocks/>
            </p:cNvSpPr>
            <p:nvPr/>
          </p:nvSpPr>
          <p:spPr bwMode="auto">
            <a:xfrm>
              <a:off x="3419475" y="1712913"/>
              <a:ext cx="153988" cy="330200"/>
            </a:xfrm>
            <a:custGeom>
              <a:avLst/>
              <a:gdLst>
                <a:gd name="T0" fmla="*/ 92 w 384"/>
                <a:gd name="T1" fmla="*/ 835 h 835"/>
                <a:gd name="T2" fmla="*/ 77 w 384"/>
                <a:gd name="T3" fmla="*/ 814 h 835"/>
                <a:gd name="T4" fmla="*/ 53 w 384"/>
                <a:gd name="T5" fmla="*/ 767 h 835"/>
                <a:gd name="T6" fmla="*/ 25 w 384"/>
                <a:gd name="T7" fmla="*/ 688 h 835"/>
                <a:gd name="T8" fmla="*/ 6 w 384"/>
                <a:gd name="T9" fmla="*/ 561 h 835"/>
                <a:gd name="T10" fmla="*/ 0 w 384"/>
                <a:gd name="T11" fmla="*/ 416 h 835"/>
                <a:gd name="T12" fmla="*/ 0 w 384"/>
                <a:gd name="T13" fmla="*/ 336 h 835"/>
                <a:gd name="T14" fmla="*/ 1 w 384"/>
                <a:gd name="T15" fmla="*/ 310 h 835"/>
                <a:gd name="T16" fmla="*/ 14 w 384"/>
                <a:gd name="T17" fmla="*/ 250 h 835"/>
                <a:gd name="T18" fmla="*/ 40 w 384"/>
                <a:gd name="T19" fmla="*/ 188 h 835"/>
                <a:gd name="T20" fmla="*/ 76 w 384"/>
                <a:gd name="T21" fmla="*/ 127 h 835"/>
                <a:gd name="T22" fmla="*/ 121 w 384"/>
                <a:gd name="T23" fmla="*/ 74 h 835"/>
                <a:gd name="T24" fmla="*/ 173 w 384"/>
                <a:gd name="T25" fmla="*/ 31 h 835"/>
                <a:gd name="T26" fmla="*/ 230 w 384"/>
                <a:gd name="T27" fmla="*/ 5 h 835"/>
                <a:gd name="T28" fmla="*/ 276 w 384"/>
                <a:gd name="T29" fmla="*/ 0 h 835"/>
                <a:gd name="T30" fmla="*/ 308 w 384"/>
                <a:gd name="T31" fmla="*/ 2 h 835"/>
                <a:gd name="T32" fmla="*/ 324 w 384"/>
                <a:gd name="T33" fmla="*/ 6 h 835"/>
                <a:gd name="T34" fmla="*/ 334 w 384"/>
                <a:gd name="T35" fmla="*/ 10 h 835"/>
                <a:gd name="T36" fmla="*/ 352 w 384"/>
                <a:gd name="T37" fmla="*/ 34 h 835"/>
                <a:gd name="T38" fmla="*/ 372 w 384"/>
                <a:gd name="T39" fmla="*/ 93 h 835"/>
                <a:gd name="T40" fmla="*/ 384 w 384"/>
                <a:gd name="T41" fmla="*/ 205 h 835"/>
                <a:gd name="T42" fmla="*/ 384 w 384"/>
                <a:gd name="T43" fmla="*/ 321 h 835"/>
                <a:gd name="T44" fmla="*/ 381 w 384"/>
                <a:gd name="T45" fmla="*/ 372 h 835"/>
                <a:gd name="T46" fmla="*/ 377 w 384"/>
                <a:gd name="T47" fmla="*/ 391 h 835"/>
                <a:gd name="T48" fmla="*/ 359 w 384"/>
                <a:gd name="T49" fmla="*/ 417 h 835"/>
                <a:gd name="T50" fmla="*/ 312 w 384"/>
                <a:gd name="T51" fmla="*/ 442 h 835"/>
                <a:gd name="T52" fmla="*/ 251 w 384"/>
                <a:gd name="T53" fmla="*/ 468 h 835"/>
                <a:gd name="T54" fmla="*/ 210 w 384"/>
                <a:gd name="T55" fmla="*/ 492 h 835"/>
                <a:gd name="T56" fmla="*/ 171 w 384"/>
                <a:gd name="T57" fmla="*/ 531 h 835"/>
                <a:gd name="T58" fmla="*/ 140 w 384"/>
                <a:gd name="T59" fmla="*/ 590 h 835"/>
                <a:gd name="T60" fmla="*/ 128 w 384"/>
                <a:gd name="T61" fmla="*/ 628 h 835"/>
                <a:gd name="T62" fmla="*/ 116 w 384"/>
                <a:gd name="T63" fmla="*/ 647 h 835"/>
                <a:gd name="T64" fmla="*/ 103 w 384"/>
                <a:gd name="T65" fmla="*/ 693 h 835"/>
                <a:gd name="T66" fmla="*/ 95 w 384"/>
                <a:gd name="T67" fmla="*/ 779 h 835"/>
                <a:gd name="T68" fmla="*/ 92 w 384"/>
                <a:gd name="T69" fmla="*/ 835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4" h="835">
                  <a:moveTo>
                    <a:pt x="92" y="835"/>
                  </a:moveTo>
                  <a:lnTo>
                    <a:pt x="77" y="814"/>
                  </a:lnTo>
                  <a:lnTo>
                    <a:pt x="53" y="767"/>
                  </a:lnTo>
                  <a:lnTo>
                    <a:pt x="25" y="688"/>
                  </a:lnTo>
                  <a:lnTo>
                    <a:pt x="6" y="561"/>
                  </a:lnTo>
                  <a:lnTo>
                    <a:pt x="0" y="416"/>
                  </a:lnTo>
                  <a:lnTo>
                    <a:pt x="0" y="336"/>
                  </a:lnTo>
                  <a:lnTo>
                    <a:pt x="1" y="310"/>
                  </a:lnTo>
                  <a:lnTo>
                    <a:pt x="14" y="250"/>
                  </a:lnTo>
                  <a:lnTo>
                    <a:pt x="40" y="188"/>
                  </a:lnTo>
                  <a:lnTo>
                    <a:pt x="76" y="127"/>
                  </a:lnTo>
                  <a:lnTo>
                    <a:pt x="121" y="74"/>
                  </a:lnTo>
                  <a:lnTo>
                    <a:pt x="173" y="31"/>
                  </a:lnTo>
                  <a:lnTo>
                    <a:pt x="230" y="5"/>
                  </a:lnTo>
                  <a:lnTo>
                    <a:pt x="276" y="0"/>
                  </a:lnTo>
                  <a:lnTo>
                    <a:pt x="308" y="2"/>
                  </a:lnTo>
                  <a:lnTo>
                    <a:pt x="324" y="6"/>
                  </a:lnTo>
                  <a:lnTo>
                    <a:pt x="334" y="10"/>
                  </a:lnTo>
                  <a:lnTo>
                    <a:pt x="352" y="34"/>
                  </a:lnTo>
                  <a:lnTo>
                    <a:pt x="372" y="93"/>
                  </a:lnTo>
                  <a:lnTo>
                    <a:pt x="384" y="205"/>
                  </a:lnTo>
                  <a:lnTo>
                    <a:pt x="384" y="321"/>
                  </a:lnTo>
                  <a:lnTo>
                    <a:pt x="381" y="372"/>
                  </a:lnTo>
                  <a:lnTo>
                    <a:pt x="377" y="391"/>
                  </a:lnTo>
                  <a:lnTo>
                    <a:pt x="359" y="417"/>
                  </a:lnTo>
                  <a:lnTo>
                    <a:pt x="312" y="442"/>
                  </a:lnTo>
                  <a:lnTo>
                    <a:pt x="251" y="468"/>
                  </a:lnTo>
                  <a:lnTo>
                    <a:pt x="210" y="492"/>
                  </a:lnTo>
                  <a:lnTo>
                    <a:pt x="171" y="531"/>
                  </a:lnTo>
                  <a:lnTo>
                    <a:pt x="140" y="590"/>
                  </a:lnTo>
                  <a:lnTo>
                    <a:pt x="128" y="628"/>
                  </a:lnTo>
                  <a:lnTo>
                    <a:pt x="116" y="647"/>
                  </a:lnTo>
                  <a:lnTo>
                    <a:pt x="103" y="693"/>
                  </a:lnTo>
                  <a:lnTo>
                    <a:pt x="95" y="779"/>
                  </a:lnTo>
                  <a:lnTo>
                    <a:pt x="92" y="8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6" name="Freeform 118">
              <a:extLst>
                <a:ext uri="{FF2B5EF4-FFF2-40B4-BE49-F238E27FC236}">
                  <a16:creationId xmlns:a16="http://schemas.microsoft.com/office/drawing/2014/main" id="{8A29D8ED-4607-43A5-BED4-9D03E422A5DD}"/>
                </a:ext>
              </a:extLst>
            </p:cNvPr>
            <p:cNvSpPr>
              <a:spLocks/>
            </p:cNvSpPr>
            <p:nvPr/>
          </p:nvSpPr>
          <p:spPr bwMode="auto">
            <a:xfrm>
              <a:off x="3606800" y="2249488"/>
              <a:ext cx="125413" cy="68263"/>
            </a:xfrm>
            <a:custGeom>
              <a:avLst/>
              <a:gdLst>
                <a:gd name="T0" fmla="*/ 158 w 317"/>
                <a:gd name="T1" fmla="*/ 173 h 173"/>
                <a:gd name="T2" fmla="*/ 171 w 317"/>
                <a:gd name="T3" fmla="*/ 172 h 173"/>
                <a:gd name="T4" fmla="*/ 199 w 317"/>
                <a:gd name="T5" fmla="*/ 166 h 173"/>
                <a:gd name="T6" fmla="*/ 239 w 317"/>
                <a:gd name="T7" fmla="*/ 144 h 173"/>
                <a:gd name="T8" fmla="*/ 285 w 317"/>
                <a:gd name="T9" fmla="*/ 97 h 173"/>
                <a:gd name="T10" fmla="*/ 309 w 317"/>
                <a:gd name="T11" fmla="*/ 52 h 173"/>
                <a:gd name="T12" fmla="*/ 317 w 317"/>
                <a:gd name="T13" fmla="*/ 18 h 173"/>
                <a:gd name="T14" fmla="*/ 317 w 317"/>
                <a:gd name="T15" fmla="*/ 0 h 173"/>
                <a:gd name="T16" fmla="*/ 0 w 317"/>
                <a:gd name="T17" fmla="*/ 0 h 173"/>
                <a:gd name="T18" fmla="*/ 0 w 317"/>
                <a:gd name="T19" fmla="*/ 18 h 173"/>
                <a:gd name="T20" fmla="*/ 8 w 317"/>
                <a:gd name="T21" fmla="*/ 52 h 173"/>
                <a:gd name="T22" fmla="*/ 31 w 317"/>
                <a:gd name="T23" fmla="*/ 97 h 173"/>
                <a:gd name="T24" fmla="*/ 78 w 317"/>
                <a:gd name="T25" fmla="*/ 144 h 173"/>
                <a:gd name="T26" fmla="*/ 118 w 317"/>
                <a:gd name="T27" fmla="*/ 166 h 173"/>
                <a:gd name="T28" fmla="*/ 145 w 317"/>
                <a:gd name="T29" fmla="*/ 172 h 173"/>
                <a:gd name="T30" fmla="*/ 158 w 317"/>
                <a:gd name="T31"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7" h="173">
                  <a:moveTo>
                    <a:pt x="158" y="173"/>
                  </a:moveTo>
                  <a:lnTo>
                    <a:pt x="171" y="172"/>
                  </a:lnTo>
                  <a:lnTo>
                    <a:pt x="199" y="166"/>
                  </a:lnTo>
                  <a:lnTo>
                    <a:pt x="239" y="144"/>
                  </a:lnTo>
                  <a:lnTo>
                    <a:pt x="285" y="97"/>
                  </a:lnTo>
                  <a:lnTo>
                    <a:pt x="309" y="52"/>
                  </a:lnTo>
                  <a:lnTo>
                    <a:pt x="317" y="18"/>
                  </a:lnTo>
                  <a:lnTo>
                    <a:pt x="317" y="0"/>
                  </a:lnTo>
                  <a:lnTo>
                    <a:pt x="0" y="0"/>
                  </a:lnTo>
                  <a:lnTo>
                    <a:pt x="0" y="18"/>
                  </a:lnTo>
                  <a:lnTo>
                    <a:pt x="8" y="52"/>
                  </a:lnTo>
                  <a:lnTo>
                    <a:pt x="31" y="97"/>
                  </a:lnTo>
                  <a:lnTo>
                    <a:pt x="78" y="144"/>
                  </a:lnTo>
                  <a:lnTo>
                    <a:pt x="118" y="166"/>
                  </a:lnTo>
                  <a:lnTo>
                    <a:pt x="145" y="172"/>
                  </a:lnTo>
                  <a:lnTo>
                    <a:pt x="158" y="173"/>
                  </a:lnTo>
                  <a:close/>
                </a:path>
              </a:pathLst>
            </a:custGeom>
            <a:solidFill>
              <a:srgbClr val="E3E3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7" name="Freeform 306">
              <a:extLst>
                <a:ext uri="{FF2B5EF4-FFF2-40B4-BE49-F238E27FC236}">
                  <a16:creationId xmlns:a16="http://schemas.microsoft.com/office/drawing/2014/main" id="{F202E539-016F-43D1-9318-FCE4596C27D0}"/>
                </a:ext>
              </a:extLst>
            </p:cNvPr>
            <p:cNvSpPr>
              <a:spLocks/>
            </p:cNvSpPr>
            <p:nvPr/>
          </p:nvSpPr>
          <p:spPr bwMode="auto">
            <a:xfrm>
              <a:off x="4818063" y="2746375"/>
              <a:ext cx="12700" cy="4763"/>
            </a:xfrm>
            <a:custGeom>
              <a:avLst/>
              <a:gdLst>
                <a:gd name="T0" fmla="*/ 0 w 33"/>
                <a:gd name="T1" fmla="*/ 9 h 9"/>
                <a:gd name="T2" fmla="*/ 16 w 33"/>
                <a:gd name="T3" fmla="*/ 3 h 9"/>
                <a:gd name="T4" fmla="*/ 33 w 33"/>
                <a:gd name="T5" fmla="*/ 0 h 9"/>
                <a:gd name="T6" fmla="*/ 29 w 33"/>
                <a:gd name="T7" fmla="*/ 2 h 9"/>
                <a:gd name="T8" fmla="*/ 24 w 33"/>
                <a:gd name="T9" fmla="*/ 3 h 9"/>
                <a:gd name="T10" fmla="*/ 13 w 33"/>
                <a:gd name="T11" fmla="*/ 7 h 9"/>
                <a:gd name="T12" fmla="*/ 0 w 33"/>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33" h="9">
                  <a:moveTo>
                    <a:pt x="0" y="9"/>
                  </a:moveTo>
                  <a:lnTo>
                    <a:pt x="16" y="3"/>
                  </a:lnTo>
                  <a:lnTo>
                    <a:pt x="33" y="0"/>
                  </a:lnTo>
                  <a:lnTo>
                    <a:pt x="29" y="2"/>
                  </a:lnTo>
                  <a:lnTo>
                    <a:pt x="24" y="3"/>
                  </a:lnTo>
                  <a:lnTo>
                    <a:pt x="13" y="7"/>
                  </a:lnTo>
                  <a:lnTo>
                    <a:pt x="0" y="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8" name="Freeform 307">
              <a:extLst>
                <a:ext uri="{FF2B5EF4-FFF2-40B4-BE49-F238E27FC236}">
                  <a16:creationId xmlns:a16="http://schemas.microsoft.com/office/drawing/2014/main" id="{0826F22C-80A6-484F-9E32-74295AAE0CF6}"/>
                </a:ext>
              </a:extLst>
            </p:cNvPr>
            <p:cNvSpPr>
              <a:spLocks/>
            </p:cNvSpPr>
            <p:nvPr/>
          </p:nvSpPr>
          <p:spPr bwMode="auto">
            <a:xfrm>
              <a:off x="4864100" y="2740025"/>
              <a:ext cx="3175" cy="3175"/>
            </a:xfrm>
            <a:custGeom>
              <a:avLst/>
              <a:gdLst>
                <a:gd name="T0" fmla="*/ 0 w 6"/>
                <a:gd name="T1" fmla="*/ 7 h 7"/>
                <a:gd name="T2" fmla="*/ 0 w 6"/>
                <a:gd name="T3" fmla="*/ 6 h 7"/>
                <a:gd name="T4" fmla="*/ 0 w 6"/>
                <a:gd name="T5" fmla="*/ 4 h 7"/>
                <a:gd name="T6" fmla="*/ 4 w 6"/>
                <a:gd name="T7" fmla="*/ 2 h 7"/>
                <a:gd name="T8" fmla="*/ 6 w 6"/>
                <a:gd name="T9" fmla="*/ 0 h 7"/>
                <a:gd name="T10" fmla="*/ 0 w 6"/>
                <a:gd name="T11" fmla="*/ 7 h 7"/>
              </a:gdLst>
              <a:ahLst/>
              <a:cxnLst>
                <a:cxn ang="0">
                  <a:pos x="T0" y="T1"/>
                </a:cxn>
                <a:cxn ang="0">
                  <a:pos x="T2" y="T3"/>
                </a:cxn>
                <a:cxn ang="0">
                  <a:pos x="T4" y="T5"/>
                </a:cxn>
                <a:cxn ang="0">
                  <a:pos x="T6" y="T7"/>
                </a:cxn>
                <a:cxn ang="0">
                  <a:pos x="T8" y="T9"/>
                </a:cxn>
                <a:cxn ang="0">
                  <a:pos x="T10" y="T11"/>
                </a:cxn>
              </a:cxnLst>
              <a:rect l="0" t="0" r="r" b="b"/>
              <a:pathLst>
                <a:path w="6" h="7">
                  <a:moveTo>
                    <a:pt x="0" y="7"/>
                  </a:moveTo>
                  <a:lnTo>
                    <a:pt x="0" y="6"/>
                  </a:lnTo>
                  <a:lnTo>
                    <a:pt x="0" y="4"/>
                  </a:lnTo>
                  <a:lnTo>
                    <a:pt x="4" y="2"/>
                  </a:lnTo>
                  <a:lnTo>
                    <a:pt x="6" y="0"/>
                  </a:lnTo>
                  <a:lnTo>
                    <a:pt x="0" y="7"/>
                  </a:ln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9" name="Freeform 313">
              <a:extLst>
                <a:ext uri="{FF2B5EF4-FFF2-40B4-BE49-F238E27FC236}">
                  <a16:creationId xmlns:a16="http://schemas.microsoft.com/office/drawing/2014/main" id="{5E9DAF53-9E70-4262-A76B-31EB65C0E28B}"/>
                </a:ext>
              </a:extLst>
            </p:cNvPr>
            <p:cNvSpPr>
              <a:spLocks/>
            </p:cNvSpPr>
            <p:nvPr/>
          </p:nvSpPr>
          <p:spPr bwMode="auto">
            <a:xfrm>
              <a:off x="4818063" y="2317750"/>
              <a:ext cx="577850" cy="571500"/>
            </a:xfrm>
            <a:custGeom>
              <a:avLst/>
              <a:gdLst>
                <a:gd name="T0" fmla="*/ 0 w 1456"/>
                <a:gd name="T1" fmla="*/ 1437 h 1437"/>
                <a:gd name="T2" fmla="*/ 0 w 1456"/>
                <a:gd name="T3" fmla="*/ 1088 h 1437"/>
                <a:gd name="T4" fmla="*/ 1 w 1456"/>
                <a:gd name="T5" fmla="*/ 1088 h 1437"/>
                <a:gd name="T6" fmla="*/ 14 w 1456"/>
                <a:gd name="T7" fmla="*/ 1086 h 1437"/>
                <a:gd name="T8" fmla="*/ 25 w 1456"/>
                <a:gd name="T9" fmla="*/ 1082 h 1437"/>
                <a:gd name="T10" fmla="*/ 30 w 1456"/>
                <a:gd name="T11" fmla="*/ 1081 h 1437"/>
                <a:gd name="T12" fmla="*/ 34 w 1456"/>
                <a:gd name="T13" fmla="*/ 1079 h 1437"/>
                <a:gd name="T14" fmla="*/ 38 w 1456"/>
                <a:gd name="T15" fmla="*/ 1078 h 1437"/>
                <a:gd name="T16" fmla="*/ 40 w 1456"/>
                <a:gd name="T17" fmla="*/ 1078 h 1437"/>
                <a:gd name="T18" fmla="*/ 47 w 1456"/>
                <a:gd name="T19" fmla="*/ 1079 h 1437"/>
                <a:gd name="T20" fmla="*/ 53 w 1456"/>
                <a:gd name="T21" fmla="*/ 1079 h 1437"/>
                <a:gd name="T22" fmla="*/ 58 w 1456"/>
                <a:gd name="T23" fmla="*/ 1081 h 1437"/>
                <a:gd name="T24" fmla="*/ 64 w 1456"/>
                <a:gd name="T25" fmla="*/ 1081 h 1437"/>
                <a:gd name="T26" fmla="*/ 84 w 1456"/>
                <a:gd name="T27" fmla="*/ 1079 h 1437"/>
                <a:gd name="T28" fmla="*/ 117 w 1456"/>
                <a:gd name="T29" fmla="*/ 1066 h 1437"/>
                <a:gd name="T30" fmla="*/ 117 w 1456"/>
                <a:gd name="T31" fmla="*/ 1068 h 1437"/>
                <a:gd name="T32" fmla="*/ 117 w 1456"/>
                <a:gd name="T33" fmla="*/ 1069 h 1437"/>
                <a:gd name="T34" fmla="*/ 123 w 1456"/>
                <a:gd name="T35" fmla="*/ 1062 h 1437"/>
                <a:gd name="T36" fmla="*/ 166 w 1456"/>
                <a:gd name="T37" fmla="*/ 1040 h 1437"/>
                <a:gd name="T38" fmla="*/ 224 w 1456"/>
                <a:gd name="T39" fmla="*/ 999 h 1437"/>
                <a:gd name="T40" fmla="*/ 227 w 1456"/>
                <a:gd name="T41" fmla="*/ 990 h 1437"/>
                <a:gd name="T42" fmla="*/ 228 w 1456"/>
                <a:gd name="T43" fmla="*/ 980 h 1437"/>
                <a:gd name="T44" fmla="*/ 1456 w 1456"/>
                <a:gd name="T45" fmla="*/ 0 h 1437"/>
                <a:gd name="T46" fmla="*/ 1456 w 1456"/>
                <a:gd name="T47" fmla="*/ 44 h 1437"/>
                <a:gd name="T48" fmla="*/ 187 w 1456"/>
                <a:gd name="T49" fmla="*/ 1091 h 1437"/>
                <a:gd name="T50" fmla="*/ 197 w 1456"/>
                <a:gd name="T51" fmla="*/ 1114 h 1437"/>
                <a:gd name="T52" fmla="*/ 217 w 1456"/>
                <a:gd name="T53" fmla="*/ 1177 h 1437"/>
                <a:gd name="T54" fmla="*/ 230 w 1456"/>
                <a:gd name="T55" fmla="*/ 1249 h 1437"/>
                <a:gd name="T56" fmla="*/ 231 w 1456"/>
                <a:gd name="T57" fmla="*/ 1318 h 1437"/>
                <a:gd name="T58" fmla="*/ 224 w 1456"/>
                <a:gd name="T59" fmla="*/ 1348 h 1437"/>
                <a:gd name="T60" fmla="*/ 213 w 1456"/>
                <a:gd name="T61" fmla="*/ 1355 h 1437"/>
                <a:gd name="T62" fmla="*/ 201 w 1456"/>
                <a:gd name="T63" fmla="*/ 1363 h 1437"/>
                <a:gd name="T64" fmla="*/ 196 w 1456"/>
                <a:gd name="T65" fmla="*/ 1367 h 1437"/>
                <a:gd name="T66" fmla="*/ 187 w 1456"/>
                <a:gd name="T67" fmla="*/ 1374 h 1437"/>
                <a:gd name="T68" fmla="*/ 179 w 1456"/>
                <a:gd name="T69" fmla="*/ 1379 h 1437"/>
                <a:gd name="T70" fmla="*/ 175 w 1456"/>
                <a:gd name="T71" fmla="*/ 1381 h 1437"/>
                <a:gd name="T72" fmla="*/ 154 w 1456"/>
                <a:gd name="T73" fmla="*/ 1394 h 1437"/>
                <a:gd name="T74" fmla="*/ 138 w 1456"/>
                <a:gd name="T75" fmla="*/ 1403 h 1437"/>
                <a:gd name="T76" fmla="*/ 112 w 1456"/>
                <a:gd name="T77" fmla="*/ 1416 h 1437"/>
                <a:gd name="T78" fmla="*/ 75 w 1456"/>
                <a:gd name="T79" fmla="*/ 1429 h 1437"/>
                <a:gd name="T80" fmla="*/ 64 w 1456"/>
                <a:gd name="T81" fmla="*/ 1429 h 1437"/>
                <a:gd name="T82" fmla="*/ 58 w 1456"/>
                <a:gd name="T83" fmla="*/ 1429 h 1437"/>
                <a:gd name="T84" fmla="*/ 53 w 1456"/>
                <a:gd name="T85" fmla="*/ 1428 h 1437"/>
                <a:gd name="T86" fmla="*/ 47 w 1456"/>
                <a:gd name="T87" fmla="*/ 1427 h 1437"/>
                <a:gd name="T88" fmla="*/ 40 w 1456"/>
                <a:gd name="T89" fmla="*/ 1427 h 1437"/>
                <a:gd name="T90" fmla="*/ 20 w 1456"/>
                <a:gd name="T91" fmla="*/ 1429 h 1437"/>
                <a:gd name="T92" fmla="*/ 0 w 1456"/>
                <a:gd name="T93" fmla="*/ 1437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56" h="1437">
                  <a:moveTo>
                    <a:pt x="0" y="1437"/>
                  </a:moveTo>
                  <a:lnTo>
                    <a:pt x="0" y="1088"/>
                  </a:lnTo>
                  <a:lnTo>
                    <a:pt x="1" y="1088"/>
                  </a:lnTo>
                  <a:lnTo>
                    <a:pt x="14" y="1086"/>
                  </a:lnTo>
                  <a:lnTo>
                    <a:pt x="25" y="1082"/>
                  </a:lnTo>
                  <a:lnTo>
                    <a:pt x="30" y="1081"/>
                  </a:lnTo>
                  <a:lnTo>
                    <a:pt x="34" y="1079"/>
                  </a:lnTo>
                  <a:lnTo>
                    <a:pt x="38" y="1078"/>
                  </a:lnTo>
                  <a:lnTo>
                    <a:pt x="40" y="1078"/>
                  </a:lnTo>
                  <a:lnTo>
                    <a:pt x="47" y="1079"/>
                  </a:lnTo>
                  <a:lnTo>
                    <a:pt x="53" y="1079"/>
                  </a:lnTo>
                  <a:lnTo>
                    <a:pt x="58" y="1081"/>
                  </a:lnTo>
                  <a:lnTo>
                    <a:pt x="64" y="1081"/>
                  </a:lnTo>
                  <a:lnTo>
                    <a:pt x="84" y="1079"/>
                  </a:lnTo>
                  <a:lnTo>
                    <a:pt x="117" y="1066"/>
                  </a:lnTo>
                  <a:lnTo>
                    <a:pt x="117" y="1068"/>
                  </a:lnTo>
                  <a:lnTo>
                    <a:pt x="117" y="1069"/>
                  </a:lnTo>
                  <a:lnTo>
                    <a:pt x="123" y="1062"/>
                  </a:lnTo>
                  <a:lnTo>
                    <a:pt x="166" y="1040"/>
                  </a:lnTo>
                  <a:lnTo>
                    <a:pt x="224" y="999"/>
                  </a:lnTo>
                  <a:lnTo>
                    <a:pt x="227" y="990"/>
                  </a:lnTo>
                  <a:lnTo>
                    <a:pt x="228" y="980"/>
                  </a:lnTo>
                  <a:lnTo>
                    <a:pt x="1456" y="0"/>
                  </a:lnTo>
                  <a:lnTo>
                    <a:pt x="1456" y="44"/>
                  </a:lnTo>
                  <a:lnTo>
                    <a:pt x="187" y="1091"/>
                  </a:lnTo>
                  <a:lnTo>
                    <a:pt x="197" y="1114"/>
                  </a:lnTo>
                  <a:lnTo>
                    <a:pt x="217" y="1177"/>
                  </a:lnTo>
                  <a:lnTo>
                    <a:pt x="230" y="1249"/>
                  </a:lnTo>
                  <a:lnTo>
                    <a:pt x="231" y="1318"/>
                  </a:lnTo>
                  <a:lnTo>
                    <a:pt x="224" y="1348"/>
                  </a:lnTo>
                  <a:lnTo>
                    <a:pt x="213" y="1355"/>
                  </a:lnTo>
                  <a:lnTo>
                    <a:pt x="201" y="1363"/>
                  </a:lnTo>
                  <a:lnTo>
                    <a:pt x="196" y="1367"/>
                  </a:lnTo>
                  <a:lnTo>
                    <a:pt x="187" y="1374"/>
                  </a:lnTo>
                  <a:lnTo>
                    <a:pt x="179" y="1379"/>
                  </a:lnTo>
                  <a:lnTo>
                    <a:pt x="175" y="1381"/>
                  </a:lnTo>
                  <a:lnTo>
                    <a:pt x="154" y="1394"/>
                  </a:lnTo>
                  <a:lnTo>
                    <a:pt x="138" y="1403"/>
                  </a:lnTo>
                  <a:lnTo>
                    <a:pt x="112" y="1416"/>
                  </a:lnTo>
                  <a:lnTo>
                    <a:pt x="75" y="1429"/>
                  </a:lnTo>
                  <a:lnTo>
                    <a:pt x="64" y="1429"/>
                  </a:lnTo>
                  <a:lnTo>
                    <a:pt x="58" y="1429"/>
                  </a:lnTo>
                  <a:lnTo>
                    <a:pt x="53" y="1428"/>
                  </a:lnTo>
                  <a:lnTo>
                    <a:pt x="47" y="1427"/>
                  </a:lnTo>
                  <a:lnTo>
                    <a:pt x="40" y="1427"/>
                  </a:lnTo>
                  <a:lnTo>
                    <a:pt x="20" y="1429"/>
                  </a:lnTo>
                  <a:lnTo>
                    <a:pt x="0" y="14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0" name="Freeform 316">
              <a:extLst>
                <a:ext uri="{FF2B5EF4-FFF2-40B4-BE49-F238E27FC236}">
                  <a16:creationId xmlns:a16="http://schemas.microsoft.com/office/drawing/2014/main" id="{C1FF0657-E963-4675-9039-C27F9282E621}"/>
                </a:ext>
              </a:extLst>
            </p:cNvPr>
            <p:cNvSpPr>
              <a:spLocks/>
            </p:cNvSpPr>
            <p:nvPr/>
          </p:nvSpPr>
          <p:spPr bwMode="auto">
            <a:xfrm>
              <a:off x="4818063" y="2644775"/>
              <a:ext cx="90488" cy="106363"/>
            </a:xfrm>
            <a:custGeom>
              <a:avLst/>
              <a:gdLst>
                <a:gd name="T0" fmla="*/ 0 w 231"/>
                <a:gd name="T1" fmla="*/ 265 h 265"/>
                <a:gd name="T2" fmla="*/ 0 w 231"/>
                <a:gd name="T3" fmla="*/ 0 h 265"/>
                <a:gd name="T4" fmla="*/ 36 w 231"/>
                <a:gd name="T5" fmla="*/ 44 h 265"/>
                <a:gd name="T6" fmla="*/ 87 w 231"/>
                <a:gd name="T7" fmla="*/ 2 h 265"/>
                <a:gd name="T8" fmla="*/ 90 w 231"/>
                <a:gd name="T9" fmla="*/ 53 h 265"/>
                <a:gd name="T10" fmla="*/ 108 w 231"/>
                <a:gd name="T11" fmla="*/ 158 h 265"/>
                <a:gd name="T12" fmla="*/ 112 w 231"/>
                <a:gd name="T13" fmla="*/ 204 h 265"/>
                <a:gd name="T14" fmla="*/ 113 w 231"/>
                <a:gd name="T15" fmla="*/ 216 h 265"/>
                <a:gd name="T16" fmla="*/ 127 w 231"/>
                <a:gd name="T17" fmla="*/ 229 h 265"/>
                <a:gd name="T18" fmla="*/ 138 w 231"/>
                <a:gd name="T19" fmla="*/ 233 h 265"/>
                <a:gd name="T20" fmla="*/ 175 w 231"/>
                <a:gd name="T21" fmla="*/ 211 h 265"/>
                <a:gd name="T22" fmla="*/ 224 w 231"/>
                <a:gd name="T23" fmla="*/ 176 h 265"/>
                <a:gd name="T24" fmla="*/ 230 w 231"/>
                <a:gd name="T25" fmla="*/ 150 h 265"/>
                <a:gd name="T26" fmla="*/ 231 w 231"/>
                <a:gd name="T27" fmla="*/ 120 h 265"/>
                <a:gd name="T28" fmla="*/ 231 w 231"/>
                <a:gd name="T29" fmla="*/ 138 h 265"/>
                <a:gd name="T30" fmla="*/ 228 w 231"/>
                <a:gd name="T31" fmla="*/ 157 h 265"/>
                <a:gd name="T32" fmla="*/ 227 w 231"/>
                <a:gd name="T33" fmla="*/ 167 h 265"/>
                <a:gd name="T34" fmla="*/ 224 w 231"/>
                <a:gd name="T35" fmla="*/ 176 h 265"/>
                <a:gd name="T36" fmla="*/ 166 w 231"/>
                <a:gd name="T37" fmla="*/ 217 h 265"/>
                <a:gd name="T38" fmla="*/ 123 w 231"/>
                <a:gd name="T39" fmla="*/ 239 h 265"/>
                <a:gd name="T40" fmla="*/ 121 w 231"/>
                <a:gd name="T41" fmla="*/ 241 h 265"/>
                <a:gd name="T42" fmla="*/ 117 w 231"/>
                <a:gd name="T43" fmla="*/ 243 h 265"/>
                <a:gd name="T44" fmla="*/ 84 w 231"/>
                <a:gd name="T45" fmla="*/ 256 h 265"/>
                <a:gd name="T46" fmla="*/ 64 w 231"/>
                <a:gd name="T47" fmla="*/ 258 h 265"/>
                <a:gd name="T48" fmla="*/ 58 w 231"/>
                <a:gd name="T49" fmla="*/ 258 h 265"/>
                <a:gd name="T50" fmla="*/ 53 w 231"/>
                <a:gd name="T51" fmla="*/ 256 h 265"/>
                <a:gd name="T52" fmla="*/ 47 w 231"/>
                <a:gd name="T53" fmla="*/ 256 h 265"/>
                <a:gd name="T54" fmla="*/ 40 w 231"/>
                <a:gd name="T55" fmla="*/ 255 h 265"/>
                <a:gd name="T56" fmla="*/ 38 w 231"/>
                <a:gd name="T57" fmla="*/ 255 h 265"/>
                <a:gd name="T58" fmla="*/ 34 w 231"/>
                <a:gd name="T59" fmla="*/ 256 h 265"/>
                <a:gd name="T60" fmla="*/ 17 w 231"/>
                <a:gd name="T61" fmla="*/ 259 h 265"/>
                <a:gd name="T62" fmla="*/ 1 w 231"/>
                <a:gd name="T63" fmla="*/ 265 h 265"/>
                <a:gd name="T64" fmla="*/ 0 w 231"/>
                <a:gd name="T65"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1" h="265">
                  <a:moveTo>
                    <a:pt x="0" y="265"/>
                  </a:moveTo>
                  <a:lnTo>
                    <a:pt x="0" y="0"/>
                  </a:lnTo>
                  <a:lnTo>
                    <a:pt x="36" y="44"/>
                  </a:lnTo>
                  <a:lnTo>
                    <a:pt x="87" y="2"/>
                  </a:lnTo>
                  <a:lnTo>
                    <a:pt x="90" y="53"/>
                  </a:lnTo>
                  <a:lnTo>
                    <a:pt x="108" y="158"/>
                  </a:lnTo>
                  <a:lnTo>
                    <a:pt x="112" y="204"/>
                  </a:lnTo>
                  <a:lnTo>
                    <a:pt x="113" y="216"/>
                  </a:lnTo>
                  <a:lnTo>
                    <a:pt x="127" y="229"/>
                  </a:lnTo>
                  <a:lnTo>
                    <a:pt x="138" y="233"/>
                  </a:lnTo>
                  <a:lnTo>
                    <a:pt x="175" y="211"/>
                  </a:lnTo>
                  <a:lnTo>
                    <a:pt x="224" y="176"/>
                  </a:lnTo>
                  <a:lnTo>
                    <a:pt x="230" y="150"/>
                  </a:lnTo>
                  <a:lnTo>
                    <a:pt x="231" y="120"/>
                  </a:lnTo>
                  <a:lnTo>
                    <a:pt x="231" y="138"/>
                  </a:lnTo>
                  <a:lnTo>
                    <a:pt x="228" y="157"/>
                  </a:lnTo>
                  <a:lnTo>
                    <a:pt x="227" y="167"/>
                  </a:lnTo>
                  <a:lnTo>
                    <a:pt x="224" y="176"/>
                  </a:lnTo>
                  <a:lnTo>
                    <a:pt x="166" y="217"/>
                  </a:lnTo>
                  <a:lnTo>
                    <a:pt x="123" y="239"/>
                  </a:lnTo>
                  <a:lnTo>
                    <a:pt x="121" y="241"/>
                  </a:lnTo>
                  <a:lnTo>
                    <a:pt x="117" y="243"/>
                  </a:lnTo>
                  <a:lnTo>
                    <a:pt x="84" y="256"/>
                  </a:lnTo>
                  <a:lnTo>
                    <a:pt x="64" y="258"/>
                  </a:lnTo>
                  <a:lnTo>
                    <a:pt x="58" y="258"/>
                  </a:lnTo>
                  <a:lnTo>
                    <a:pt x="53" y="256"/>
                  </a:lnTo>
                  <a:lnTo>
                    <a:pt x="47" y="256"/>
                  </a:lnTo>
                  <a:lnTo>
                    <a:pt x="40" y="255"/>
                  </a:lnTo>
                  <a:lnTo>
                    <a:pt x="38" y="255"/>
                  </a:lnTo>
                  <a:lnTo>
                    <a:pt x="34" y="256"/>
                  </a:lnTo>
                  <a:lnTo>
                    <a:pt x="17" y="259"/>
                  </a:lnTo>
                  <a:lnTo>
                    <a:pt x="1" y="265"/>
                  </a:lnTo>
                  <a:lnTo>
                    <a:pt x="0" y="2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1" name="Freeform 317">
              <a:extLst>
                <a:ext uri="{FF2B5EF4-FFF2-40B4-BE49-F238E27FC236}">
                  <a16:creationId xmlns:a16="http://schemas.microsoft.com/office/drawing/2014/main" id="{332AE194-159D-47EC-991C-9BFCCEE7DB78}"/>
                </a:ext>
              </a:extLst>
            </p:cNvPr>
            <p:cNvSpPr>
              <a:spLocks/>
            </p:cNvSpPr>
            <p:nvPr/>
          </p:nvSpPr>
          <p:spPr bwMode="auto">
            <a:xfrm>
              <a:off x="4818063" y="2635250"/>
              <a:ext cx="7938" cy="6350"/>
            </a:xfrm>
            <a:custGeom>
              <a:avLst/>
              <a:gdLst>
                <a:gd name="T0" fmla="*/ 0 w 21"/>
                <a:gd name="T1" fmla="*/ 17 h 17"/>
                <a:gd name="T2" fmla="*/ 0 w 21"/>
                <a:gd name="T3" fmla="*/ 10 h 17"/>
                <a:gd name="T4" fmla="*/ 10 w 21"/>
                <a:gd name="T5" fmla="*/ 5 h 17"/>
                <a:gd name="T6" fmla="*/ 21 w 21"/>
                <a:gd name="T7" fmla="*/ 0 h 17"/>
                <a:gd name="T8" fmla="*/ 0 w 21"/>
                <a:gd name="T9" fmla="*/ 17 h 17"/>
              </a:gdLst>
              <a:ahLst/>
              <a:cxnLst>
                <a:cxn ang="0">
                  <a:pos x="T0" y="T1"/>
                </a:cxn>
                <a:cxn ang="0">
                  <a:pos x="T2" y="T3"/>
                </a:cxn>
                <a:cxn ang="0">
                  <a:pos x="T4" y="T5"/>
                </a:cxn>
                <a:cxn ang="0">
                  <a:pos x="T6" y="T7"/>
                </a:cxn>
                <a:cxn ang="0">
                  <a:pos x="T8" y="T9"/>
                </a:cxn>
              </a:cxnLst>
              <a:rect l="0" t="0" r="r" b="b"/>
              <a:pathLst>
                <a:path w="21" h="17">
                  <a:moveTo>
                    <a:pt x="0" y="17"/>
                  </a:moveTo>
                  <a:lnTo>
                    <a:pt x="0" y="10"/>
                  </a:lnTo>
                  <a:lnTo>
                    <a:pt x="10" y="5"/>
                  </a:lnTo>
                  <a:lnTo>
                    <a:pt x="21" y="0"/>
                  </a:lnTo>
                  <a:lnTo>
                    <a:pt x="0" y="17"/>
                  </a:lnTo>
                  <a:close/>
                </a:path>
              </a:pathLst>
            </a:custGeom>
            <a:solidFill>
              <a:srgbClr val="E6C8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2" name="Freeform 318">
              <a:extLst>
                <a:ext uri="{FF2B5EF4-FFF2-40B4-BE49-F238E27FC236}">
                  <a16:creationId xmlns:a16="http://schemas.microsoft.com/office/drawing/2014/main" id="{7B9F3D21-067E-43F2-8FEE-6BE654D6433B}"/>
                </a:ext>
              </a:extLst>
            </p:cNvPr>
            <p:cNvSpPr>
              <a:spLocks/>
            </p:cNvSpPr>
            <p:nvPr/>
          </p:nvSpPr>
          <p:spPr bwMode="auto">
            <a:xfrm>
              <a:off x="4818063" y="2595563"/>
              <a:ext cx="46038" cy="42863"/>
            </a:xfrm>
            <a:custGeom>
              <a:avLst/>
              <a:gdLst>
                <a:gd name="T0" fmla="*/ 0 w 118"/>
                <a:gd name="T1" fmla="*/ 109 h 109"/>
                <a:gd name="T2" fmla="*/ 0 w 118"/>
                <a:gd name="T3" fmla="*/ 42 h 109"/>
                <a:gd name="T4" fmla="*/ 13 w 118"/>
                <a:gd name="T5" fmla="*/ 40 h 109"/>
                <a:gd name="T6" fmla="*/ 25 w 118"/>
                <a:gd name="T7" fmla="*/ 37 h 109"/>
                <a:gd name="T8" fmla="*/ 96 w 118"/>
                <a:gd name="T9" fmla="*/ 7 h 109"/>
                <a:gd name="T10" fmla="*/ 114 w 118"/>
                <a:gd name="T11" fmla="*/ 0 h 109"/>
                <a:gd name="T12" fmla="*/ 114 w 118"/>
                <a:gd name="T13" fmla="*/ 0 h 109"/>
                <a:gd name="T14" fmla="*/ 115 w 118"/>
                <a:gd name="T15" fmla="*/ 2 h 109"/>
                <a:gd name="T16" fmla="*/ 118 w 118"/>
                <a:gd name="T17" fmla="*/ 11 h 109"/>
                <a:gd name="T18" fmla="*/ 117 w 118"/>
                <a:gd name="T19" fmla="*/ 22 h 109"/>
                <a:gd name="T20" fmla="*/ 21 w 118"/>
                <a:gd name="T21" fmla="*/ 99 h 109"/>
                <a:gd name="T22" fmla="*/ 10 w 118"/>
                <a:gd name="T23" fmla="*/ 104 h 109"/>
                <a:gd name="T24" fmla="*/ 0 w 118"/>
                <a:gd name="T25"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109">
                  <a:moveTo>
                    <a:pt x="0" y="109"/>
                  </a:moveTo>
                  <a:lnTo>
                    <a:pt x="0" y="42"/>
                  </a:lnTo>
                  <a:lnTo>
                    <a:pt x="13" y="40"/>
                  </a:lnTo>
                  <a:lnTo>
                    <a:pt x="25" y="37"/>
                  </a:lnTo>
                  <a:lnTo>
                    <a:pt x="96" y="7"/>
                  </a:lnTo>
                  <a:lnTo>
                    <a:pt x="114" y="0"/>
                  </a:lnTo>
                  <a:lnTo>
                    <a:pt x="114" y="0"/>
                  </a:lnTo>
                  <a:lnTo>
                    <a:pt x="115" y="2"/>
                  </a:lnTo>
                  <a:lnTo>
                    <a:pt x="118" y="11"/>
                  </a:lnTo>
                  <a:lnTo>
                    <a:pt x="117" y="22"/>
                  </a:lnTo>
                  <a:lnTo>
                    <a:pt x="21" y="99"/>
                  </a:lnTo>
                  <a:lnTo>
                    <a:pt x="10" y="104"/>
                  </a:lnTo>
                  <a:lnTo>
                    <a:pt x="0" y="109"/>
                  </a:lnTo>
                  <a:close/>
                </a:path>
              </a:pathLst>
            </a:custGeom>
            <a:solidFill>
              <a:srgbClr val="EBD3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3" name="Freeform 319">
              <a:extLst>
                <a:ext uri="{FF2B5EF4-FFF2-40B4-BE49-F238E27FC236}">
                  <a16:creationId xmlns:a16="http://schemas.microsoft.com/office/drawing/2014/main" id="{A02CAC28-7882-4A38-AE37-D1B2CBA864DD}"/>
                </a:ext>
              </a:extLst>
            </p:cNvPr>
            <p:cNvSpPr>
              <a:spLocks/>
            </p:cNvSpPr>
            <p:nvPr/>
          </p:nvSpPr>
          <p:spPr bwMode="auto">
            <a:xfrm>
              <a:off x="4818063" y="2159000"/>
              <a:ext cx="612775" cy="503238"/>
            </a:xfrm>
            <a:custGeom>
              <a:avLst/>
              <a:gdLst>
                <a:gd name="T0" fmla="*/ 36 w 1544"/>
                <a:gd name="T1" fmla="*/ 1269 h 1269"/>
                <a:gd name="T2" fmla="*/ 0 w 1544"/>
                <a:gd name="T3" fmla="*/ 1225 h 1269"/>
                <a:gd name="T4" fmla="*/ 0 w 1544"/>
                <a:gd name="T5" fmla="*/ 1216 h 1269"/>
                <a:gd name="T6" fmla="*/ 21 w 1544"/>
                <a:gd name="T7" fmla="*/ 1199 h 1269"/>
                <a:gd name="T8" fmla="*/ 117 w 1544"/>
                <a:gd name="T9" fmla="*/ 1122 h 1269"/>
                <a:gd name="T10" fmla="*/ 1456 w 1544"/>
                <a:gd name="T11" fmla="*/ 54 h 1269"/>
                <a:gd name="T12" fmla="*/ 1478 w 1544"/>
                <a:gd name="T13" fmla="*/ 36 h 1269"/>
                <a:gd name="T14" fmla="*/ 1524 w 1544"/>
                <a:gd name="T15" fmla="*/ 0 h 1269"/>
                <a:gd name="T16" fmla="*/ 1544 w 1544"/>
                <a:gd name="T17" fmla="*/ 26 h 1269"/>
                <a:gd name="T18" fmla="*/ 1478 w 1544"/>
                <a:gd name="T19" fmla="*/ 80 h 1269"/>
                <a:gd name="T20" fmla="*/ 1456 w 1544"/>
                <a:gd name="T21" fmla="*/ 98 h 1269"/>
                <a:gd name="T22" fmla="*/ 187 w 1544"/>
                <a:gd name="T23" fmla="*/ 1146 h 1269"/>
                <a:gd name="T24" fmla="*/ 183 w 1544"/>
                <a:gd name="T25" fmla="*/ 1138 h 1269"/>
                <a:gd name="T26" fmla="*/ 179 w 1544"/>
                <a:gd name="T27" fmla="*/ 1133 h 1269"/>
                <a:gd name="T28" fmla="*/ 171 w 1544"/>
                <a:gd name="T29" fmla="*/ 1125 h 1269"/>
                <a:gd name="T30" fmla="*/ 156 w 1544"/>
                <a:gd name="T31" fmla="*/ 1124 h 1269"/>
                <a:gd name="T32" fmla="*/ 144 w 1544"/>
                <a:gd name="T33" fmla="*/ 1125 h 1269"/>
                <a:gd name="T34" fmla="*/ 131 w 1544"/>
                <a:gd name="T35" fmla="*/ 1126 h 1269"/>
                <a:gd name="T36" fmla="*/ 119 w 1544"/>
                <a:gd name="T37" fmla="*/ 1137 h 1269"/>
                <a:gd name="T38" fmla="*/ 103 w 1544"/>
                <a:gd name="T39" fmla="*/ 1159 h 1269"/>
                <a:gd name="T40" fmla="*/ 88 w 1544"/>
                <a:gd name="T41" fmla="*/ 1197 h 1269"/>
                <a:gd name="T42" fmla="*/ 87 w 1544"/>
                <a:gd name="T43" fmla="*/ 1227 h 1269"/>
                <a:gd name="T44" fmla="*/ 36 w 1544"/>
                <a:gd name="T45" fmla="*/ 1269 h 1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4" h="1269">
                  <a:moveTo>
                    <a:pt x="36" y="1269"/>
                  </a:moveTo>
                  <a:lnTo>
                    <a:pt x="0" y="1225"/>
                  </a:lnTo>
                  <a:lnTo>
                    <a:pt x="0" y="1216"/>
                  </a:lnTo>
                  <a:lnTo>
                    <a:pt x="21" y="1199"/>
                  </a:lnTo>
                  <a:lnTo>
                    <a:pt x="117" y="1122"/>
                  </a:lnTo>
                  <a:lnTo>
                    <a:pt x="1456" y="54"/>
                  </a:lnTo>
                  <a:lnTo>
                    <a:pt x="1478" y="36"/>
                  </a:lnTo>
                  <a:lnTo>
                    <a:pt x="1524" y="0"/>
                  </a:lnTo>
                  <a:lnTo>
                    <a:pt x="1544" y="26"/>
                  </a:lnTo>
                  <a:lnTo>
                    <a:pt x="1478" y="80"/>
                  </a:lnTo>
                  <a:lnTo>
                    <a:pt x="1456" y="98"/>
                  </a:lnTo>
                  <a:lnTo>
                    <a:pt x="187" y="1146"/>
                  </a:lnTo>
                  <a:lnTo>
                    <a:pt x="183" y="1138"/>
                  </a:lnTo>
                  <a:lnTo>
                    <a:pt x="179" y="1133"/>
                  </a:lnTo>
                  <a:lnTo>
                    <a:pt x="171" y="1125"/>
                  </a:lnTo>
                  <a:lnTo>
                    <a:pt x="156" y="1124"/>
                  </a:lnTo>
                  <a:lnTo>
                    <a:pt x="144" y="1125"/>
                  </a:lnTo>
                  <a:lnTo>
                    <a:pt x="131" y="1126"/>
                  </a:lnTo>
                  <a:lnTo>
                    <a:pt x="119" y="1137"/>
                  </a:lnTo>
                  <a:lnTo>
                    <a:pt x="103" y="1159"/>
                  </a:lnTo>
                  <a:lnTo>
                    <a:pt x="88" y="1197"/>
                  </a:lnTo>
                  <a:lnTo>
                    <a:pt x="87" y="1227"/>
                  </a:lnTo>
                  <a:lnTo>
                    <a:pt x="36" y="1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4" name="Freeform 320">
              <a:extLst>
                <a:ext uri="{FF2B5EF4-FFF2-40B4-BE49-F238E27FC236}">
                  <a16:creationId xmlns:a16="http://schemas.microsoft.com/office/drawing/2014/main" id="{2DEE7178-F38E-405D-B63C-487D4C9D2BE2}"/>
                </a:ext>
              </a:extLst>
            </p:cNvPr>
            <p:cNvSpPr>
              <a:spLocks/>
            </p:cNvSpPr>
            <p:nvPr/>
          </p:nvSpPr>
          <p:spPr bwMode="auto">
            <a:xfrm>
              <a:off x="4851400" y="2605088"/>
              <a:ext cx="57150" cy="133350"/>
            </a:xfrm>
            <a:custGeom>
              <a:avLst/>
              <a:gdLst>
                <a:gd name="T0" fmla="*/ 51 w 144"/>
                <a:gd name="T1" fmla="*/ 334 h 334"/>
                <a:gd name="T2" fmla="*/ 40 w 144"/>
                <a:gd name="T3" fmla="*/ 330 h 334"/>
                <a:gd name="T4" fmla="*/ 26 w 144"/>
                <a:gd name="T5" fmla="*/ 317 h 334"/>
                <a:gd name="T6" fmla="*/ 25 w 144"/>
                <a:gd name="T7" fmla="*/ 305 h 334"/>
                <a:gd name="T8" fmla="*/ 21 w 144"/>
                <a:gd name="T9" fmla="*/ 259 h 334"/>
                <a:gd name="T10" fmla="*/ 3 w 144"/>
                <a:gd name="T11" fmla="*/ 154 h 334"/>
                <a:gd name="T12" fmla="*/ 0 w 144"/>
                <a:gd name="T13" fmla="*/ 103 h 334"/>
                <a:gd name="T14" fmla="*/ 1 w 144"/>
                <a:gd name="T15" fmla="*/ 73 h 334"/>
                <a:gd name="T16" fmla="*/ 16 w 144"/>
                <a:gd name="T17" fmla="*/ 35 h 334"/>
                <a:gd name="T18" fmla="*/ 32 w 144"/>
                <a:gd name="T19" fmla="*/ 13 h 334"/>
                <a:gd name="T20" fmla="*/ 44 w 144"/>
                <a:gd name="T21" fmla="*/ 2 h 334"/>
                <a:gd name="T22" fmla="*/ 57 w 144"/>
                <a:gd name="T23" fmla="*/ 1 h 334"/>
                <a:gd name="T24" fmla="*/ 69 w 144"/>
                <a:gd name="T25" fmla="*/ 0 h 334"/>
                <a:gd name="T26" fmla="*/ 84 w 144"/>
                <a:gd name="T27" fmla="*/ 1 h 334"/>
                <a:gd name="T28" fmla="*/ 92 w 144"/>
                <a:gd name="T29" fmla="*/ 9 h 334"/>
                <a:gd name="T30" fmla="*/ 96 w 144"/>
                <a:gd name="T31" fmla="*/ 14 h 334"/>
                <a:gd name="T32" fmla="*/ 100 w 144"/>
                <a:gd name="T33" fmla="*/ 22 h 334"/>
                <a:gd name="T34" fmla="*/ 102 w 144"/>
                <a:gd name="T35" fmla="*/ 26 h 334"/>
                <a:gd name="T36" fmla="*/ 105 w 144"/>
                <a:gd name="T37" fmla="*/ 32 h 334"/>
                <a:gd name="T38" fmla="*/ 119 w 144"/>
                <a:gd name="T39" fmla="*/ 70 h 334"/>
                <a:gd name="T40" fmla="*/ 141 w 144"/>
                <a:gd name="T41" fmla="*/ 171 h 334"/>
                <a:gd name="T42" fmla="*/ 144 w 144"/>
                <a:gd name="T43" fmla="*/ 221 h 334"/>
                <a:gd name="T44" fmla="*/ 143 w 144"/>
                <a:gd name="T45" fmla="*/ 251 h 334"/>
                <a:gd name="T46" fmla="*/ 137 w 144"/>
                <a:gd name="T47" fmla="*/ 277 h 334"/>
                <a:gd name="T48" fmla="*/ 88 w 144"/>
                <a:gd name="T49" fmla="*/ 312 h 334"/>
                <a:gd name="T50" fmla="*/ 51 w 144"/>
                <a:gd name="T51"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334">
                  <a:moveTo>
                    <a:pt x="51" y="334"/>
                  </a:moveTo>
                  <a:lnTo>
                    <a:pt x="40" y="330"/>
                  </a:lnTo>
                  <a:lnTo>
                    <a:pt x="26" y="317"/>
                  </a:lnTo>
                  <a:lnTo>
                    <a:pt x="25" y="305"/>
                  </a:lnTo>
                  <a:lnTo>
                    <a:pt x="21" y="259"/>
                  </a:lnTo>
                  <a:lnTo>
                    <a:pt x="3" y="154"/>
                  </a:lnTo>
                  <a:lnTo>
                    <a:pt x="0" y="103"/>
                  </a:lnTo>
                  <a:lnTo>
                    <a:pt x="1" y="73"/>
                  </a:lnTo>
                  <a:lnTo>
                    <a:pt x="16" y="35"/>
                  </a:lnTo>
                  <a:lnTo>
                    <a:pt x="32" y="13"/>
                  </a:lnTo>
                  <a:lnTo>
                    <a:pt x="44" y="2"/>
                  </a:lnTo>
                  <a:lnTo>
                    <a:pt x="57" y="1"/>
                  </a:lnTo>
                  <a:lnTo>
                    <a:pt x="69" y="0"/>
                  </a:lnTo>
                  <a:lnTo>
                    <a:pt x="84" y="1"/>
                  </a:lnTo>
                  <a:lnTo>
                    <a:pt x="92" y="9"/>
                  </a:lnTo>
                  <a:lnTo>
                    <a:pt x="96" y="14"/>
                  </a:lnTo>
                  <a:lnTo>
                    <a:pt x="100" y="22"/>
                  </a:lnTo>
                  <a:lnTo>
                    <a:pt x="102" y="26"/>
                  </a:lnTo>
                  <a:lnTo>
                    <a:pt x="105" y="32"/>
                  </a:lnTo>
                  <a:lnTo>
                    <a:pt x="119" y="70"/>
                  </a:lnTo>
                  <a:lnTo>
                    <a:pt x="141" y="171"/>
                  </a:lnTo>
                  <a:lnTo>
                    <a:pt x="144" y="221"/>
                  </a:lnTo>
                  <a:lnTo>
                    <a:pt x="143" y="251"/>
                  </a:lnTo>
                  <a:lnTo>
                    <a:pt x="137" y="277"/>
                  </a:lnTo>
                  <a:lnTo>
                    <a:pt x="88" y="312"/>
                  </a:lnTo>
                  <a:lnTo>
                    <a:pt x="51" y="334"/>
                  </a:lnTo>
                  <a:close/>
                </a:path>
              </a:pathLst>
            </a:custGeom>
            <a:solidFill>
              <a:srgbClr val="E9CE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grpSp>
      <p:sp>
        <p:nvSpPr>
          <p:cNvPr id="45" name="ZoneTexte 44">
            <a:extLst>
              <a:ext uri="{FF2B5EF4-FFF2-40B4-BE49-F238E27FC236}">
                <a16:creationId xmlns:a16="http://schemas.microsoft.com/office/drawing/2014/main" id="{6FA471D5-17B6-4D57-9C94-456ADE42B22D}"/>
              </a:ext>
            </a:extLst>
          </p:cNvPr>
          <p:cNvSpPr txBox="1"/>
          <p:nvPr/>
        </p:nvSpPr>
        <p:spPr>
          <a:xfrm>
            <a:off x="335360" y="1259468"/>
            <a:ext cx="3312368" cy="369332"/>
          </a:xfrm>
          <a:prstGeom prst="rect">
            <a:avLst/>
          </a:prstGeom>
          <a:noFill/>
        </p:spPr>
        <p:txBody>
          <a:bodyPr wrap="square" rtlCol="0">
            <a:spAutoFit/>
          </a:bodyPr>
          <a:lstStyle/>
          <a:p>
            <a:r>
              <a:rPr lang="fr-FR" b="1" u="sng" dirty="0">
                <a:solidFill>
                  <a:schemeClr val="tx2"/>
                </a:solidFill>
                <a:latin typeface="Open Sans"/>
              </a:rPr>
              <a:t>1</a:t>
            </a:r>
            <a:r>
              <a:rPr lang="fr-FR" b="1" dirty="0">
                <a:solidFill>
                  <a:schemeClr val="tx2"/>
                </a:solidFill>
                <a:latin typeface="Open Sans"/>
              </a:rPr>
              <a:t> - Remarques préliminaires</a:t>
            </a:r>
          </a:p>
        </p:txBody>
      </p:sp>
      <p:sp>
        <p:nvSpPr>
          <p:cNvPr id="46" name="ZoneTexte 45">
            <a:extLst>
              <a:ext uri="{FF2B5EF4-FFF2-40B4-BE49-F238E27FC236}">
                <a16:creationId xmlns:a16="http://schemas.microsoft.com/office/drawing/2014/main" id="{D2B7353A-D3CC-4CEE-A428-1884E2D70D17}"/>
              </a:ext>
            </a:extLst>
          </p:cNvPr>
          <p:cNvSpPr txBox="1"/>
          <p:nvPr/>
        </p:nvSpPr>
        <p:spPr>
          <a:xfrm>
            <a:off x="335360" y="3619883"/>
            <a:ext cx="3153872" cy="646331"/>
          </a:xfrm>
          <a:prstGeom prst="rect">
            <a:avLst/>
          </a:prstGeom>
          <a:noFill/>
        </p:spPr>
        <p:txBody>
          <a:bodyPr wrap="square" rtlCol="0">
            <a:spAutoFit/>
          </a:bodyPr>
          <a:lstStyle/>
          <a:p>
            <a:r>
              <a:rPr lang="fr-FR" b="1" u="sng" dirty="0">
                <a:solidFill>
                  <a:schemeClr val="tx2"/>
                </a:solidFill>
                <a:latin typeface="Open Sans"/>
              </a:rPr>
              <a:t>3</a:t>
            </a:r>
            <a:r>
              <a:rPr lang="fr-FR" b="1" dirty="0">
                <a:solidFill>
                  <a:schemeClr val="tx2"/>
                </a:solidFill>
                <a:latin typeface="Open Sans"/>
              </a:rPr>
              <a:t> - La notion de fait générateur</a:t>
            </a:r>
          </a:p>
        </p:txBody>
      </p:sp>
      <p:sp>
        <p:nvSpPr>
          <p:cNvPr id="47" name="ZoneTexte 46">
            <a:extLst>
              <a:ext uri="{FF2B5EF4-FFF2-40B4-BE49-F238E27FC236}">
                <a16:creationId xmlns:a16="http://schemas.microsoft.com/office/drawing/2014/main" id="{A9E4ACE9-2374-4527-8ED0-4358636204A9}"/>
              </a:ext>
            </a:extLst>
          </p:cNvPr>
          <p:cNvSpPr txBox="1"/>
          <p:nvPr/>
        </p:nvSpPr>
        <p:spPr>
          <a:xfrm>
            <a:off x="335360" y="4874100"/>
            <a:ext cx="3163811" cy="923330"/>
          </a:xfrm>
          <a:prstGeom prst="rect">
            <a:avLst/>
          </a:prstGeom>
          <a:noFill/>
        </p:spPr>
        <p:txBody>
          <a:bodyPr wrap="square" rtlCol="0">
            <a:spAutoFit/>
          </a:bodyPr>
          <a:lstStyle/>
          <a:p>
            <a:r>
              <a:rPr lang="fr-FR" b="1" u="sng" dirty="0">
                <a:solidFill>
                  <a:schemeClr val="tx2"/>
                </a:solidFill>
                <a:latin typeface="Open Sans"/>
              </a:rPr>
              <a:t>4</a:t>
            </a:r>
            <a:r>
              <a:rPr lang="fr-FR" b="1" dirty="0">
                <a:solidFill>
                  <a:schemeClr val="tx2"/>
                </a:solidFill>
                <a:latin typeface="Open Sans"/>
              </a:rPr>
              <a:t> - Auteur et destinataire de la déclaration de créance</a:t>
            </a:r>
          </a:p>
        </p:txBody>
      </p:sp>
      <p:sp>
        <p:nvSpPr>
          <p:cNvPr id="51" name="Shape 273">
            <a:extLst>
              <a:ext uri="{FF2B5EF4-FFF2-40B4-BE49-F238E27FC236}">
                <a16:creationId xmlns:a16="http://schemas.microsoft.com/office/drawing/2014/main" id="{4A8787DB-1EDE-44A4-B9DD-7E088C24671D}"/>
              </a:ext>
            </a:extLst>
          </p:cNvPr>
          <p:cNvSpPr/>
          <p:nvPr/>
        </p:nvSpPr>
        <p:spPr>
          <a:xfrm>
            <a:off x="7258172" y="2359546"/>
            <a:ext cx="998068" cy="742949"/>
          </a:xfrm>
          <a:prstGeom prst="rect">
            <a:avLst/>
          </a:prstGeom>
          <a:solidFill>
            <a:schemeClr val="accent2">
              <a:lumMod val="40000"/>
              <a:lumOff val="60000"/>
            </a:scheme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5" action="ppaction://hlinksldjump"/>
              </a:rPr>
              <a:t>Pages 23 à 27</a:t>
            </a:r>
            <a:endParaRPr kumimoji="0" b="1" i="0" u="none" strike="noStrike" kern="1200" cap="none" spc="0" normalizeH="0" baseline="0" noProof="0" dirty="0">
              <a:ln>
                <a:noFill/>
              </a:ln>
              <a:solidFill>
                <a:srgbClr val="FFFFFF"/>
              </a:solidFill>
              <a:effectLst/>
              <a:uLnTx/>
              <a:uFillTx/>
              <a:latin typeface="Open Sans"/>
            </a:endParaRPr>
          </a:p>
        </p:txBody>
      </p:sp>
      <p:sp>
        <p:nvSpPr>
          <p:cNvPr id="52" name="Shape 276">
            <a:extLst>
              <a:ext uri="{FF2B5EF4-FFF2-40B4-BE49-F238E27FC236}">
                <a16:creationId xmlns:a16="http://schemas.microsoft.com/office/drawing/2014/main" id="{6683510C-A987-43D6-94D9-E8E9773350E4}"/>
              </a:ext>
            </a:extLst>
          </p:cNvPr>
          <p:cNvSpPr/>
          <p:nvPr/>
        </p:nvSpPr>
        <p:spPr>
          <a:xfrm>
            <a:off x="7258172" y="3587356"/>
            <a:ext cx="998068" cy="742949"/>
          </a:xfrm>
          <a:prstGeom prst="rect">
            <a:avLst/>
          </a:prstGeom>
          <a:solidFill>
            <a:schemeClr val="accent3">
              <a:lumMod val="40000"/>
              <a:lumOff val="60000"/>
            </a:scheme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6" action="ppaction://hlinksldjump"/>
              </a:rPr>
              <a:t>Page 28</a:t>
            </a:r>
            <a:endParaRPr kumimoji="0" b="1" i="0" u="none" strike="noStrike" kern="1200" cap="none" spc="0" normalizeH="0" baseline="0" noProof="0" dirty="0">
              <a:ln>
                <a:noFill/>
              </a:ln>
              <a:solidFill>
                <a:srgbClr val="FFFFFF"/>
              </a:solidFill>
              <a:effectLst/>
              <a:uLnTx/>
              <a:uFillTx/>
              <a:latin typeface="Open Sans"/>
            </a:endParaRPr>
          </a:p>
        </p:txBody>
      </p:sp>
      <p:sp>
        <p:nvSpPr>
          <p:cNvPr id="53" name="ZoneTexte 52">
            <a:extLst>
              <a:ext uri="{FF2B5EF4-FFF2-40B4-BE49-F238E27FC236}">
                <a16:creationId xmlns:a16="http://schemas.microsoft.com/office/drawing/2014/main" id="{8B6D3FD2-4129-42AD-9F0B-C2BF20E2B1D8}"/>
              </a:ext>
            </a:extLst>
          </p:cNvPr>
          <p:cNvSpPr txBox="1"/>
          <p:nvPr/>
        </p:nvSpPr>
        <p:spPr>
          <a:xfrm>
            <a:off x="8611038" y="2244217"/>
            <a:ext cx="3245601" cy="923330"/>
          </a:xfrm>
          <a:prstGeom prst="rect">
            <a:avLst/>
          </a:prstGeom>
          <a:noFill/>
        </p:spPr>
        <p:txBody>
          <a:bodyPr wrap="square" rtlCol="0">
            <a:spAutoFit/>
          </a:bodyPr>
          <a:lstStyle/>
          <a:p>
            <a:r>
              <a:rPr lang="fr-FR" b="1" u="sng" dirty="0">
                <a:solidFill>
                  <a:schemeClr val="tx2"/>
                </a:solidFill>
                <a:latin typeface="Open Sans"/>
              </a:rPr>
              <a:t>6</a:t>
            </a:r>
            <a:r>
              <a:rPr lang="fr-FR" b="1" dirty="0">
                <a:solidFill>
                  <a:schemeClr val="tx2"/>
                </a:solidFill>
                <a:latin typeface="Open Sans"/>
              </a:rPr>
              <a:t> – Forme et contenu de la déclaration de créance – Montant à déclarer</a:t>
            </a:r>
          </a:p>
        </p:txBody>
      </p:sp>
      <p:sp>
        <p:nvSpPr>
          <p:cNvPr id="54" name="ZoneTexte 53">
            <a:extLst>
              <a:ext uri="{FF2B5EF4-FFF2-40B4-BE49-F238E27FC236}">
                <a16:creationId xmlns:a16="http://schemas.microsoft.com/office/drawing/2014/main" id="{95D34BC6-E19C-4055-A10F-D1E0D9B1A886}"/>
              </a:ext>
            </a:extLst>
          </p:cNvPr>
          <p:cNvSpPr txBox="1"/>
          <p:nvPr/>
        </p:nvSpPr>
        <p:spPr>
          <a:xfrm>
            <a:off x="8620978" y="3619887"/>
            <a:ext cx="3235662" cy="646331"/>
          </a:xfrm>
          <a:prstGeom prst="rect">
            <a:avLst/>
          </a:prstGeom>
          <a:noFill/>
        </p:spPr>
        <p:txBody>
          <a:bodyPr wrap="square" rtlCol="0">
            <a:spAutoFit/>
          </a:bodyPr>
          <a:lstStyle/>
          <a:p>
            <a:r>
              <a:rPr lang="fr-FR" b="1" u="sng" dirty="0">
                <a:solidFill>
                  <a:schemeClr val="tx2"/>
                </a:solidFill>
                <a:latin typeface="Open Sans"/>
              </a:rPr>
              <a:t>7</a:t>
            </a:r>
            <a:r>
              <a:rPr lang="fr-FR" b="1" dirty="0">
                <a:solidFill>
                  <a:schemeClr val="tx2"/>
                </a:solidFill>
                <a:latin typeface="Open Sans"/>
              </a:rPr>
              <a:t> - Les effets de la déclaration de créance</a:t>
            </a:r>
          </a:p>
        </p:txBody>
      </p:sp>
      <p:sp>
        <p:nvSpPr>
          <p:cNvPr id="57" name="Shape 267">
            <a:extLst>
              <a:ext uri="{FF2B5EF4-FFF2-40B4-BE49-F238E27FC236}">
                <a16:creationId xmlns:a16="http://schemas.microsoft.com/office/drawing/2014/main" id="{28D29674-F28D-4A2C-AC31-FFACC737EAD5}"/>
              </a:ext>
            </a:extLst>
          </p:cNvPr>
          <p:cNvSpPr/>
          <p:nvPr/>
        </p:nvSpPr>
        <p:spPr>
          <a:xfrm>
            <a:off x="7251548" y="4957134"/>
            <a:ext cx="1004692" cy="742949"/>
          </a:xfrm>
          <a:prstGeom prst="rect">
            <a:avLst/>
          </a:prstGeom>
          <a:solidFill>
            <a:schemeClr val="accent6">
              <a:lumMod val="60000"/>
              <a:lumOff val="40000"/>
            </a:scheme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7" action="ppaction://hlinksldjump"/>
              </a:rPr>
              <a:t>Page 29</a:t>
            </a:r>
            <a:endParaRPr kumimoji="0" b="1" i="0" u="none" strike="noStrike" kern="1200" cap="none" spc="0" normalizeH="0" baseline="0" noProof="0" dirty="0">
              <a:ln>
                <a:noFill/>
              </a:ln>
              <a:solidFill>
                <a:srgbClr val="FFFFFF"/>
              </a:solidFill>
              <a:effectLst/>
              <a:uLnTx/>
              <a:uFillTx/>
              <a:latin typeface="Open Sans"/>
            </a:endParaRPr>
          </a:p>
        </p:txBody>
      </p:sp>
      <p:sp>
        <p:nvSpPr>
          <p:cNvPr id="58" name="ZoneTexte 57">
            <a:extLst>
              <a:ext uri="{FF2B5EF4-FFF2-40B4-BE49-F238E27FC236}">
                <a16:creationId xmlns:a16="http://schemas.microsoft.com/office/drawing/2014/main" id="{8197DDCE-55D2-4A4B-99B8-57FDE7F27AC3}"/>
              </a:ext>
            </a:extLst>
          </p:cNvPr>
          <p:cNvSpPr txBox="1"/>
          <p:nvPr/>
        </p:nvSpPr>
        <p:spPr>
          <a:xfrm>
            <a:off x="8601100" y="4870358"/>
            <a:ext cx="3255540" cy="923330"/>
          </a:xfrm>
          <a:prstGeom prst="rect">
            <a:avLst/>
          </a:prstGeom>
          <a:noFill/>
        </p:spPr>
        <p:txBody>
          <a:bodyPr wrap="square" rtlCol="0">
            <a:spAutoFit/>
          </a:bodyPr>
          <a:lstStyle/>
          <a:p>
            <a:r>
              <a:rPr lang="fr-FR" b="1" u="sng" dirty="0">
                <a:solidFill>
                  <a:schemeClr val="tx2"/>
                </a:solidFill>
                <a:latin typeface="Open Sans"/>
              </a:rPr>
              <a:t>8</a:t>
            </a:r>
            <a:r>
              <a:rPr lang="fr-FR" b="1" dirty="0">
                <a:solidFill>
                  <a:schemeClr val="tx2"/>
                </a:solidFill>
                <a:latin typeface="Open Sans"/>
              </a:rPr>
              <a:t> - Le sort des créances non déclarées ou déclarées irrégulièrement</a:t>
            </a:r>
          </a:p>
        </p:txBody>
      </p:sp>
      <p:sp>
        <p:nvSpPr>
          <p:cNvPr id="59" name="Shape 267">
            <a:extLst>
              <a:ext uri="{FF2B5EF4-FFF2-40B4-BE49-F238E27FC236}">
                <a16:creationId xmlns:a16="http://schemas.microsoft.com/office/drawing/2014/main" id="{50A2325E-0BCB-4BB8-9111-5CA890D44530}"/>
              </a:ext>
            </a:extLst>
          </p:cNvPr>
          <p:cNvSpPr/>
          <p:nvPr/>
        </p:nvSpPr>
        <p:spPr>
          <a:xfrm>
            <a:off x="7253162" y="1124744"/>
            <a:ext cx="1003078" cy="742949"/>
          </a:xfrm>
          <a:prstGeom prst="rect">
            <a:avLst/>
          </a:prstGeom>
          <a:solidFill>
            <a:schemeClr val="bg1">
              <a:lumMod val="65000"/>
            </a:scheme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8" action="ppaction://hlinksldjump"/>
              </a:rPr>
              <a:t>Pages 20 à 22</a:t>
            </a:r>
            <a:endParaRPr kumimoji="0" b="1" i="0" u="none" strike="noStrike" kern="1200" cap="none" spc="0" normalizeH="0" baseline="0" noProof="0" dirty="0">
              <a:ln>
                <a:noFill/>
              </a:ln>
              <a:solidFill>
                <a:srgbClr val="FFFFFF"/>
              </a:solidFill>
              <a:effectLst/>
              <a:uLnTx/>
              <a:uFillTx/>
              <a:latin typeface="Open Sans"/>
            </a:endParaRPr>
          </a:p>
        </p:txBody>
      </p:sp>
      <p:sp>
        <p:nvSpPr>
          <p:cNvPr id="60" name="ZoneTexte 59">
            <a:extLst>
              <a:ext uri="{FF2B5EF4-FFF2-40B4-BE49-F238E27FC236}">
                <a16:creationId xmlns:a16="http://schemas.microsoft.com/office/drawing/2014/main" id="{89AF2876-4CF2-4AB6-B76C-4BCA878CA227}"/>
              </a:ext>
            </a:extLst>
          </p:cNvPr>
          <p:cNvSpPr txBox="1"/>
          <p:nvPr/>
        </p:nvSpPr>
        <p:spPr>
          <a:xfrm>
            <a:off x="8596482" y="1179062"/>
            <a:ext cx="3332166" cy="646331"/>
          </a:xfrm>
          <a:prstGeom prst="rect">
            <a:avLst/>
          </a:prstGeom>
          <a:noFill/>
        </p:spPr>
        <p:txBody>
          <a:bodyPr wrap="square" rtlCol="0">
            <a:spAutoFit/>
          </a:bodyPr>
          <a:lstStyle/>
          <a:p>
            <a:r>
              <a:rPr lang="fr-FR" b="1" u="sng" dirty="0">
                <a:solidFill>
                  <a:schemeClr val="tx2"/>
                </a:solidFill>
                <a:latin typeface="Open Sans"/>
              </a:rPr>
              <a:t>5</a:t>
            </a:r>
            <a:r>
              <a:rPr lang="fr-FR" b="1" dirty="0">
                <a:solidFill>
                  <a:schemeClr val="tx2"/>
                </a:solidFill>
                <a:latin typeface="Open Sans"/>
              </a:rPr>
              <a:t> - Délais de la déclaration de créance (ou modification)</a:t>
            </a:r>
          </a:p>
        </p:txBody>
      </p:sp>
      <p:sp>
        <p:nvSpPr>
          <p:cNvPr id="61" name="Shape 267">
            <a:extLst>
              <a:ext uri="{FF2B5EF4-FFF2-40B4-BE49-F238E27FC236}">
                <a16:creationId xmlns:a16="http://schemas.microsoft.com/office/drawing/2014/main" id="{8D007237-6190-4D00-90FC-C03ADE3D893D}"/>
              </a:ext>
            </a:extLst>
          </p:cNvPr>
          <p:cNvSpPr/>
          <p:nvPr/>
        </p:nvSpPr>
        <p:spPr>
          <a:xfrm>
            <a:off x="3689282" y="2359546"/>
            <a:ext cx="966557" cy="742949"/>
          </a:xfrm>
          <a:prstGeom prst="rect">
            <a:avLst/>
          </a:prstGeom>
          <a:solidFill>
            <a:schemeClr val="accent5">
              <a:lumMod val="60000"/>
              <a:lumOff val="40000"/>
            </a:scheme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9" action="ppaction://hlinksldjump"/>
              </a:rPr>
              <a:t>Pages 7 à 10</a:t>
            </a:r>
            <a:endParaRPr kumimoji="0" b="1" i="0" u="none" strike="noStrike" kern="1200" cap="none" spc="0" normalizeH="0" baseline="0" noProof="0" dirty="0">
              <a:ln>
                <a:noFill/>
              </a:ln>
              <a:solidFill>
                <a:srgbClr val="FFFFFF"/>
              </a:solidFill>
              <a:effectLst/>
              <a:uLnTx/>
              <a:uFillTx/>
              <a:latin typeface="Open Sans"/>
            </a:endParaRPr>
          </a:p>
        </p:txBody>
      </p:sp>
      <p:sp>
        <p:nvSpPr>
          <p:cNvPr id="62" name="ZoneTexte 61">
            <a:extLst>
              <a:ext uri="{FF2B5EF4-FFF2-40B4-BE49-F238E27FC236}">
                <a16:creationId xmlns:a16="http://schemas.microsoft.com/office/drawing/2014/main" id="{3F585633-BD7C-481F-B950-5C9B341336F9}"/>
              </a:ext>
            </a:extLst>
          </p:cNvPr>
          <p:cNvSpPr txBox="1"/>
          <p:nvPr/>
        </p:nvSpPr>
        <p:spPr>
          <a:xfrm>
            <a:off x="335360" y="2423432"/>
            <a:ext cx="3144336" cy="646331"/>
          </a:xfrm>
          <a:prstGeom prst="rect">
            <a:avLst/>
          </a:prstGeom>
          <a:noFill/>
        </p:spPr>
        <p:txBody>
          <a:bodyPr wrap="square" rtlCol="0">
            <a:spAutoFit/>
          </a:bodyPr>
          <a:lstStyle/>
          <a:p>
            <a:r>
              <a:rPr lang="fr-FR" b="1" u="sng" dirty="0">
                <a:solidFill>
                  <a:schemeClr val="tx2"/>
                </a:solidFill>
                <a:latin typeface="Open Sans"/>
              </a:rPr>
              <a:t>2</a:t>
            </a:r>
            <a:r>
              <a:rPr lang="fr-FR" b="1" dirty="0">
                <a:solidFill>
                  <a:schemeClr val="tx2"/>
                </a:solidFill>
                <a:latin typeface="Open Sans"/>
              </a:rPr>
              <a:t> - Créanciers soumis à déclaration et exceptions.</a:t>
            </a:r>
          </a:p>
        </p:txBody>
      </p:sp>
      <p:sp>
        <p:nvSpPr>
          <p:cNvPr id="64" name="ZoneTexte 63">
            <a:extLst>
              <a:ext uri="{FF2B5EF4-FFF2-40B4-BE49-F238E27FC236}">
                <a16:creationId xmlns:a16="http://schemas.microsoft.com/office/drawing/2014/main" id="{E7DB2DAF-9CA5-4E02-AD26-5FB534F0FBB9}"/>
              </a:ext>
            </a:extLst>
          </p:cNvPr>
          <p:cNvSpPr txBox="1"/>
          <p:nvPr/>
        </p:nvSpPr>
        <p:spPr>
          <a:xfrm>
            <a:off x="4907902" y="273739"/>
            <a:ext cx="7164762"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solidFill>
                  <a:schemeClr val="tx2"/>
                </a:solidFill>
                <a:latin typeface="Vijaya" panose="02020604020202020204" pitchFamily="18" charset="0"/>
                <a:cs typeface="Vijaya" panose="02020604020202020204" pitchFamily="18" charset="0"/>
              </a:rPr>
              <a:t>Déclaration de la créance antérieure</a:t>
            </a:r>
          </a:p>
        </p:txBody>
      </p:sp>
      <p:sp>
        <p:nvSpPr>
          <p:cNvPr id="65" name="ZoneTexte 64">
            <a:extLst>
              <a:ext uri="{FF2B5EF4-FFF2-40B4-BE49-F238E27FC236}">
                <a16:creationId xmlns:a16="http://schemas.microsoft.com/office/drawing/2014/main" id="{E47A6EEC-3D6D-428A-8483-D9C1F1CF8C50}"/>
              </a:ext>
            </a:extLst>
          </p:cNvPr>
          <p:cNvSpPr txBox="1"/>
          <p:nvPr/>
        </p:nvSpPr>
        <p:spPr>
          <a:xfrm>
            <a:off x="63020" y="286174"/>
            <a:ext cx="4736836"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solidFill>
                  <a:schemeClr val="tx2"/>
                </a:solidFill>
                <a:latin typeface="Vijaya" panose="020B0502040204020203" pitchFamily="18" charset="0"/>
                <a:cs typeface="Vijaya" panose="020B0502040204020203" pitchFamily="18" charset="0"/>
              </a:rPr>
              <a:t>Sommaire de la première partie </a:t>
            </a:r>
          </a:p>
        </p:txBody>
      </p:sp>
    </p:spTree>
    <p:extLst>
      <p:ext uri="{BB962C8B-B14F-4D97-AF65-F5344CB8AC3E}">
        <p14:creationId xmlns:p14="http://schemas.microsoft.com/office/powerpoint/2010/main" val="3965035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5C29051-85A5-4E86-A395-2DF59F111975}"/>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8ED90DB2-E902-4725-8C1B-5C1CF6221FA9}"/>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A98E5F58-9A3A-4D4A-A0B5-B1990C06BCE4}"/>
              </a:ext>
            </a:extLst>
          </p:cNvPr>
          <p:cNvSpPr>
            <a:spLocks noGrp="1"/>
          </p:cNvSpPr>
          <p:nvPr>
            <p:ph type="sldNum" sz="quarter" idx="12"/>
          </p:nvPr>
        </p:nvSpPr>
        <p:spPr/>
        <p:txBody>
          <a:bodyPr/>
          <a:lstStyle/>
          <a:p>
            <a:fld id="{A7D2C6EA-A00E-474B-A989-EF59E4134B89}" type="slidenum">
              <a:rPr lang="fr-FR" smtClean="0"/>
              <a:t>2</a:t>
            </a:fld>
            <a:endParaRPr lang="fr-FR" dirty="0"/>
          </a:p>
        </p:txBody>
      </p:sp>
      <p:sp>
        <p:nvSpPr>
          <p:cNvPr id="5" name="Shape 267">
            <a:extLst>
              <a:ext uri="{FF2B5EF4-FFF2-40B4-BE49-F238E27FC236}">
                <a16:creationId xmlns:a16="http://schemas.microsoft.com/office/drawing/2014/main" id="{B40A58AF-2565-4509-B515-AD6C606387B6}"/>
              </a:ext>
            </a:extLst>
          </p:cNvPr>
          <p:cNvSpPr/>
          <p:nvPr/>
        </p:nvSpPr>
        <p:spPr>
          <a:xfrm>
            <a:off x="3686174" y="3068757"/>
            <a:ext cx="969665" cy="742949"/>
          </a:xfrm>
          <a:prstGeom prst="rect">
            <a:avLst/>
          </a:prstGeom>
          <a:solidFill>
            <a:schemeClr val="accent6"/>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2" action="ppaction://hlinksldjump"/>
              </a:rPr>
              <a:t>Page 32</a:t>
            </a:r>
            <a:r>
              <a:rPr kumimoji="0" lang="en-US" b="1" i="0" u="none" strike="noStrike" kern="1200" cap="none" spc="0" normalizeH="0" baseline="0" noProof="0" dirty="0">
                <a:ln>
                  <a:noFill/>
                </a:ln>
                <a:solidFill>
                  <a:srgbClr val="FFFFFF"/>
                </a:solidFill>
                <a:effectLst/>
                <a:uLnTx/>
                <a:uFillTx/>
                <a:latin typeface="Open Sans"/>
              </a:rPr>
              <a:t> </a:t>
            </a:r>
            <a:endParaRPr kumimoji="0" b="1" i="0" u="none" strike="noStrike" kern="1200" cap="none" spc="0" normalizeH="0" baseline="0" noProof="0" dirty="0">
              <a:ln>
                <a:noFill/>
              </a:ln>
              <a:solidFill>
                <a:srgbClr val="FFFFFF"/>
              </a:solidFill>
              <a:effectLst/>
              <a:uLnTx/>
              <a:uFillTx/>
              <a:latin typeface="Open Sans"/>
            </a:endParaRPr>
          </a:p>
        </p:txBody>
      </p:sp>
      <p:sp>
        <p:nvSpPr>
          <p:cNvPr id="6" name="Shape 273">
            <a:extLst>
              <a:ext uri="{FF2B5EF4-FFF2-40B4-BE49-F238E27FC236}">
                <a16:creationId xmlns:a16="http://schemas.microsoft.com/office/drawing/2014/main" id="{0A8A7B66-22EA-44F5-A7DE-9ABD7F84BE71}"/>
              </a:ext>
            </a:extLst>
          </p:cNvPr>
          <p:cNvSpPr/>
          <p:nvPr/>
        </p:nvSpPr>
        <p:spPr>
          <a:xfrm>
            <a:off x="7248128" y="1471067"/>
            <a:ext cx="960336" cy="742949"/>
          </a:xfrm>
          <a:prstGeom prst="rect">
            <a:avLst/>
          </a:prstGeom>
          <a:solidFill>
            <a:schemeClr val="accent4"/>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3" action="ppaction://hlinksldjump"/>
              </a:rPr>
              <a:t>Pages 34 à 36</a:t>
            </a:r>
            <a:endParaRPr kumimoji="0" b="1" i="0" u="none" strike="noStrike" kern="1200" cap="none" spc="0" normalizeH="0" baseline="0" noProof="0" dirty="0">
              <a:ln>
                <a:noFill/>
              </a:ln>
              <a:solidFill>
                <a:srgbClr val="FFFFFF"/>
              </a:solidFill>
              <a:effectLst/>
              <a:uLnTx/>
              <a:uFillTx/>
              <a:latin typeface="Open Sans"/>
            </a:endParaRPr>
          </a:p>
        </p:txBody>
      </p:sp>
      <p:grpSp>
        <p:nvGrpSpPr>
          <p:cNvPr id="8" name="Group 24">
            <a:extLst>
              <a:ext uri="{FF2B5EF4-FFF2-40B4-BE49-F238E27FC236}">
                <a16:creationId xmlns:a16="http://schemas.microsoft.com/office/drawing/2014/main" id="{2CEDC200-7844-40CA-B6A0-E56A1F8AC8D1}"/>
              </a:ext>
            </a:extLst>
          </p:cNvPr>
          <p:cNvGrpSpPr/>
          <p:nvPr/>
        </p:nvGrpSpPr>
        <p:grpSpPr>
          <a:xfrm>
            <a:off x="4842669" y="2066719"/>
            <a:ext cx="2506663" cy="4035425"/>
            <a:chOff x="2924175" y="1682750"/>
            <a:chExt cx="2506663" cy="4035425"/>
          </a:xfrm>
        </p:grpSpPr>
        <p:sp>
          <p:nvSpPr>
            <p:cNvPr id="9" name="Freeform 90">
              <a:extLst>
                <a:ext uri="{FF2B5EF4-FFF2-40B4-BE49-F238E27FC236}">
                  <a16:creationId xmlns:a16="http://schemas.microsoft.com/office/drawing/2014/main" id="{448B183A-E3B2-4DC5-9C01-21A57419E2E5}"/>
                </a:ext>
              </a:extLst>
            </p:cNvPr>
            <p:cNvSpPr>
              <a:spLocks/>
            </p:cNvSpPr>
            <p:nvPr/>
          </p:nvSpPr>
          <p:spPr bwMode="auto">
            <a:xfrm>
              <a:off x="3730625" y="5511800"/>
              <a:ext cx="276225" cy="206375"/>
            </a:xfrm>
            <a:custGeom>
              <a:avLst/>
              <a:gdLst>
                <a:gd name="T0" fmla="*/ 0 w 699"/>
                <a:gd name="T1" fmla="*/ 2 h 520"/>
                <a:gd name="T2" fmla="*/ 0 w 699"/>
                <a:gd name="T3" fmla="*/ 520 h 520"/>
                <a:gd name="T4" fmla="*/ 691 w 699"/>
                <a:gd name="T5" fmla="*/ 520 h 520"/>
                <a:gd name="T6" fmla="*/ 694 w 699"/>
                <a:gd name="T7" fmla="*/ 516 h 520"/>
                <a:gd name="T8" fmla="*/ 699 w 699"/>
                <a:gd name="T9" fmla="*/ 492 h 520"/>
                <a:gd name="T10" fmla="*/ 696 w 699"/>
                <a:gd name="T11" fmla="*/ 466 h 520"/>
                <a:gd name="T12" fmla="*/ 684 w 699"/>
                <a:gd name="T13" fmla="*/ 433 h 520"/>
                <a:gd name="T14" fmla="*/ 657 w 699"/>
                <a:gd name="T15" fmla="*/ 394 h 520"/>
                <a:gd name="T16" fmla="*/ 612 w 699"/>
                <a:gd name="T17" fmla="*/ 353 h 520"/>
                <a:gd name="T18" fmla="*/ 543 w 699"/>
                <a:gd name="T19" fmla="*/ 306 h 520"/>
                <a:gd name="T20" fmla="*/ 497 w 699"/>
                <a:gd name="T21" fmla="*/ 282 h 520"/>
                <a:gd name="T22" fmla="*/ 237 w 699"/>
                <a:gd name="T23" fmla="*/ 152 h 520"/>
                <a:gd name="T24" fmla="*/ 230 w 699"/>
                <a:gd name="T25" fmla="*/ 0 h 520"/>
                <a:gd name="T26" fmla="*/ 0 w 699"/>
                <a:gd name="T27" fmla="*/ 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9" h="520">
                  <a:moveTo>
                    <a:pt x="0" y="2"/>
                  </a:moveTo>
                  <a:lnTo>
                    <a:pt x="0" y="520"/>
                  </a:lnTo>
                  <a:lnTo>
                    <a:pt x="691" y="520"/>
                  </a:lnTo>
                  <a:lnTo>
                    <a:pt x="694" y="516"/>
                  </a:lnTo>
                  <a:lnTo>
                    <a:pt x="699" y="492"/>
                  </a:lnTo>
                  <a:lnTo>
                    <a:pt x="696" y="466"/>
                  </a:lnTo>
                  <a:lnTo>
                    <a:pt x="684" y="433"/>
                  </a:lnTo>
                  <a:lnTo>
                    <a:pt x="657" y="394"/>
                  </a:lnTo>
                  <a:lnTo>
                    <a:pt x="612" y="353"/>
                  </a:lnTo>
                  <a:lnTo>
                    <a:pt x="543" y="306"/>
                  </a:lnTo>
                  <a:lnTo>
                    <a:pt x="497" y="282"/>
                  </a:lnTo>
                  <a:lnTo>
                    <a:pt x="237" y="152"/>
                  </a:lnTo>
                  <a:lnTo>
                    <a:pt x="230"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0" name="Freeform 91">
              <a:extLst>
                <a:ext uri="{FF2B5EF4-FFF2-40B4-BE49-F238E27FC236}">
                  <a16:creationId xmlns:a16="http://schemas.microsoft.com/office/drawing/2014/main" id="{C96CF7AA-BC5A-49CF-AA0E-7F4512B8B3A1}"/>
                </a:ext>
              </a:extLst>
            </p:cNvPr>
            <p:cNvSpPr>
              <a:spLocks/>
            </p:cNvSpPr>
            <p:nvPr/>
          </p:nvSpPr>
          <p:spPr bwMode="auto">
            <a:xfrm>
              <a:off x="3309938" y="5511800"/>
              <a:ext cx="277813" cy="206375"/>
            </a:xfrm>
            <a:custGeom>
              <a:avLst/>
              <a:gdLst>
                <a:gd name="T0" fmla="*/ 699 w 699"/>
                <a:gd name="T1" fmla="*/ 2 h 520"/>
                <a:gd name="T2" fmla="*/ 699 w 699"/>
                <a:gd name="T3" fmla="*/ 520 h 520"/>
                <a:gd name="T4" fmla="*/ 8 w 699"/>
                <a:gd name="T5" fmla="*/ 520 h 520"/>
                <a:gd name="T6" fmla="*/ 5 w 699"/>
                <a:gd name="T7" fmla="*/ 516 h 520"/>
                <a:gd name="T8" fmla="*/ 0 w 699"/>
                <a:gd name="T9" fmla="*/ 492 h 520"/>
                <a:gd name="T10" fmla="*/ 3 w 699"/>
                <a:gd name="T11" fmla="*/ 466 h 520"/>
                <a:gd name="T12" fmla="*/ 14 w 699"/>
                <a:gd name="T13" fmla="*/ 433 h 520"/>
                <a:gd name="T14" fmla="*/ 42 w 699"/>
                <a:gd name="T15" fmla="*/ 394 h 520"/>
                <a:gd name="T16" fmla="*/ 87 w 699"/>
                <a:gd name="T17" fmla="*/ 353 h 520"/>
                <a:gd name="T18" fmla="*/ 156 w 699"/>
                <a:gd name="T19" fmla="*/ 306 h 520"/>
                <a:gd name="T20" fmla="*/ 202 w 699"/>
                <a:gd name="T21" fmla="*/ 282 h 520"/>
                <a:gd name="T22" fmla="*/ 462 w 699"/>
                <a:gd name="T23" fmla="*/ 152 h 520"/>
                <a:gd name="T24" fmla="*/ 469 w 699"/>
                <a:gd name="T25" fmla="*/ 0 h 520"/>
                <a:gd name="T26" fmla="*/ 699 w 699"/>
                <a:gd name="T27" fmla="*/ 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9" h="520">
                  <a:moveTo>
                    <a:pt x="699" y="2"/>
                  </a:moveTo>
                  <a:lnTo>
                    <a:pt x="699" y="520"/>
                  </a:lnTo>
                  <a:lnTo>
                    <a:pt x="8" y="520"/>
                  </a:lnTo>
                  <a:lnTo>
                    <a:pt x="5" y="516"/>
                  </a:lnTo>
                  <a:lnTo>
                    <a:pt x="0" y="492"/>
                  </a:lnTo>
                  <a:lnTo>
                    <a:pt x="3" y="466"/>
                  </a:lnTo>
                  <a:lnTo>
                    <a:pt x="14" y="433"/>
                  </a:lnTo>
                  <a:lnTo>
                    <a:pt x="42" y="394"/>
                  </a:lnTo>
                  <a:lnTo>
                    <a:pt x="87" y="353"/>
                  </a:lnTo>
                  <a:lnTo>
                    <a:pt x="156" y="306"/>
                  </a:lnTo>
                  <a:lnTo>
                    <a:pt x="202" y="282"/>
                  </a:lnTo>
                  <a:lnTo>
                    <a:pt x="462" y="152"/>
                  </a:lnTo>
                  <a:lnTo>
                    <a:pt x="469" y="0"/>
                  </a:lnTo>
                  <a:lnTo>
                    <a:pt x="699"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1" name="Freeform 92">
              <a:extLst>
                <a:ext uri="{FF2B5EF4-FFF2-40B4-BE49-F238E27FC236}">
                  <a16:creationId xmlns:a16="http://schemas.microsoft.com/office/drawing/2014/main" id="{6ABCC40D-BB34-4ABF-98FB-1A9A95F468E4}"/>
                </a:ext>
              </a:extLst>
            </p:cNvPr>
            <p:cNvSpPr>
              <a:spLocks/>
            </p:cNvSpPr>
            <p:nvPr/>
          </p:nvSpPr>
          <p:spPr bwMode="auto">
            <a:xfrm>
              <a:off x="3389313" y="3548063"/>
              <a:ext cx="542925" cy="2016125"/>
            </a:xfrm>
            <a:custGeom>
              <a:avLst/>
              <a:gdLst>
                <a:gd name="T0" fmla="*/ 0 w 1368"/>
                <a:gd name="T1" fmla="*/ 0 h 5080"/>
                <a:gd name="T2" fmla="*/ 148 w 1368"/>
                <a:gd name="T3" fmla="*/ 5080 h 5080"/>
                <a:gd name="T4" fmla="*/ 569 w 1368"/>
                <a:gd name="T5" fmla="*/ 5080 h 5080"/>
                <a:gd name="T6" fmla="*/ 697 w 1368"/>
                <a:gd name="T7" fmla="*/ 919 h 5080"/>
                <a:gd name="T8" fmla="*/ 763 w 1368"/>
                <a:gd name="T9" fmla="*/ 5080 h 5080"/>
                <a:gd name="T10" fmla="*/ 1184 w 1368"/>
                <a:gd name="T11" fmla="*/ 5080 h 5080"/>
                <a:gd name="T12" fmla="*/ 1368 w 1368"/>
                <a:gd name="T13" fmla="*/ 0 h 5080"/>
                <a:gd name="T14" fmla="*/ 0 w 1368"/>
                <a:gd name="T15" fmla="*/ 0 h 50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8" h="5080">
                  <a:moveTo>
                    <a:pt x="0" y="0"/>
                  </a:moveTo>
                  <a:lnTo>
                    <a:pt x="148" y="5080"/>
                  </a:lnTo>
                  <a:lnTo>
                    <a:pt x="569" y="5080"/>
                  </a:lnTo>
                  <a:lnTo>
                    <a:pt x="697" y="919"/>
                  </a:lnTo>
                  <a:lnTo>
                    <a:pt x="763" y="5080"/>
                  </a:lnTo>
                  <a:lnTo>
                    <a:pt x="1184" y="5080"/>
                  </a:lnTo>
                  <a:lnTo>
                    <a:pt x="1368" y="0"/>
                  </a:lnTo>
                  <a:lnTo>
                    <a:pt x="0" y="0"/>
                  </a:lnTo>
                  <a:close/>
                </a:path>
              </a:pathLst>
            </a:custGeom>
            <a:solidFill>
              <a:srgbClr val="2932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2" name="Freeform 93">
              <a:extLst>
                <a:ext uri="{FF2B5EF4-FFF2-40B4-BE49-F238E27FC236}">
                  <a16:creationId xmlns:a16="http://schemas.microsoft.com/office/drawing/2014/main" id="{D85C25AE-EB10-45B2-9377-CA2051DA11FA}"/>
                </a:ext>
              </a:extLst>
            </p:cNvPr>
            <p:cNvSpPr>
              <a:spLocks/>
            </p:cNvSpPr>
            <p:nvPr/>
          </p:nvSpPr>
          <p:spPr bwMode="auto">
            <a:xfrm>
              <a:off x="4703763" y="2887663"/>
              <a:ext cx="1588" cy="141288"/>
            </a:xfrm>
            <a:custGeom>
              <a:avLst/>
              <a:gdLst>
                <a:gd name="T0" fmla="*/ 0 w 4"/>
                <a:gd name="T1" fmla="*/ 358 h 358"/>
                <a:gd name="T2" fmla="*/ 0 w 4"/>
                <a:gd name="T3" fmla="*/ 4 h 358"/>
                <a:gd name="T4" fmla="*/ 4 w 4"/>
                <a:gd name="T5" fmla="*/ 0 h 358"/>
                <a:gd name="T6" fmla="*/ 4 w 4"/>
                <a:gd name="T7" fmla="*/ 354 h 358"/>
                <a:gd name="T8" fmla="*/ 3 w 4"/>
                <a:gd name="T9" fmla="*/ 357 h 358"/>
                <a:gd name="T10" fmla="*/ 0 w 4"/>
                <a:gd name="T11" fmla="*/ 358 h 358"/>
              </a:gdLst>
              <a:ahLst/>
              <a:cxnLst>
                <a:cxn ang="0">
                  <a:pos x="T0" y="T1"/>
                </a:cxn>
                <a:cxn ang="0">
                  <a:pos x="T2" y="T3"/>
                </a:cxn>
                <a:cxn ang="0">
                  <a:pos x="T4" y="T5"/>
                </a:cxn>
                <a:cxn ang="0">
                  <a:pos x="T6" y="T7"/>
                </a:cxn>
                <a:cxn ang="0">
                  <a:pos x="T8" y="T9"/>
                </a:cxn>
                <a:cxn ang="0">
                  <a:pos x="T10" y="T11"/>
                </a:cxn>
              </a:cxnLst>
              <a:rect l="0" t="0" r="r" b="b"/>
              <a:pathLst>
                <a:path w="4" h="358">
                  <a:moveTo>
                    <a:pt x="0" y="358"/>
                  </a:moveTo>
                  <a:lnTo>
                    <a:pt x="0" y="4"/>
                  </a:lnTo>
                  <a:lnTo>
                    <a:pt x="4" y="0"/>
                  </a:lnTo>
                  <a:lnTo>
                    <a:pt x="4" y="354"/>
                  </a:lnTo>
                  <a:lnTo>
                    <a:pt x="3" y="357"/>
                  </a:lnTo>
                  <a:lnTo>
                    <a:pt x="0" y="358"/>
                  </a:lnTo>
                  <a:close/>
                </a:path>
              </a:pathLst>
            </a:custGeom>
            <a:solidFill>
              <a:srgbClr val="5C6D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3" name="Freeform 95">
              <a:extLst>
                <a:ext uri="{FF2B5EF4-FFF2-40B4-BE49-F238E27FC236}">
                  <a16:creationId xmlns:a16="http://schemas.microsoft.com/office/drawing/2014/main" id="{6F9F89B3-F897-4CC5-BF0F-D6B0386FB8C0}"/>
                </a:ext>
              </a:extLst>
            </p:cNvPr>
            <p:cNvSpPr>
              <a:spLocks/>
            </p:cNvSpPr>
            <p:nvPr/>
          </p:nvSpPr>
          <p:spPr bwMode="auto">
            <a:xfrm>
              <a:off x="3387725" y="3471863"/>
              <a:ext cx="547688" cy="76200"/>
            </a:xfrm>
            <a:custGeom>
              <a:avLst/>
              <a:gdLst>
                <a:gd name="T0" fmla="*/ 1380 w 1380"/>
                <a:gd name="T1" fmla="*/ 0 h 196"/>
                <a:gd name="T2" fmla="*/ 0 w 1380"/>
                <a:gd name="T3" fmla="*/ 0 h 196"/>
                <a:gd name="T4" fmla="*/ 5 w 1380"/>
                <a:gd name="T5" fmla="*/ 196 h 196"/>
                <a:gd name="T6" fmla="*/ 1373 w 1380"/>
                <a:gd name="T7" fmla="*/ 196 h 196"/>
                <a:gd name="T8" fmla="*/ 1380 w 1380"/>
                <a:gd name="T9" fmla="*/ 0 h 196"/>
              </a:gdLst>
              <a:ahLst/>
              <a:cxnLst>
                <a:cxn ang="0">
                  <a:pos x="T0" y="T1"/>
                </a:cxn>
                <a:cxn ang="0">
                  <a:pos x="T2" y="T3"/>
                </a:cxn>
                <a:cxn ang="0">
                  <a:pos x="T4" y="T5"/>
                </a:cxn>
                <a:cxn ang="0">
                  <a:pos x="T6" y="T7"/>
                </a:cxn>
                <a:cxn ang="0">
                  <a:pos x="T8" y="T9"/>
                </a:cxn>
              </a:cxnLst>
              <a:rect l="0" t="0" r="r" b="b"/>
              <a:pathLst>
                <a:path w="1380" h="196">
                  <a:moveTo>
                    <a:pt x="1380" y="0"/>
                  </a:moveTo>
                  <a:lnTo>
                    <a:pt x="0" y="0"/>
                  </a:lnTo>
                  <a:lnTo>
                    <a:pt x="5" y="196"/>
                  </a:lnTo>
                  <a:lnTo>
                    <a:pt x="1373" y="196"/>
                  </a:lnTo>
                  <a:lnTo>
                    <a:pt x="138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4" name="Freeform 96">
              <a:extLst>
                <a:ext uri="{FF2B5EF4-FFF2-40B4-BE49-F238E27FC236}">
                  <a16:creationId xmlns:a16="http://schemas.microsoft.com/office/drawing/2014/main" id="{153ED344-E98B-42DF-9F4B-4E25850D235E}"/>
                </a:ext>
              </a:extLst>
            </p:cNvPr>
            <p:cNvSpPr>
              <a:spLocks/>
            </p:cNvSpPr>
            <p:nvPr/>
          </p:nvSpPr>
          <p:spPr bwMode="auto">
            <a:xfrm>
              <a:off x="3308350" y="2473325"/>
              <a:ext cx="276225" cy="1401763"/>
            </a:xfrm>
            <a:custGeom>
              <a:avLst/>
              <a:gdLst>
                <a:gd name="T0" fmla="*/ 0 w 696"/>
                <a:gd name="T1" fmla="*/ 375 h 3534"/>
                <a:gd name="T2" fmla="*/ 92 w 696"/>
                <a:gd name="T3" fmla="*/ 3513 h 3534"/>
                <a:gd name="T4" fmla="*/ 626 w 696"/>
                <a:gd name="T5" fmla="*/ 3534 h 3534"/>
                <a:gd name="T6" fmla="*/ 642 w 696"/>
                <a:gd name="T7" fmla="*/ 636 h 3534"/>
                <a:gd name="T8" fmla="*/ 696 w 696"/>
                <a:gd name="T9" fmla="*/ 0 h 3534"/>
                <a:gd name="T10" fmla="*/ 0 w 696"/>
                <a:gd name="T11" fmla="*/ 375 h 3534"/>
              </a:gdLst>
              <a:ahLst/>
              <a:cxnLst>
                <a:cxn ang="0">
                  <a:pos x="T0" y="T1"/>
                </a:cxn>
                <a:cxn ang="0">
                  <a:pos x="T2" y="T3"/>
                </a:cxn>
                <a:cxn ang="0">
                  <a:pos x="T4" y="T5"/>
                </a:cxn>
                <a:cxn ang="0">
                  <a:pos x="T6" y="T7"/>
                </a:cxn>
                <a:cxn ang="0">
                  <a:pos x="T8" y="T9"/>
                </a:cxn>
                <a:cxn ang="0">
                  <a:pos x="T10" y="T11"/>
                </a:cxn>
              </a:cxnLst>
              <a:rect l="0" t="0" r="r" b="b"/>
              <a:pathLst>
                <a:path w="696" h="3534">
                  <a:moveTo>
                    <a:pt x="0" y="375"/>
                  </a:moveTo>
                  <a:lnTo>
                    <a:pt x="92" y="3513"/>
                  </a:lnTo>
                  <a:lnTo>
                    <a:pt x="626" y="3534"/>
                  </a:lnTo>
                  <a:lnTo>
                    <a:pt x="642" y="636"/>
                  </a:lnTo>
                  <a:lnTo>
                    <a:pt x="696" y="0"/>
                  </a:lnTo>
                  <a:lnTo>
                    <a:pt x="0" y="375"/>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5" name="Freeform 97">
              <a:extLst>
                <a:ext uri="{FF2B5EF4-FFF2-40B4-BE49-F238E27FC236}">
                  <a16:creationId xmlns:a16="http://schemas.microsoft.com/office/drawing/2014/main" id="{5E540C0E-1250-45E8-897A-F512EB4BF08C}"/>
                </a:ext>
              </a:extLst>
            </p:cNvPr>
            <p:cNvSpPr>
              <a:spLocks/>
            </p:cNvSpPr>
            <p:nvPr/>
          </p:nvSpPr>
          <p:spPr bwMode="auto">
            <a:xfrm>
              <a:off x="3559175" y="2462213"/>
              <a:ext cx="223838" cy="1006475"/>
            </a:xfrm>
            <a:custGeom>
              <a:avLst/>
              <a:gdLst>
                <a:gd name="T0" fmla="*/ 262 w 565"/>
                <a:gd name="T1" fmla="*/ 0 h 2536"/>
                <a:gd name="T2" fmla="*/ 94 w 565"/>
                <a:gd name="T3" fmla="*/ 41 h 2536"/>
                <a:gd name="T4" fmla="*/ 0 w 565"/>
                <a:gd name="T5" fmla="*/ 162 h 2536"/>
                <a:gd name="T6" fmla="*/ 0 w 565"/>
                <a:gd name="T7" fmla="*/ 2536 h 2536"/>
                <a:gd name="T8" fmla="*/ 565 w 565"/>
                <a:gd name="T9" fmla="*/ 2536 h 2536"/>
                <a:gd name="T10" fmla="*/ 558 w 565"/>
                <a:gd name="T11" fmla="*/ 162 h 2536"/>
                <a:gd name="T12" fmla="*/ 437 w 565"/>
                <a:gd name="T13" fmla="*/ 35 h 2536"/>
                <a:gd name="T14" fmla="*/ 262 w 565"/>
                <a:gd name="T15" fmla="*/ 0 h 25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5" h="2536">
                  <a:moveTo>
                    <a:pt x="262" y="0"/>
                  </a:moveTo>
                  <a:lnTo>
                    <a:pt x="94" y="41"/>
                  </a:lnTo>
                  <a:lnTo>
                    <a:pt x="0" y="162"/>
                  </a:lnTo>
                  <a:lnTo>
                    <a:pt x="0" y="2536"/>
                  </a:lnTo>
                  <a:lnTo>
                    <a:pt x="565" y="2536"/>
                  </a:lnTo>
                  <a:lnTo>
                    <a:pt x="558" y="162"/>
                  </a:lnTo>
                  <a:lnTo>
                    <a:pt x="437" y="35"/>
                  </a:lnTo>
                  <a:lnTo>
                    <a:pt x="262" y="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6" name="Freeform 98">
              <a:extLst>
                <a:ext uri="{FF2B5EF4-FFF2-40B4-BE49-F238E27FC236}">
                  <a16:creationId xmlns:a16="http://schemas.microsoft.com/office/drawing/2014/main" id="{4E2B89A5-137B-4970-BB24-B3EE475C9D7F}"/>
                </a:ext>
              </a:extLst>
            </p:cNvPr>
            <p:cNvSpPr>
              <a:spLocks/>
            </p:cNvSpPr>
            <p:nvPr/>
          </p:nvSpPr>
          <p:spPr bwMode="auto">
            <a:xfrm>
              <a:off x="3619500" y="2489200"/>
              <a:ext cx="92075" cy="120650"/>
            </a:xfrm>
            <a:custGeom>
              <a:avLst/>
              <a:gdLst>
                <a:gd name="T0" fmla="*/ 111 w 232"/>
                <a:gd name="T1" fmla="*/ 0 h 305"/>
                <a:gd name="T2" fmla="*/ 0 w 232"/>
                <a:gd name="T3" fmla="*/ 171 h 305"/>
                <a:gd name="T4" fmla="*/ 71 w 232"/>
                <a:gd name="T5" fmla="*/ 305 h 305"/>
                <a:gd name="T6" fmla="*/ 155 w 232"/>
                <a:gd name="T7" fmla="*/ 305 h 305"/>
                <a:gd name="T8" fmla="*/ 232 w 232"/>
                <a:gd name="T9" fmla="*/ 171 h 305"/>
                <a:gd name="T10" fmla="*/ 111 w 232"/>
                <a:gd name="T11" fmla="*/ 0 h 305"/>
              </a:gdLst>
              <a:ahLst/>
              <a:cxnLst>
                <a:cxn ang="0">
                  <a:pos x="T0" y="T1"/>
                </a:cxn>
                <a:cxn ang="0">
                  <a:pos x="T2" y="T3"/>
                </a:cxn>
                <a:cxn ang="0">
                  <a:pos x="T4" y="T5"/>
                </a:cxn>
                <a:cxn ang="0">
                  <a:pos x="T6" y="T7"/>
                </a:cxn>
                <a:cxn ang="0">
                  <a:pos x="T8" y="T9"/>
                </a:cxn>
                <a:cxn ang="0">
                  <a:pos x="T10" y="T11"/>
                </a:cxn>
              </a:cxnLst>
              <a:rect l="0" t="0" r="r" b="b"/>
              <a:pathLst>
                <a:path w="232" h="305">
                  <a:moveTo>
                    <a:pt x="111" y="0"/>
                  </a:moveTo>
                  <a:lnTo>
                    <a:pt x="0" y="171"/>
                  </a:lnTo>
                  <a:lnTo>
                    <a:pt x="71" y="305"/>
                  </a:lnTo>
                  <a:lnTo>
                    <a:pt x="155" y="305"/>
                  </a:lnTo>
                  <a:lnTo>
                    <a:pt x="232" y="171"/>
                  </a:lnTo>
                  <a:lnTo>
                    <a:pt x="111" y="0"/>
                  </a:lnTo>
                  <a:close/>
                </a:path>
              </a:pathLst>
            </a:custGeom>
            <a:solidFill>
              <a:srgbClr val="FE5A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7" name="Freeform 99">
              <a:extLst>
                <a:ext uri="{FF2B5EF4-FFF2-40B4-BE49-F238E27FC236}">
                  <a16:creationId xmlns:a16="http://schemas.microsoft.com/office/drawing/2014/main" id="{B0AD6799-F8F2-4D6F-9A88-6880546235EF}"/>
                </a:ext>
              </a:extLst>
            </p:cNvPr>
            <p:cNvSpPr>
              <a:spLocks/>
            </p:cNvSpPr>
            <p:nvPr/>
          </p:nvSpPr>
          <p:spPr bwMode="auto">
            <a:xfrm>
              <a:off x="3573463" y="2432050"/>
              <a:ext cx="196850" cy="150813"/>
            </a:xfrm>
            <a:custGeom>
              <a:avLst/>
              <a:gdLst>
                <a:gd name="T0" fmla="*/ 85 w 499"/>
                <a:gd name="T1" fmla="*/ 0 h 380"/>
                <a:gd name="T2" fmla="*/ 387 w 499"/>
                <a:gd name="T3" fmla="*/ 0 h 380"/>
                <a:gd name="T4" fmla="*/ 499 w 499"/>
                <a:gd name="T5" fmla="*/ 203 h 380"/>
                <a:gd name="T6" fmla="*/ 345 w 499"/>
                <a:gd name="T7" fmla="*/ 373 h 380"/>
                <a:gd name="T8" fmla="*/ 232 w 499"/>
                <a:gd name="T9" fmla="*/ 190 h 380"/>
                <a:gd name="T10" fmla="*/ 113 w 499"/>
                <a:gd name="T11" fmla="*/ 380 h 380"/>
                <a:gd name="T12" fmla="*/ 0 w 499"/>
                <a:gd name="T13" fmla="*/ 218 h 380"/>
                <a:gd name="T14" fmla="*/ 85 w 499"/>
                <a:gd name="T15" fmla="*/ 0 h 3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380">
                  <a:moveTo>
                    <a:pt x="85" y="0"/>
                  </a:moveTo>
                  <a:lnTo>
                    <a:pt x="387" y="0"/>
                  </a:lnTo>
                  <a:lnTo>
                    <a:pt x="499" y="203"/>
                  </a:lnTo>
                  <a:lnTo>
                    <a:pt x="345" y="373"/>
                  </a:lnTo>
                  <a:lnTo>
                    <a:pt x="232" y="190"/>
                  </a:lnTo>
                  <a:lnTo>
                    <a:pt x="113" y="380"/>
                  </a:lnTo>
                  <a:lnTo>
                    <a:pt x="0" y="218"/>
                  </a:lnTo>
                  <a:lnTo>
                    <a:pt x="85"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8" name="Freeform 100">
              <a:extLst>
                <a:ext uri="{FF2B5EF4-FFF2-40B4-BE49-F238E27FC236}">
                  <a16:creationId xmlns:a16="http://schemas.microsoft.com/office/drawing/2014/main" id="{11AD359B-9A3A-43C9-8C18-12F18E981116}"/>
                </a:ext>
              </a:extLst>
            </p:cNvPr>
            <p:cNvSpPr>
              <a:spLocks/>
            </p:cNvSpPr>
            <p:nvPr/>
          </p:nvSpPr>
          <p:spPr bwMode="auto">
            <a:xfrm>
              <a:off x="3624263" y="2351088"/>
              <a:ext cx="85725" cy="138113"/>
            </a:xfrm>
            <a:custGeom>
              <a:avLst/>
              <a:gdLst>
                <a:gd name="T0" fmla="*/ 0 w 217"/>
                <a:gd name="T1" fmla="*/ 28 h 346"/>
                <a:gd name="T2" fmla="*/ 0 w 217"/>
                <a:gd name="T3" fmla="*/ 259 h 346"/>
                <a:gd name="T4" fmla="*/ 101 w 217"/>
                <a:gd name="T5" fmla="*/ 346 h 346"/>
                <a:gd name="T6" fmla="*/ 217 w 217"/>
                <a:gd name="T7" fmla="*/ 259 h 346"/>
                <a:gd name="T8" fmla="*/ 217 w 217"/>
                <a:gd name="T9" fmla="*/ 0 h 346"/>
                <a:gd name="T10" fmla="*/ 189 w 217"/>
                <a:gd name="T11" fmla="*/ 8 h 346"/>
                <a:gd name="T12" fmla="*/ 67 w 217"/>
                <a:gd name="T13" fmla="*/ 34 h 346"/>
                <a:gd name="T14" fmla="*/ 20 w 217"/>
                <a:gd name="T15" fmla="*/ 37 h 346"/>
                <a:gd name="T16" fmla="*/ 1 w 217"/>
                <a:gd name="T17" fmla="*/ 34 h 346"/>
                <a:gd name="T18" fmla="*/ 0 w 217"/>
                <a:gd name="T19" fmla="*/ 2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 h="346">
                  <a:moveTo>
                    <a:pt x="0" y="28"/>
                  </a:moveTo>
                  <a:lnTo>
                    <a:pt x="0" y="259"/>
                  </a:lnTo>
                  <a:lnTo>
                    <a:pt x="101" y="346"/>
                  </a:lnTo>
                  <a:lnTo>
                    <a:pt x="217" y="259"/>
                  </a:lnTo>
                  <a:lnTo>
                    <a:pt x="217" y="0"/>
                  </a:lnTo>
                  <a:lnTo>
                    <a:pt x="189" y="8"/>
                  </a:lnTo>
                  <a:lnTo>
                    <a:pt x="67" y="34"/>
                  </a:lnTo>
                  <a:lnTo>
                    <a:pt x="20" y="37"/>
                  </a:lnTo>
                  <a:lnTo>
                    <a:pt x="1" y="34"/>
                  </a:lnTo>
                  <a:lnTo>
                    <a:pt x="0" y="28"/>
                  </a:lnTo>
                  <a:close/>
                </a:path>
              </a:pathLst>
            </a:custGeom>
            <a:solidFill>
              <a:srgbClr val="D9A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9" name="Freeform 101">
              <a:extLst>
                <a:ext uri="{FF2B5EF4-FFF2-40B4-BE49-F238E27FC236}">
                  <a16:creationId xmlns:a16="http://schemas.microsoft.com/office/drawing/2014/main" id="{5806B766-AB69-40C0-85F6-8683EC8FF06C}"/>
                </a:ext>
              </a:extLst>
            </p:cNvPr>
            <p:cNvSpPr>
              <a:spLocks/>
            </p:cNvSpPr>
            <p:nvPr/>
          </p:nvSpPr>
          <p:spPr bwMode="auto">
            <a:xfrm>
              <a:off x="3619500" y="2584450"/>
              <a:ext cx="84138" cy="812800"/>
            </a:xfrm>
            <a:custGeom>
              <a:avLst/>
              <a:gdLst>
                <a:gd name="T0" fmla="*/ 84 w 211"/>
                <a:gd name="T1" fmla="*/ 0 h 2045"/>
                <a:gd name="T2" fmla="*/ 0 w 211"/>
                <a:gd name="T3" fmla="*/ 1926 h 2045"/>
                <a:gd name="T4" fmla="*/ 98 w 211"/>
                <a:gd name="T5" fmla="*/ 2045 h 2045"/>
                <a:gd name="T6" fmla="*/ 211 w 211"/>
                <a:gd name="T7" fmla="*/ 1920 h 2045"/>
                <a:gd name="T8" fmla="*/ 147 w 211"/>
                <a:gd name="T9" fmla="*/ 0 h 2045"/>
                <a:gd name="T10" fmla="*/ 84 w 211"/>
                <a:gd name="T11" fmla="*/ 0 h 2045"/>
              </a:gdLst>
              <a:ahLst/>
              <a:cxnLst>
                <a:cxn ang="0">
                  <a:pos x="T0" y="T1"/>
                </a:cxn>
                <a:cxn ang="0">
                  <a:pos x="T2" y="T3"/>
                </a:cxn>
                <a:cxn ang="0">
                  <a:pos x="T4" y="T5"/>
                </a:cxn>
                <a:cxn ang="0">
                  <a:pos x="T6" y="T7"/>
                </a:cxn>
                <a:cxn ang="0">
                  <a:pos x="T8" y="T9"/>
                </a:cxn>
                <a:cxn ang="0">
                  <a:pos x="T10" y="T11"/>
                </a:cxn>
              </a:cxnLst>
              <a:rect l="0" t="0" r="r" b="b"/>
              <a:pathLst>
                <a:path w="211" h="2045">
                  <a:moveTo>
                    <a:pt x="84" y="0"/>
                  </a:moveTo>
                  <a:lnTo>
                    <a:pt x="0" y="1926"/>
                  </a:lnTo>
                  <a:lnTo>
                    <a:pt x="98" y="2045"/>
                  </a:lnTo>
                  <a:lnTo>
                    <a:pt x="211" y="1920"/>
                  </a:lnTo>
                  <a:lnTo>
                    <a:pt x="147" y="0"/>
                  </a:lnTo>
                  <a:lnTo>
                    <a:pt x="84" y="0"/>
                  </a:lnTo>
                  <a:close/>
                </a:path>
              </a:pathLst>
            </a:custGeom>
            <a:solidFill>
              <a:srgbClr val="FE5A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0" name="Freeform 102">
              <a:extLst>
                <a:ext uri="{FF2B5EF4-FFF2-40B4-BE49-F238E27FC236}">
                  <a16:creationId xmlns:a16="http://schemas.microsoft.com/office/drawing/2014/main" id="{FCF9B8EE-B243-401F-B7E4-95B5AD6955BC}"/>
                </a:ext>
              </a:extLst>
            </p:cNvPr>
            <p:cNvSpPr>
              <a:spLocks/>
            </p:cNvSpPr>
            <p:nvPr/>
          </p:nvSpPr>
          <p:spPr bwMode="auto">
            <a:xfrm>
              <a:off x="3757613" y="2481263"/>
              <a:ext cx="273050" cy="1398588"/>
            </a:xfrm>
            <a:custGeom>
              <a:avLst/>
              <a:gdLst>
                <a:gd name="T0" fmla="*/ 689 w 689"/>
                <a:gd name="T1" fmla="*/ 348 h 3524"/>
                <a:gd name="T2" fmla="*/ 0 w 689"/>
                <a:gd name="T3" fmla="*/ 0 h 3524"/>
                <a:gd name="T4" fmla="*/ 55 w 689"/>
                <a:gd name="T5" fmla="*/ 621 h 3524"/>
                <a:gd name="T6" fmla="*/ 0 w 689"/>
                <a:gd name="T7" fmla="*/ 3524 h 3524"/>
                <a:gd name="T8" fmla="*/ 634 w 689"/>
                <a:gd name="T9" fmla="*/ 3480 h 3524"/>
                <a:gd name="T10" fmla="*/ 689 w 689"/>
                <a:gd name="T11" fmla="*/ 348 h 3524"/>
              </a:gdLst>
              <a:ahLst/>
              <a:cxnLst>
                <a:cxn ang="0">
                  <a:pos x="T0" y="T1"/>
                </a:cxn>
                <a:cxn ang="0">
                  <a:pos x="T2" y="T3"/>
                </a:cxn>
                <a:cxn ang="0">
                  <a:pos x="T4" y="T5"/>
                </a:cxn>
                <a:cxn ang="0">
                  <a:pos x="T6" y="T7"/>
                </a:cxn>
                <a:cxn ang="0">
                  <a:pos x="T8" y="T9"/>
                </a:cxn>
                <a:cxn ang="0">
                  <a:pos x="T10" y="T11"/>
                </a:cxn>
              </a:cxnLst>
              <a:rect l="0" t="0" r="r" b="b"/>
              <a:pathLst>
                <a:path w="689" h="3524">
                  <a:moveTo>
                    <a:pt x="689" y="348"/>
                  </a:moveTo>
                  <a:lnTo>
                    <a:pt x="0" y="0"/>
                  </a:lnTo>
                  <a:lnTo>
                    <a:pt x="55" y="621"/>
                  </a:lnTo>
                  <a:lnTo>
                    <a:pt x="0" y="3524"/>
                  </a:lnTo>
                  <a:lnTo>
                    <a:pt x="634" y="3480"/>
                  </a:lnTo>
                  <a:lnTo>
                    <a:pt x="689" y="348"/>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1" name="Freeform 103">
              <a:extLst>
                <a:ext uri="{FF2B5EF4-FFF2-40B4-BE49-F238E27FC236}">
                  <a16:creationId xmlns:a16="http://schemas.microsoft.com/office/drawing/2014/main" id="{CAA7CDD5-69D0-432B-8363-A8B5320A0447}"/>
                </a:ext>
              </a:extLst>
            </p:cNvPr>
            <p:cNvSpPr>
              <a:spLocks/>
            </p:cNvSpPr>
            <p:nvPr/>
          </p:nvSpPr>
          <p:spPr bwMode="auto">
            <a:xfrm>
              <a:off x="3451225" y="2473325"/>
              <a:ext cx="133350" cy="1073150"/>
            </a:xfrm>
            <a:custGeom>
              <a:avLst/>
              <a:gdLst>
                <a:gd name="T0" fmla="*/ 334 w 334"/>
                <a:gd name="T1" fmla="*/ 0 h 2704"/>
                <a:gd name="T2" fmla="*/ 248 w 334"/>
                <a:gd name="T3" fmla="*/ 56 h 2704"/>
                <a:gd name="T4" fmla="*/ 107 w 334"/>
                <a:gd name="T5" fmla="*/ 255 h 2704"/>
                <a:gd name="T6" fmla="*/ 140 w 334"/>
                <a:gd name="T7" fmla="*/ 462 h 2704"/>
                <a:gd name="T8" fmla="*/ 3 w 334"/>
                <a:gd name="T9" fmla="*/ 524 h 2704"/>
                <a:gd name="T10" fmla="*/ 1 w 334"/>
                <a:gd name="T11" fmla="*/ 535 h 2704"/>
                <a:gd name="T12" fmla="*/ 0 w 334"/>
                <a:gd name="T13" fmla="*/ 537 h 2704"/>
                <a:gd name="T14" fmla="*/ 267 w 334"/>
                <a:gd name="T15" fmla="*/ 2704 h 2704"/>
                <a:gd name="T16" fmla="*/ 280 w 334"/>
                <a:gd name="T17" fmla="*/ 636 h 2704"/>
                <a:gd name="T18" fmla="*/ 334 w 334"/>
                <a:gd name="T19" fmla="*/ 0 h 2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4" h="2704">
                  <a:moveTo>
                    <a:pt x="334" y="0"/>
                  </a:moveTo>
                  <a:lnTo>
                    <a:pt x="248" y="56"/>
                  </a:lnTo>
                  <a:lnTo>
                    <a:pt x="107" y="255"/>
                  </a:lnTo>
                  <a:lnTo>
                    <a:pt x="140" y="462"/>
                  </a:lnTo>
                  <a:lnTo>
                    <a:pt x="3" y="524"/>
                  </a:lnTo>
                  <a:lnTo>
                    <a:pt x="1" y="535"/>
                  </a:lnTo>
                  <a:lnTo>
                    <a:pt x="0" y="537"/>
                  </a:lnTo>
                  <a:lnTo>
                    <a:pt x="267" y="2704"/>
                  </a:lnTo>
                  <a:lnTo>
                    <a:pt x="280" y="636"/>
                  </a:lnTo>
                  <a:lnTo>
                    <a:pt x="334" y="0"/>
                  </a:lnTo>
                  <a:close/>
                </a:path>
              </a:pathLst>
            </a:custGeom>
            <a:solidFill>
              <a:srgbClr val="4148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2" name="Freeform 104">
              <a:extLst>
                <a:ext uri="{FF2B5EF4-FFF2-40B4-BE49-F238E27FC236}">
                  <a16:creationId xmlns:a16="http://schemas.microsoft.com/office/drawing/2014/main" id="{74B8BF26-BEBB-4222-A2C8-4BEC7AA3625B}"/>
                </a:ext>
              </a:extLst>
            </p:cNvPr>
            <p:cNvSpPr>
              <a:spLocks/>
            </p:cNvSpPr>
            <p:nvPr/>
          </p:nvSpPr>
          <p:spPr bwMode="auto">
            <a:xfrm>
              <a:off x="3751263" y="2471738"/>
              <a:ext cx="134938" cy="1077913"/>
            </a:xfrm>
            <a:custGeom>
              <a:avLst/>
              <a:gdLst>
                <a:gd name="T0" fmla="*/ 0 w 340"/>
                <a:gd name="T1" fmla="*/ 0 h 2716"/>
                <a:gd name="T2" fmla="*/ 92 w 340"/>
                <a:gd name="T3" fmla="*/ 59 h 2716"/>
                <a:gd name="T4" fmla="*/ 232 w 340"/>
                <a:gd name="T5" fmla="*/ 258 h 2716"/>
                <a:gd name="T6" fmla="*/ 200 w 340"/>
                <a:gd name="T7" fmla="*/ 465 h 2716"/>
                <a:gd name="T8" fmla="*/ 336 w 340"/>
                <a:gd name="T9" fmla="*/ 527 h 2716"/>
                <a:gd name="T10" fmla="*/ 340 w 340"/>
                <a:gd name="T11" fmla="*/ 538 h 2716"/>
                <a:gd name="T12" fmla="*/ 340 w 340"/>
                <a:gd name="T13" fmla="*/ 540 h 2716"/>
                <a:gd name="T14" fmla="*/ 16 w 340"/>
                <a:gd name="T15" fmla="*/ 2716 h 2716"/>
                <a:gd name="T16" fmla="*/ 61 w 340"/>
                <a:gd name="T17" fmla="*/ 639 h 2716"/>
                <a:gd name="T18" fmla="*/ 0 w 340"/>
                <a:gd name="T19"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2716">
                  <a:moveTo>
                    <a:pt x="0" y="0"/>
                  </a:moveTo>
                  <a:lnTo>
                    <a:pt x="92" y="59"/>
                  </a:lnTo>
                  <a:lnTo>
                    <a:pt x="232" y="258"/>
                  </a:lnTo>
                  <a:lnTo>
                    <a:pt x="200" y="465"/>
                  </a:lnTo>
                  <a:lnTo>
                    <a:pt x="336" y="527"/>
                  </a:lnTo>
                  <a:lnTo>
                    <a:pt x="340" y="538"/>
                  </a:lnTo>
                  <a:lnTo>
                    <a:pt x="340" y="540"/>
                  </a:lnTo>
                  <a:lnTo>
                    <a:pt x="16" y="2716"/>
                  </a:lnTo>
                  <a:lnTo>
                    <a:pt x="61" y="639"/>
                  </a:lnTo>
                  <a:lnTo>
                    <a:pt x="0" y="0"/>
                  </a:lnTo>
                  <a:close/>
                </a:path>
              </a:pathLst>
            </a:custGeom>
            <a:solidFill>
              <a:srgbClr val="4148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3" name="Rectangle 105">
              <a:extLst>
                <a:ext uri="{FF2B5EF4-FFF2-40B4-BE49-F238E27FC236}">
                  <a16:creationId xmlns:a16="http://schemas.microsoft.com/office/drawing/2014/main" id="{485ACD62-FDB3-4603-BC49-8B714AD98E23}"/>
                </a:ext>
              </a:extLst>
            </p:cNvPr>
            <p:cNvSpPr>
              <a:spLocks noChangeArrowheads="1"/>
            </p:cNvSpPr>
            <p:nvPr/>
          </p:nvSpPr>
          <p:spPr bwMode="auto">
            <a:xfrm>
              <a:off x="3622675" y="3468688"/>
              <a:ext cx="93663" cy="7620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4" name="Freeform 106">
              <a:extLst>
                <a:ext uri="{FF2B5EF4-FFF2-40B4-BE49-F238E27FC236}">
                  <a16:creationId xmlns:a16="http://schemas.microsoft.com/office/drawing/2014/main" id="{AAB8975B-EC9B-4B66-BEB1-F2A410EAB22C}"/>
                </a:ext>
              </a:extLst>
            </p:cNvPr>
            <p:cNvSpPr>
              <a:spLocks/>
            </p:cNvSpPr>
            <p:nvPr/>
          </p:nvSpPr>
          <p:spPr bwMode="auto">
            <a:xfrm>
              <a:off x="3203575" y="3549650"/>
              <a:ext cx="161925" cy="244475"/>
            </a:xfrm>
            <a:custGeom>
              <a:avLst/>
              <a:gdLst>
                <a:gd name="T0" fmla="*/ 129 w 410"/>
                <a:gd name="T1" fmla="*/ 0 h 616"/>
                <a:gd name="T2" fmla="*/ 180 w 410"/>
                <a:gd name="T3" fmla="*/ 33 h 616"/>
                <a:gd name="T4" fmla="*/ 256 w 410"/>
                <a:gd name="T5" fmla="*/ 91 h 616"/>
                <a:gd name="T6" fmla="*/ 303 w 410"/>
                <a:gd name="T7" fmla="*/ 136 h 616"/>
                <a:gd name="T8" fmla="*/ 343 w 410"/>
                <a:gd name="T9" fmla="*/ 184 h 616"/>
                <a:gd name="T10" fmla="*/ 377 w 410"/>
                <a:gd name="T11" fmla="*/ 237 h 616"/>
                <a:gd name="T12" fmla="*/ 400 w 410"/>
                <a:gd name="T13" fmla="*/ 295 h 616"/>
                <a:gd name="T14" fmla="*/ 410 w 410"/>
                <a:gd name="T15" fmla="*/ 357 h 616"/>
                <a:gd name="T16" fmla="*/ 410 w 410"/>
                <a:gd name="T17" fmla="*/ 389 h 616"/>
                <a:gd name="T18" fmla="*/ 407 w 410"/>
                <a:gd name="T19" fmla="*/ 441 h 616"/>
                <a:gd name="T20" fmla="*/ 392 w 410"/>
                <a:gd name="T21" fmla="*/ 498 h 616"/>
                <a:gd name="T22" fmla="*/ 378 w 410"/>
                <a:gd name="T23" fmla="*/ 528 h 616"/>
                <a:gd name="T24" fmla="*/ 357 w 410"/>
                <a:gd name="T25" fmla="*/ 551 h 616"/>
                <a:gd name="T26" fmla="*/ 330 w 410"/>
                <a:gd name="T27" fmla="*/ 569 h 616"/>
                <a:gd name="T28" fmla="*/ 277 w 410"/>
                <a:gd name="T29" fmla="*/ 591 h 616"/>
                <a:gd name="T30" fmla="*/ 226 w 410"/>
                <a:gd name="T31" fmla="*/ 606 h 616"/>
                <a:gd name="T32" fmla="*/ 207 w 410"/>
                <a:gd name="T33" fmla="*/ 609 h 616"/>
                <a:gd name="T34" fmla="*/ 154 w 410"/>
                <a:gd name="T35" fmla="*/ 616 h 616"/>
                <a:gd name="T36" fmla="*/ 99 w 410"/>
                <a:gd name="T37" fmla="*/ 613 h 616"/>
                <a:gd name="T38" fmla="*/ 64 w 410"/>
                <a:gd name="T39" fmla="*/ 600 h 616"/>
                <a:gd name="T40" fmla="*/ 46 w 410"/>
                <a:gd name="T41" fmla="*/ 585 h 616"/>
                <a:gd name="T42" fmla="*/ 40 w 410"/>
                <a:gd name="T43" fmla="*/ 576 h 616"/>
                <a:gd name="T44" fmla="*/ 31 w 410"/>
                <a:gd name="T45" fmla="*/ 559 h 616"/>
                <a:gd name="T46" fmla="*/ 25 w 410"/>
                <a:gd name="T47" fmla="*/ 533 h 616"/>
                <a:gd name="T48" fmla="*/ 29 w 410"/>
                <a:gd name="T49" fmla="*/ 516 h 616"/>
                <a:gd name="T50" fmla="*/ 41 w 410"/>
                <a:gd name="T51" fmla="*/ 504 h 616"/>
                <a:gd name="T52" fmla="*/ 92 w 410"/>
                <a:gd name="T53" fmla="*/ 492 h 616"/>
                <a:gd name="T54" fmla="*/ 129 w 410"/>
                <a:gd name="T55" fmla="*/ 486 h 616"/>
                <a:gd name="T56" fmla="*/ 145 w 410"/>
                <a:gd name="T57" fmla="*/ 480 h 616"/>
                <a:gd name="T58" fmla="*/ 173 w 410"/>
                <a:gd name="T59" fmla="*/ 453 h 616"/>
                <a:gd name="T60" fmla="*/ 188 w 410"/>
                <a:gd name="T61" fmla="*/ 415 h 616"/>
                <a:gd name="T62" fmla="*/ 182 w 410"/>
                <a:gd name="T63" fmla="*/ 384 h 616"/>
                <a:gd name="T64" fmla="*/ 171 w 410"/>
                <a:gd name="T65" fmla="*/ 366 h 616"/>
                <a:gd name="T66" fmla="*/ 162 w 410"/>
                <a:gd name="T67" fmla="*/ 357 h 616"/>
                <a:gd name="T68" fmla="*/ 141 w 410"/>
                <a:gd name="T69" fmla="*/ 339 h 616"/>
                <a:gd name="T70" fmla="*/ 111 w 410"/>
                <a:gd name="T71" fmla="*/ 307 h 616"/>
                <a:gd name="T72" fmla="*/ 86 w 410"/>
                <a:gd name="T73" fmla="*/ 267 h 616"/>
                <a:gd name="T74" fmla="*/ 68 w 410"/>
                <a:gd name="T75" fmla="*/ 213 h 616"/>
                <a:gd name="T76" fmla="*/ 35 w 410"/>
                <a:gd name="T77" fmla="*/ 144 h 616"/>
                <a:gd name="T78" fmla="*/ 0 w 410"/>
                <a:gd name="T79" fmla="*/ 98 h 616"/>
                <a:gd name="T80" fmla="*/ 24 w 410"/>
                <a:gd name="T81" fmla="*/ 82 h 616"/>
                <a:gd name="T82" fmla="*/ 68 w 410"/>
                <a:gd name="T83" fmla="*/ 43 h 616"/>
                <a:gd name="T84" fmla="*/ 86 w 410"/>
                <a:gd name="T85" fmla="*/ 20 h 616"/>
                <a:gd name="T86" fmla="*/ 95 w 410"/>
                <a:gd name="T87" fmla="*/ 31 h 616"/>
                <a:gd name="T88" fmla="*/ 108 w 410"/>
                <a:gd name="T89" fmla="*/ 34 h 616"/>
                <a:gd name="T90" fmla="*/ 120 w 410"/>
                <a:gd name="T91" fmla="*/ 18 h 616"/>
                <a:gd name="T92" fmla="*/ 129 w 410"/>
                <a:gd name="T93" fmla="*/ 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10" h="616">
                  <a:moveTo>
                    <a:pt x="129" y="0"/>
                  </a:moveTo>
                  <a:lnTo>
                    <a:pt x="180" y="33"/>
                  </a:lnTo>
                  <a:lnTo>
                    <a:pt x="256" y="91"/>
                  </a:lnTo>
                  <a:lnTo>
                    <a:pt x="303" y="136"/>
                  </a:lnTo>
                  <a:lnTo>
                    <a:pt x="343" y="184"/>
                  </a:lnTo>
                  <a:lnTo>
                    <a:pt x="377" y="237"/>
                  </a:lnTo>
                  <a:lnTo>
                    <a:pt x="400" y="295"/>
                  </a:lnTo>
                  <a:lnTo>
                    <a:pt x="410" y="357"/>
                  </a:lnTo>
                  <a:lnTo>
                    <a:pt x="410" y="389"/>
                  </a:lnTo>
                  <a:lnTo>
                    <a:pt x="407" y="441"/>
                  </a:lnTo>
                  <a:lnTo>
                    <a:pt x="392" y="498"/>
                  </a:lnTo>
                  <a:lnTo>
                    <a:pt x="378" y="528"/>
                  </a:lnTo>
                  <a:lnTo>
                    <a:pt x="357" y="551"/>
                  </a:lnTo>
                  <a:lnTo>
                    <a:pt x="330" y="569"/>
                  </a:lnTo>
                  <a:lnTo>
                    <a:pt x="277" y="591"/>
                  </a:lnTo>
                  <a:lnTo>
                    <a:pt x="226" y="606"/>
                  </a:lnTo>
                  <a:lnTo>
                    <a:pt x="207" y="609"/>
                  </a:lnTo>
                  <a:lnTo>
                    <a:pt x="154" y="616"/>
                  </a:lnTo>
                  <a:lnTo>
                    <a:pt x="99" y="613"/>
                  </a:lnTo>
                  <a:lnTo>
                    <a:pt x="64" y="600"/>
                  </a:lnTo>
                  <a:lnTo>
                    <a:pt x="46" y="585"/>
                  </a:lnTo>
                  <a:lnTo>
                    <a:pt x="40" y="576"/>
                  </a:lnTo>
                  <a:lnTo>
                    <a:pt x="31" y="559"/>
                  </a:lnTo>
                  <a:lnTo>
                    <a:pt x="25" y="533"/>
                  </a:lnTo>
                  <a:lnTo>
                    <a:pt x="29" y="516"/>
                  </a:lnTo>
                  <a:lnTo>
                    <a:pt x="41" y="504"/>
                  </a:lnTo>
                  <a:lnTo>
                    <a:pt x="92" y="492"/>
                  </a:lnTo>
                  <a:lnTo>
                    <a:pt x="129" y="486"/>
                  </a:lnTo>
                  <a:lnTo>
                    <a:pt x="145" y="480"/>
                  </a:lnTo>
                  <a:lnTo>
                    <a:pt x="173" y="453"/>
                  </a:lnTo>
                  <a:lnTo>
                    <a:pt x="188" y="415"/>
                  </a:lnTo>
                  <a:lnTo>
                    <a:pt x="182" y="384"/>
                  </a:lnTo>
                  <a:lnTo>
                    <a:pt x="171" y="366"/>
                  </a:lnTo>
                  <a:lnTo>
                    <a:pt x="162" y="357"/>
                  </a:lnTo>
                  <a:lnTo>
                    <a:pt x="141" y="339"/>
                  </a:lnTo>
                  <a:lnTo>
                    <a:pt x="111" y="307"/>
                  </a:lnTo>
                  <a:lnTo>
                    <a:pt x="86" y="267"/>
                  </a:lnTo>
                  <a:lnTo>
                    <a:pt x="68" y="213"/>
                  </a:lnTo>
                  <a:lnTo>
                    <a:pt x="35" y="144"/>
                  </a:lnTo>
                  <a:lnTo>
                    <a:pt x="0" y="98"/>
                  </a:lnTo>
                  <a:lnTo>
                    <a:pt x="24" y="82"/>
                  </a:lnTo>
                  <a:lnTo>
                    <a:pt x="68" y="43"/>
                  </a:lnTo>
                  <a:lnTo>
                    <a:pt x="86" y="20"/>
                  </a:lnTo>
                  <a:lnTo>
                    <a:pt x="95" y="31"/>
                  </a:lnTo>
                  <a:lnTo>
                    <a:pt x="108" y="34"/>
                  </a:lnTo>
                  <a:lnTo>
                    <a:pt x="120" y="18"/>
                  </a:lnTo>
                  <a:lnTo>
                    <a:pt x="129" y="0"/>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5" name="Freeform 107">
              <a:extLst>
                <a:ext uri="{FF2B5EF4-FFF2-40B4-BE49-F238E27FC236}">
                  <a16:creationId xmlns:a16="http://schemas.microsoft.com/office/drawing/2014/main" id="{CAF64BAC-2F7F-4229-8AE1-1E57AEF49C08}"/>
                </a:ext>
              </a:extLst>
            </p:cNvPr>
            <p:cNvSpPr>
              <a:spLocks/>
            </p:cNvSpPr>
            <p:nvPr/>
          </p:nvSpPr>
          <p:spPr bwMode="auto">
            <a:xfrm>
              <a:off x="3151188" y="3502025"/>
              <a:ext cx="103188" cy="115888"/>
            </a:xfrm>
            <a:custGeom>
              <a:avLst/>
              <a:gdLst>
                <a:gd name="T0" fmla="*/ 1 w 259"/>
                <a:gd name="T1" fmla="*/ 207 h 293"/>
                <a:gd name="T2" fmla="*/ 68 w 259"/>
                <a:gd name="T3" fmla="*/ 251 h 293"/>
                <a:gd name="T4" fmla="*/ 140 w 259"/>
                <a:gd name="T5" fmla="*/ 293 h 293"/>
                <a:gd name="T6" fmla="*/ 202 w 259"/>
                <a:gd name="T7" fmla="*/ 186 h 293"/>
                <a:gd name="T8" fmla="*/ 259 w 259"/>
                <a:gd name="T9" fmla="*/ 79 h 293"/>
                <a:gd name="T10" fmla="*/ 225 w 259"/>
                <a:gd name="T11" fmla="*/ 57 h 293"/>
                <a:gd name="T12" fmla="*/ 175 w 259"/>
                <a:gd name="T13" fmla="*/ 22 h 293"/>
                <a:gd name="T14" fmla="*/ 138 w 259"/>
                <a:gd name="T15" fmla="*/ 5 h 293"/>
                <a:gd name="T16" fmla="*/ 119 w 259"/>
                <a:gd name="T17" fmla="*/ 0 h 293"/>
                <a:gd name="T18" fmla="*/ 88 w 259"/>
                <a:gd name="T19" fmla="*/ 46 h 293"/>
                <a:gd name="T20" fmla="*/ 36 w 259"/>
                <a:gd name="T21" fmla="*/ 122 h 293"/>
                <a:gd name="T22" fmla="*/ 9 w 259"/>
                <a:gd name="T23" fmla="*/ 172 h 293"/>
                <a:gd name="T24" fmla="*/ 0 w 259"/>
                <a:gd name="T25" fmla="*/ 198 h 293"/>
                <a:gd name="T26" fmla="*/ 0 w 259"/>
                <a:gd name="T27" fmla="*/ 183 h 293"/>
                <a:gd name="T28" fmla="*/ 1 w 259"/>
                <a:gd name="T29" fmla="*/ 16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9" h="293">
                  <a:moveTo>
                    <a:pt x="1" y="207"/>
                  </a:moveTo>
                  <a:lnTo>
                    <a:pt x="68" y="251"/>
                  </a:lnTo>
                  <a:lnTo>
                    <a:pt x="140" y="293"/>
                  </a:lnTo>
                  <a:lnTo>
                    <a:pt x="202" y="186"/>
                  </a:lnTo>
                  <a:lnTo>
                    <a:pt x="259" y="79"/>
                  </a:lnTo>
                  <a:lnTo>
                    <a:pt x="225" y="57"/>
                  </a:lnTo>
                  <a:lnTo>
                    <a:pt x="175" y="22"/>
                  </a:lnTo>
                  <a:lnTo>
                    <a:pt x="138" y="5"/>
                  </a:lnTo>
                  <a:lnTo>
                    <a:pt x="119" y="0"/>
                  </a:lnTo>
                  <a:lnTo>
                    <a:pt x="88" y="46"/>
                  </a:lnTo>
                  <a:lnTo>
                    <a:pt x="36" y="122"/>
                  </a:lnTo>
                  <a:lnTo>
                    <a:pt x="9" y="172"/>
                  </a:lnTo>
                  <a:lnTo>
                    <a:pt x="0" y="198"/>
                  </a:lnTo>
                  <a:lnTo>
                    <a:pt x="0" y="183"/>
                  </a:lnTo>
                  <a:lnTo>
                    <a:pt x="1" y="1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6" name="Freeform 108">
              <a:extLst>
                <a:ext uri="{FF2B5EF4-FFF2-40B4-BE49-F238E27FC236}">
                  <a16:creationId xmlns:a16="http://schemas.microsoft.com/office/drawing/2014/main" id="{CF0B6066-9FA8-464B-A067-DFCE5C545873}"/>
                </a:ext>
              </a:extLst>
            </p:cNvPr>
            <p:cNvSpPr>
              <a:spLocks/>
            </p:cNvSpPr>
            <p:nvPr/>
          </p:nvSpPr>
          <p:spPr bwMode="auto">
            <a:xfrm>
              <a:off x="2924175" y="2620963"/>
              <a:ext cx="395288" cy="996950"/>
            </a:xfrm>
            <a:custGeom>
              <a:avLst/>
              <a:gdLst>
                <a:gd name="T0" fmla="*/ 968 w 995"/>
                <a:gd name="T1" fmla="*/ 0 h 2511"/>
                <a:gd name="T2" fmla="*/ 938 w 995"/>
                <a:gd name="T3" fmla="*/ 21 h 2511"/>
                <a:gd name="T4" fmla="*/ 749 w 995"/>
                <a:gd name="T5" fmla="*/ 172 h 2511"/>
                <a:gd name="T6" fmla="*/ 582 w 995"/>
                <a:gd name="T7" fmla="*/ 324 h 2511"/>
                <a:gd name="T8" fmla="*/ 448 w 995"/>
                <a:gd name="T9" fmla="*/ 463 h 2511"/>
                <a:gd name="T10" fmla="*/ 359 w 995"/>
                <a:gd name="T11" fmla="*/ 564 h 2511"/>
                <a:gd name="T12" fmla="*/ 275 w 995"/>
                <a:gd name="T13" fmla="*/ 671 h 2511"/>
                <a:gd name="T14" fmla="*/ 197 w 995"/>
                <a:gd name="T15" fmla="*/ 784 h 2511"/>
                <a:gd name="T16" fmla="*/ 128 w 995"/>
                <a:gd name="T17" fmla="*/ 902 h 2511"/>
                <a:gd name="T18" fmla="*/ 71 w 995"/>
                <a:gd name="T19" fmla="*/ 1023 h 2511"/>
                <a:gd name="T20" fmla="*/ 30 w 995"/>
                <a:gd name="T21" fmla="*/ 1146 h 2511"/>
                <a:gd name="T22" fmla="*/ 5 w 995"/>
                <a:gd name="T23" fmla="*/ 1272 h 2511"/>
                <a:gd name="T24" fmla="*/ 1 w 995"/>
                <a:gd name="T25" fmla="*/ 1334 h 2511"/>
                <a:gd name="T26" fmla="*/ 0 w 995"/>
                <a:gd name="T27" fmla="*/ 1396 h 2511"/>
                <a:gd name="T28" fmla="*/ 10 w 995"/>
                <a:gd name="T29" fmla="*/ 1518 h 2511"/>
                <a:gd name="T30" fmla="*/ 32 w 995"/>
                <a:gd name="T31" fmla="*/ 1634 h 2511"/>
                <a:gd name="T32" fmla="*/ 65 w 995"/>
                <a:gd name="T33" fmla="*/ 1747 h 2511"/>
                <a:gd name="T34" fmla="*/ 106 w 995"/>
                <a:gd name="T35" fmla="*/ 1854 h 2511"/>
                <a:gd name="T36" fmla="*/ 154 w 995"/>
                <a:gd name="T37" fmla="*/ 1953 h 2511"/>
                <a:gd name="T38" fmla="*/ 233 w 995"/>
                <a:gd name="T39" fmla="*/ 2092 h 2511"/>
                <a:gd name="T40" fmla="*/ 347 w 995"/>
                <a:gd name="T41" fmla="*/ 2250 h 2511"/>
                <a:gd name="T42" fmla="*/ 453 w 995"/>
                <a:gd name="T43" fmla="*/ 2375 h 2511"/>
                <a:gd name="T44" fmla="*/ 575 w 995"/>
                <a:gd name="T45" fmla="*/ 2495 h 2511"/>
                <a:gd name="T46" fmla="*/ 595 w 995"/>
                <a:gd name="T47" fmla="*/ 2511 h 2511"/>
                <a:gd name="T48" fmla="*/ 768 w 995"/>
                <a:gd name="T49" fmla="*/ 2241 h 2511"/>
                <a:gd name="T50" fmla="*/ 750 w 995"/>
                <a:gd name="T51" fmla="*/ 2228 h 2511"/>
                <a:gd name="T52" fmla="*/ 640 w 995"/>
                <a:gd name="T53" fmla="*/ 2134 h 2511"/>
                <a:gd name="T54" fmla="*/ 545 w 995"/>
                <a:gd name="T55" fmla="*/ 2036 h 2511"/>
                <a:gd name="T56" fmla="*/ 451 w 995"/>
                <a:gd name="T57" fmla="*/ 1913 h 2511"/>
                <a:gd name="T58" fmla="*/ 389 w 995"/>
                <a:gd name="T59" fmla="*/ 1804 h 2511"/>
                <a:gd name="T60" fmla="*/ 354 w 995"/>
                <a:gd name="T61" fmla="*/ 1727 h 2511"/>
                <a:gd name="T62" fmla="*/ 328 w 995"/>
                <a:gd name="T63" fmla="*/ 1644 h 2511"/>
                <a:gd name="T64" fmla="*/ 311 w 995"/>
                <a:gd name="T65" fmla="*/ 1557 h 2511"/>
                <a:gd name="T66" fmla="*/ 306 w 995"/>
                <a:gd name="T67" fmla="*/ 1466 h 2511"/>
                <a:gd name="T68" fmla="*/ 315 w 995"/>
                <a:gd name="T69" fmla="*/ 1371 h 2511"/>
                <a:gd name="T70" fmla="*/ 325 w 995"/>
                <a:gd name="T71" fmla="*/ 1323 h 2511"/>
                <a:gd name="T72" fmla="*/ 338 w 995"/>
                <a:gd name="T73" fmla="*/ 1275 h 2511"/>
                <a:gd name="T74" fmla="*/ 372 w 995"/>
                <a:gd name="T75" fmla="*/ 1186 h 2511"/>
                <a:gd name="T76" fmla="*/ 412 w 995"/>
                <a:gd name="T77" fmla="*/ 1103 h 2511"/>
                <a:gd name="T78" fmla="*/ 459 w 995"/>
                <a:gd name="T79" fmla="*/ 1029 h 2511"/>
                <a:gd name="T80" fmla="*/ 510 w 995"/>
                <a:gd name="T81" fmla="*/ 962 h 2511"/>
                <a:gd name="T82" fmla="*/ 566 w 995"/>
                <a:gd name="T83" fmla="*/ 901 h 2511"/>
                <a:gd name="T84" fmla="*/ 652 w 995"/>
                <a:gd name="T85" fmla="*/ 821 h 2511"/>
                <a:gd name="T86" fmla="*/ 764 w 995"/>
                <a:gd name="T87" fmla="*/ 738 h 2511"/>
                <a:gd name="T88" fmla="*/ 867 w 995"/>
                <a:gd name="T89" fmla="*/ 678 h 2511"/>
                <a:gd name="T90" fmla="*/ 978 w 995"/>
                <a:gd name="T91" fmla="*/ 626 h 2511"/>
                <a:gd name="T92" fmla="*/ 995 w 995"/>
                <a:gd name="T93" fmla="*/ 621 h 2511"/>
                <a:gd name="T94" fmla="*/ 968 w 995"/>
                <a:gd name="T95" fmla="*/ 0 h 2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95" h="2511">
                  <a:moveTo>
                    <a:pt x="968" y="0"/>
                  </a:moveTo>
                  <a:lnTo>
                    <a:pt x="938" y="21"/>
                  </a:lnTo>
                  <a:lnTo>
                    <a:pt x="749" y="172"/>
                  </a:lnTo>
                  <a:lnTo>
                    <a:pt x="582" y="324"/>
                  </a:lnTo>
                  <a:lnTo>
                    <a:pt x="448" y="463"/>
                  </a:lnTo>
                  <a:lnTo>
                    <a:pt x="359" y="564"/>
                  </a:lnTo>
                  <a:lnTo>
                    <a:pt x="275" y="671"/>
                  </a:lnTo>
                  <a:lnTo>
                    <a:pt x="197" y="784"/>
                  </a:lnTo>
                  <a:lnTo>
                    <a:pt x="128" y="902"/>
                  </a:lnTo>
                  <a:lnTo>
                    <a:pt x="71" y="1023"/>
                  </a:lnTo>
                  <a:lnTo>
                    <a:pt x="30" y="1146"/>
                  </a:lnTo>
                  <a:lnTo>
                    <a:pt x="5" y="1272"/>
                  </a:lnTo>
                  <a:lnTo>
                    <a:pt x="1" y="1334"/>
                  </a:lnTo>
                  <a:lnTo>
                    <a:pt x="0" y="1396"/>
                  </a:lnTo>
                  <a:lnTo>
                    <a:pt x="10" y="1518"/>
                  </a:lnTo>
                  <a:lnTo>
                    <a:pt x="32" y="1634"/>
                  </a:lnTo>
                  <a:lnTo>
                    <a:pt x="65" y="1747"/>
                  </a:lnTo>
                  <a:lnTo>
                    <a:pt x="106" y="1854"/>
                  </a:lnTo>
                  <a:lnTo>
                    <a:pt x="154" y="1953"/>
                  </a:lnTo>
                  <a:lnTo>
                    <a:pt x="233" y="2092"/>
                  </a:lnTo>
                  <a:lnTo>
                    <a:pt x="347" y="2250"/>
                  </a:lnTo>
                  <a:lnTo>
                    <a:pt x="453" y="2375"/>
                  </a:lnTo>
                  <a:lnTo>
                    <a:pt x="575" y="2495"/>
                  </a:lnTo>
                  <a:lnTo>
                    <a:pt x="595" y="2511"/>
                  </a:lnTo>
                  <a:lnTo>
                    <a:pt x="768" y="2241"/>
                  </a:lnTo>
                  <a:lnTo>
                    <a:pt x="750" y="2228"/>
                  </a:lnTo>
                  <a:lnTo>
                    <a:pt x="640" y="2134"/>
                  </a:lnTo>
                  <a:lnTo>
                    <a:pt x="545" y="2036"/>
                  </a:lnTo>
                  <a:lnTo>
                    <a:pt x="451" y="1913"/>
                  </a:lnTo>
                  <a:lnTo>
                    <a:pt x="389" y="1804"/>
                  </a:lnTo>
                  <a:lnTo>
                    <a:pt x="354" y="1727"/>
                  </a:lnTo>
                  <a:lnTo>
                    <a:pt x="328" y="1644"/>
                  </a:lnTo>
                  <a:lnTo>
                    <a:pt x="311" y="1557"/>
                  </a:lnTo>
                  <a:lnTo>
                    <a:pt x="306" y="1466"/>
                  </a:lnTo>
                  <a:lnTo>
                    <a:pt x="315" y="1371"/>
                  </a:lnTo>
                  <a:lnTo>
                    <a:pt x="325" y="1323"/>
                  </a:lnTo>
                  <a:lnTo>
                    <a:pt x="338" y="1275"/>
                  </a:lnTo>
                  <a:lnTo>
                    <a:pt x="372" y="1186"/>
                  </a:lnTo>
                  <a:lnTo>
                    <a:pt x="412" y="1103"/>
                  </a:lnTo>
                  <a:lnTo>
                    <a:pt x="459" y="1029"/>
                  </a:lnTo>
                  <a:lnTo>
                    <a:pt x="510" y="962"/>
                  </a:lnTo>
                  <a:lnTo>
                    <a:pt x="566" y="901"/>
                  </a:lnTo>
                  <a:lnTo>
                    <a:pt x="652" y="821"/>
                  </a:lnTo>
                  <a:lnTo>
                    <a:pt x="764" y="738"/>
                  </a:lnTo>
                  <a:lnTo>
                    <a:pt x="867" y="678"/>
                  </a:lnTo>
                  <a:lnTo>
                    <a:pt x="978" y="626"/>
                  </a:lnTo>
                  <a:lnTo>
                    <a:pt x="995" y="621"/>
                  </a:lnTo>
                  <a:lnTo>
                    <a:pt x="968" y="0"/>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7" name="Freeform 109">
              <a:extLst>
                <a:ext uri="{FF2B5EF4-FFF2-40B4-BE49-F238E27FC236}">
                  <a16:creationId xmlns:a16="http://schemas.microsoft.com/office/drawing/2014/main" id="{FD7AAA64-DC3E-4D55-8BD4-6BAAB9D7B0FD}"/>
                </a:ext>
              </a:extLst>
            </p:cNvPr>
            <p:cNvSpPr>
              <a:spLocks/>
            </p:cNvSpPr>
            <p:nvPr/>
          </p:nvSpPr>
          <p:spPr bwMode="auto">
            <a:xfrm>
              <a:off x="4730750" y="2605088"/>
              <a:ext cx="177800" cy="180975"/>
            </a:xfrm>
            <a:custGeom>
              <a:avLst/>
              <a:gdLst>
                <a:gd name="T0" fmla="*/ 93 w 451"/>
                <a:gd name="T1" fmla="*/ 255 h 457"/>
                <a:gd name="T2" fmla="*/ 48 w 451"/>
                <a:gd name="T3" fmla="*/ 304 h 457"/>
                <a:gd name="T4" fmla="*/ 0 w 451"/>
                <a:gd name="T5" fmla="*/ 356 h 457"/>
                <a:gd name="T6" fmla="*/ 27 w 451"/>
                <a:gd name="T7" fmla="*/ 379 h 457"/>
                <a:gd name="T8" fmla="*/ 81 w 451"/>
                <a:gd name="T9" fmla="*/ 434 h 457"/>
                <a:gd name="T10" fmla="*/ 107 w 451"/>
                <a:gd name="T11" fmla="*/ 457 h 457"/>
                <a:gd name="T12" fmla="*/ 146 w 451"/>
                <a:gd name="T13" fmla="*/ 423 h 457"/>
                <a:gd name="T14" fmla="*/ 207 w 451"/>
                <a:gd name="T15" fmla="*/ 373 h 457"/>
                <a:gd name="T16" fmla="*/ 240 w 451"/>
                <a:gd name="T17" fmla="*/ 360 h 457"/>
                <a:gd name="T18" fmla="*/ 262 w 451"/>
                <a:gd name="T19" fmla="*/ 356 h 457"/>
                <a:gd name="T20" fmla="*/ 273 w 451"/>
                <a:gd name="T21" fmla="*/ 357 h 457"/>
                <a:gd name="T22" fmla="*/ 281 w 451"/>
                <a:gd name="T23" fmla="*/ 360 h 457"/>
                <a:gd name="T24" fmla="*/ 307 w 451"/>
                <a:gd name="T25" fmla="*/ 356 h 457"/>
                <a:gd name="T26" fmla="*/ 347 w 451"/>
                <a:gd name="T27" fmla="*/ 339 h 457"/>
                <a:gd name="T28" fmla="*/ 407 w 451"/>
                <a:gd name="T29" fmla="*/ 304 h 457"/>
                <a:gd name="T30" fmla="*/ 444 w 451"/>
                <a:gd name="T31" fmla="*/ 277 h 457"/>
                <a:gd name="T32" fmla="*/ 451 w 451"/>
                <a:gd name="T33" fmla="*/ 245 h 457"/>
                <a:gd name="T34" fmla="*/ 448 w 451"/>
                <a:gd name="T35" fmla="*/ 169 h 457"/>
                <a:gd name="T36" fmla="*/ 433 w 451"/>
                <a:gd name="T37" fmla="*/ 92 h 457"/>
                <a:gd name="T38" fmla="*/ 411 w 451"/>
                <a:gd name="T39" fmla="*/ 28 h 457"/>
                <a:gd name="T40" fmla="*/ 399 w 451"/>
                <a:gd name="T41" fmla="*/ 9 h 457"/>
                <a:gd name="T42" fmla="*/ 395 w 451"/>
                <a:gd name="T43" fmla="*/ 3 h 457"/>
                <a:gd name="T44" fmla="*/ 377 w 451"/>
                <a:gd name="T45" fmla="*/ 0 h 457"/>
                <a:gd name="T46" fmla="*/ 335 w 451"/>
                <a:gd name="T47" fmla="*/ 5 h 457"/>
                <a:gd name="T48" fmla="*/ 271 w 451"/>
                <a:gd name="T49" fmla="*/ 28 h 457"/>
                <a:gd name="T50" fmla="*/ 218 w 451"/>
                <a:gd name="T51" fmla="*/ 55 h 457"/>
                <a:gd name="T52" fmla="*/ 207 w 451"/>
                <a:gd name="T53" fmla="*/ 68 h 457"/>
                <a:gd name="T54" fmla="*/ 93 w 451"/>
                <a:gd name="T55" fmla="*/ 25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1" h="457">
                  <a:moveTo>
                    <a:pt x="93" y="255"/>
                  </a:moveTo>
                  <a:lnTo>
                    <a:pt x="48" y="304"/>
                  </a:lnTo>
                  <a:lnTo>
                    <a:pt x="0" y="356"/>
                  </a:lnTo>
                  <a:lnTo>
                    <a:pt x="27" y="379"/>
                  </a:lnTo>
                  <a:lnTo>
                    <a:pt x="81" y="434"/>
                  </a:lnTo>
                  <a:lnTo>
                    <a:pt x="107" y="457"/>
                  </a:lnTo>
                  <a:lnTo>
                    <a:pt x="146" y="423"/>
                  </a:lnTo>
                  <a:lnTo>
                    <a:pt x="207" y="373"/>
                  </a:lnTo>
                  <a:lnTo>
                    <a:pt x="240" y="360"/>
                  </a:lnTo>
                  <a:lnTo>
                    <a:pt x="262" y="356"/>
                  </a:lnTo>
                  <a:lnTo>
                    <a:pt x="273" y="357"/>
                  </a:lnTo>
                  <a:lnTo>
                    <a:pt x="281" y="360"/>
                  </a:lnTo>
                  <a:lnTo>
                    <a:pt x="307" y="356"/>
                  </a:lnTo>
                  <a:lnTo>
                    <a:pt x="347" y="339"/>
                  </a:lnTo>
                  <a:lnTo>
                    <a:pt x="407" y="304"/>
                  </a:lnTo>
                  <a:lnTo>
                    <a:pt x="444" y="277"/>
                  </a:lnTo>
                  <a:lnTo>
                    <a:pt x="451" y="245"/>
                  </a:lnTo>
                  <a:lnTo>
                    <a:pt x="448" y="169"/>
                  </a:lnTo>
                  <a:lnTo>
                    <a:pt x="433" y="92"/>
                  </a:lnTo>
                  <a:lnTo>
                    <a:pt x="411" y="28"/>
                  </a:lnTo>
                  <a:lnTo>
                    <a:pt x="399" y="9"/>
                  </a:lnTo>
                  <a:lnTo>
                    <a:pt x="395" y="3"/>
                  </a:lnTo>
                  <a:lnTo>
                    <a:pt x="377" y="0"/>
                  </a:lnTo>
                  <a:lnTo>
                    <a:pt x="335" y="5"/>
                  </a:lnTo>
                  <a:lnTo>
                    <a:pt x="271" y="28"/>
                  </a:lnTo>
                  <a:lnTo>
                    <a:pt x="218" y="55"/>
                  </a:lnTo>
                  <a:lnTo>
                    <a:pt x="207" y="68"/>
                  </a:lnTo>
                  <a:lnTo>
                    <a:pt x="93" y="255"/>
                  </a:lnTo>
                  <a:close/>
                </a:path>
              </a:pathLst>
            </a:custGeom>
            <a:solidFill>
              <a:srgbClr val="D9A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8" name="Freeform 110">
              <a:extLst>
                <a:ext uri="{FF2B5EF4-FFF2-40B4-BE49-F238E27FC236}">
                  <a16:creationId xmlns:a16="http://schemas.microsoft.com/office/drawing/2014/main" id="{F64C1E4A-3CE6-41BC-A124-AEB267EB12A4}"/>
                </a:ext>
              </a:extLst>
            </p:cNvPr>
            <p:cNvSpPr>
              <a:spLocks/>
            </p:cNvSpPr>
            <p:nvPr/>
          </p:nvSpPr>
          <p:spPr bwMode="auto">
            <a:xfrm>
              <a:off x="4751388" y="2595563"/>
              <a:ext cx="112713" cy="139700"/>
            </a:xfrm>
            <a:custGeom>
              <a:avLst/>
              <a:gdLst>
                <a:gd name="T0" fmla="*/ 0 w 286"/>
                <a:gd name="T1" fmla="*/ 350 h 350"/>
                <a:gd name="T2" fmla="*/ 7 w 286"/>
                <a:gd name="T3" fmla="*/ 325 h 350"/>
                <a:gd name="T4" fmla="*/ 18 w 286"/>
                <a:gd name="T5" fmla="*/ 272 h 350"/>
                <a:gd name="T6" fmla="*/ 27 w 286"/>
                <a:gd name="T7" fmla="*/ 186 h 350"/>
                <a:gd name="T8" fmla="*/ 35 w 286"/>
                <a:gd name="T9" fmla="*/ 134 h 350"/>
                <a:gd name="T10" fmla="*/ 42 w 286"/>
                <a:gd name="T11" fmla="*/ 86 h 350"/>
                <a:gd name="T12" fmla="*/ 54 w 286"/>
                <a:gd name="T13" fmla="*/ 63 h 350"/>
                <a:gd name="T14" fmla="*/ 76 w 286"/>
                <a:gd name="T15" fmla="*/ 55 h 350"/>
                <a:gd name="T16" fmla="*/ 96 w 286"/>
                <a:gd name="T17" fmla="*/ 49 h 350"/>
                <a:gd name="T18" fmla="*/ 119 w 286"/>
                <a:gd name="T19" fmla="*/ 44 h 350"/>
                <a:gd name="T20" fmla="*/ 171 w 286"/>
                <a:gd name="T21" fmla="*/ 40 h 350"/>
                <a:gd name="T22" fmla="*/ 193 w 286"/>
                <a:gd name="T23" fmla="*/ 35 h 350"/>
                <a:gd name="T24" fmla="*/ 269 w 286"/>
                <a:gd name="T25" fmla="*/ 3 h 350"/>
                <a:gd name="T26" fmla="*/ 283 w 286"/>
                <a:gd name="T27" fmla="*/ 0 h 350"/>
                <a:gd name="T28" fmla="*/ 286 w 286"/>
                <a:gd name="T29" fmla="*/ 5 h 350"/>
                <a:gd name="T30" fmla="*/ 285 w 286"/>
                <a:gd name="T31" fmla="*/ 19 h 350"/>
                <a:gd name="T32" fmla="*/ 274 w 286"/>
                <a:gd name="T33" fmla="*/ 41 h 350"/>
                <a:gd name="T34" fmla="*/ 250 w 286"/>
                <a:gd name="T35" fmla="*/ 68 h 350"/>
                <a:gd name="T36" fmla="*/ 223 w 286"/>
                <a:gd name="T37" fmla="*/ 85 h 350"/>
                <a:gd name="T38" fmla="*/ 213 w 286"/>
                <a:gd name="T39" fmla="*/ 86 h 350"/>
                <a:gd name="T40" fmla="*/ 202 w 286"/>
                <a:gd name="T41" fmla="*/ 92 h 350"/>
                <a:gd name="T42" fmla="*/ 159 w 286"/>
                <a:gd name="T43" fmla="*/ 112 h 350"/>
                <a:gd name="T44" fmla="*/ 137 w 286"/>
                <a:gd name="T45" fmla="*/ 132 h 350"/>
                <a:gd name="T46" fmla="*/ 133 w 286"/>
                <a:gd name="T47" fmla="*/ 143 h 350"/>
                <a:gd name="T48" fmla="*/ 134 w 286"/>
                <a:gd name="T49" fmla="*/ 185 h 350"/>
                <a:gd name="T50" fmla="*/ 143 w 286"/>
                <a:gd name="T51" fmla="*/ 226 h 350"/>
                <a:gd name="T52" fmla="*/ 143 w 286"/>
                <a:gd name="T53" fmla="*/ 246 h 350"/>
                <a:gd name="T54" fmla="*/ 132 w 286"/>
                <a:gd name="T55" fmla="*/ 277 h 350"/>
                <a:gd name="T56" fmla="*/ 98 w 286"/>
                <a:gd name="T57" fmla="*/ 309 h 350"/>
                <a:gd name="T58" fmla="*/ 71 w 286"/>
                <a:gd name="T59" fmla="*/ 326 h 350"/>
                <a:gd name="T60" fmla="*/ 0 w 286"/>
                <a:gd name="T61"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6" h="350">
                  <a:moveTo>
                    <a:pt x="0" y="350"/>
                  </a:moveTo>
                  <a:lnTo>
                    <a:pt x="7" y="325"/>
                  </a:lnTo>
                  <a:lnTo>
                    <a:pt x="18" y="272"/>
                  </a:lnTo>
                  <a:lnTo>
                    <a:pt x="27" y="186"/>
                  </a:lnTo>
                  <a:lnTo>
                    <a:pt x="35" y="134"/>
                  </a:lnTo>
                  <a:lnTo>
                    <a:pt x="42" y="86"/>
                  </a:lnTo>
                  <a:lnTo>
                    <a:pt x="54" y="63"/>
                  </a:lnTo>
                  <a:lnTo>
                    <a:pt x="76" y="55"/>
                  </a:lnTo>
                  <a:lnTo>
                    <a:pt x="96" y="49"/>
                  </a:lnTo>
                  <a:lnTo>
                    <a:pt x="119" y="44"/>
                  </a:lnTo>
                  <a:lnTo>
                    <a:pt x="171" y="40"/>
                  </a:lnTo>
                  <a:lnTo>
                    <a:pt x="193" y="35"/>
                  </a:lnTo>
                  <a:lnTo>
                    <a:pt x="269" y="3"/>
                  </a:lnTo>
                  <a:lnTo>
                    <a:pt x="283" y="0"/>
                  </a:lnTo>
                  <a:lnTo>
                    <a:pt x="286" y="5"/>
                  </a:lnTo>
                  <a:lnTo>
                    <a:pt x="285" y="19"/>
                  </a:lnTo>
                  <a:lnTo>
                    <a:pt x="274" y="41"/>
                  </a:lnTo>
                  <a:lnTo>
                    <a:pt x="250" y="68"/>
                  </a:lnTo>
                  <a:lnTo>
                    <a:pt x="223" y="85"/>
                  </a:lnTo>
                  <a:lnTo>
                    <a:pt x="213" y="86"/>
                  </a:lnTo>
                  <a:lnTo>
                    <a:pt x="202" y="92"/>
                  </a:lnTo>
                  <a:lnTo>
                    <a:pt x="159" y="112"/>
                  </a:lnTo>
                  <a:lnTo>
                    <a:pt x="137" y="132"/>
                  </a:lnTo>
                  <a:lnTo>
                    <a:pt x="133" y="143"/>
                  </a:lnTo>
                  <a:lnTo>
                    <a:pt x="134" y="185"/>
                  </a:lnTo>
                  <a:lnTo>
                    <a:pt x="143" y="226"/>
                  </a:lnTo>
                  <a:lnTo>
                    <a:pt x="143" y="246"/>
                  </a:lnTo>
                  <a:lnTo>
                    <a:pt x="132" y="277"/>
                  </a:lnTo>
                  <a:lnTo>
                    <a:pt x="98" y="309"/>
                  </a:lnTo>
                  <a:lnTo>
                    <a:pt x="71" y="326"/>
                  </a:lnTo>
                  <a:lnTo>
                    <a:pt x="0" y="350"/>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9" name="Freeform 111">
              <a:extLst>
                <a:ext uri="{FF2B5EF4-FFF2-40B4-BE49-F238E27FC236}">
                  <a16:creationId xmlns:a16="http://schemas.microsoft.com/office/drawing/2014/main" id="{0FC6B078-F14C-441E-98E0-0AF0C4A2B29A}"/>
                </a:ext>
              </a:extLst>
            </p:cNvPr>
            <p:cNvSpPr>
              <a:spLocks/>
            </p:cNvSpPr>
            <p:nvPr/>
          </p:nvSpPr>
          <p:spPr bwMode="auto">
            <a:xfrm>
              <a:off x="4814888" y="2159000"/>
              <a:ext cx="615950" cy="503238"/>
            </a:xfrm>
            <a:custGeom>
              <a:avLst/>
              <a:gdLst>
                <a:gd name="T0" fmla="*/ 41 w 1549"/>
                <a:gd name="T1" fmla="*/ 1269 h 1269"/>
                <a:gd name="T2" fmla="*/ 0 w 1549"/>
                <a:gd name="T3" fmla="*/ 1218 h 1269"/>
                <a:gd name="T4" fmla="*/ 1529 w 1549"/>
                <a:gd name="T5" fmla="*/ 0 h 1269"/>
                <a:gd name="T6" fmla="*/ 1549 w 1549"/>
                <a:gd name="T7" fmla="*/ 26 h 1269"/>
                <a:gd name="T8" fmla="*/ 41 w 1549"/>
                <a:gd name="T9" fmla="*/ 1269 h 1269"/>
              </a:gdLst>
              <a:ahLst/>
              <a:cxnLst>
                <a:cxn ang="0">
                  <a:pos x="T0" y="T1"/>
                </a:cxn>
                <a:cxn ang="0">
                  <a:pos x="T2" y="T3"/>
                </a:cxn>
                <a:cxn ang="0">
                  <a:pos x="T4" y="T5"/>
                </a:cxn>
                <a:cxn ang="0">
                  <a:pos x="T6" y="T7"/>
                </a:cxn>
                <a:cxn ang="0">
                  <a:pos x="T8" y="T9"/>
                </a:cxn>
              </a:cxnLst>
              <a:rect l="0" t="0" r="r" b="b"/>
              <a:pathLst>
                <a:path w="1549" h="1269">
                  <a:moveTo>
                    <a:pt x="41" y="1269"/>
                  </a:moveTo>
                  <a:lnTo>
                    <a:pt x="0" y="1218"/>
                  </a:lnTo>
                  <a:lnTo>
                    <a:pt x="1529" y="0"/>
                  </a:lnTo>
                  <a:lnTo>
                    <a:pt x="1549" y="26"/>
                  </a:lnTo>
                  <a:lnTo>
                    <a:pt x="41" y="1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0" name="Freeform 112">
              <a:extLst>
                <a:ext uri="{FF2B5EF4-FFF2-40B4-BE49-F238E27FC236}">
                  <a16:creationId xmlns:a16="http://schemas.microsoft.com/office/drawing/2014/main" id="{056472CD-5C49-45B9-B3C3-6388FA4729DB}"/>
                </a:ext>
              </a:extLst>
            </p:cNvPr>
            <p:cNvSpPr>
              <a:spLocks/>
            </p:cNvSpPr>
            <p:nvPr/>
          </p:nvSpPr>
          <p:spPr bwMode="auto">
            <a:xfrm>
              <a:off x="4851400" y="2605088"/>
              <a:ext cx="57150" cy="133350"/>
            </a:xfrm>
            <a:custGeom>
              <a:avLst/>
              <a:gdLst>
                <a:gd name="T0" fmla="*/ 92 w 144"/>
                <a:gd name="T1" fmla="*/ 9 h 334"/>
                <a:gd name="T2" fmla="*/ 87 w 144"/>
                <a:gd name="T3" fmla="*/ 2 h 334"/>
                <a:gd name="T4" fmla="*/ 61 w 144"/>
                <a:gd name="T5" fmla="*/ 0 h 334"/>
                <a:gd name="T6" fmla="*/ 44 w 144"/>
                <a:gd name="T7" fmla="*/ 2 h 334"/>
                <a:gd name="T8" fmla="*/ 28 w 144"/>
                <a:gd name="T9" fmla="*/ 15 h 334"/>
                <a:gd name="T10" fmla="*/ 9 w 144"/>
                <a:gd name="T11" fmla="*/ 46 h 334"/>
                <a:gd name="T12" fmla="*/ 1 w 144"/>
                <a:gd name="T13" fmla="*/ 81 h 334"/>
                <a:gd name="T14" fmla="*/ 0 w 144"/>
                <a:gd name="T15" fmla="*/ 121 h 334"/>
                <a:gd name="T16" fmla="*/ 8 w 144"/>
                <a:gd name="T17" fmla="*/ 185 h 334"/>
                <a:gd name="T18" fmla="*/ 22 w 144"/>
                <a:gd name="T19" fmla="*/ 268 h 334"/>
                <a:gd name="T20" fmla="*/ 25 w 144"/>
                <a:gd name="T21" fmla="*/ 305 h 334"/>
                <a:gd name="T22" fmla="*/ 26 w 144"/>
                <a:gd name="T23" fmla="*/ 317 h 334"/>
                <a:gd name="T24" fmla="*/ 40 w 144"/>
                <a:gd name="T25" fmla="*/ 330 h 334"/>
                <a:gd name="T26" fmla="*/ 51 w 144"/>
                <a:gd name="T27" fmla="*/ 334 h 334"/>
                <a:gd name="T28" fmla="*/ 88 w 144"/>
                <a:gd name="T29" fmla="*/ 312 h 334"/>
                <a:gd name="T30" fmla="*/ 137 w 144"/>
                <a:gd name="T31" fmla="*/ 277 h 334"/>
                <a:gd name="T32" fmla="*/ 144 w 144"/>
                <a:gd name="T33" fmla="*/ 245 h 334"/>
                <a:gd name="T34" fmla="*/ 141 w 144"/>
                <a:gd name="T35" fmla="*/ 169 h 334"/>
                <a:gd name="T36" fmla="*/ 126 w 144"/>
                <a:gd name="T37" fmla="*/ 92 h 334"/>
                <a:gd name="T38" fmla="*/ 104 w 144"/>
                <a:gd name="T39" fmla="*/ 28 h 334"/>
                <a:gd name="T40" fmla="*/ 92 w 144"/>
                <a:gd name="T41" fmla="*/ 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334">
                  <a:moveTo>
                    <a:pt x="92" y="9"/>
                  </a:moveTo>
                  <a:lnTo>
                    <a:pt x="87" y="2"/>
                  </a:lnTo>
                  <a:lnTo>
                    <a:pt x="61" y="0"/>
                  </a:lnTo>
                  <a:lnTo>
                    <a:pt x="44" y="2"/>
                  </a:lnTo>
                  <a:lnTo>
                    <a:pt x="28" y="15"/>
                  </a:lnTo>
                  <a:lnTo>
                    <a:pt x="9" y="46"/>
                  </a:lnTo>
                  <a:lnTo>
                    <a:pt x="1" y="81"/>
                  </a:lnTo>
                  <a:lnTo>
                    <a:pt x="0" y="121"/>
                  </a:lnTo>
                  <a:lnTo>
                    <a:pt x="8" y="185"/>
                  </a:lnTo>
                  <a:lnTo>
                    <a:pt x="22" y="268"/>
                  </a:lnTo>
                  <a:lnTo>
                    <a:pt x="25" y="305"/>
                  </a:lnTo>
                  <a:lnTo>
                    <a:pt x="26" y="317"/>
                  </a:lnTo>
                  <a:lnTo>
                    <a:pt x="40" y="330"/>
                  </a:lnTo>
                  <a:lnTo>
                    <a:pt x="51" y="334"/>
                  </a:lnTo>
                  <a:lnTo>
                    <a:pt x="88" y="312"/>
                  </a:lnTo>
                  <a:lnTo>
                    <a:pt x="137" y="277"/>
                  </a:lnTo>
                  <a:lnTo>
                    <a:pt x="144" y="245"/>
                  </a:lnTo>
                  <a:lnTo>
                    <a:pt x="141" y="169"/>
                  </a:lnTo>
                  <a:lnTo>
                    <a:pt x="126" y="92"/>
                  </a:lnTo>
                  <a:lnTo>
                    <a:pt x="104" y="28"/>
                  </a:lnTo>
                  <a:lnTo>
                    <a:pt x="92" y="9"/>
                  </a:lnTo>
                  <a:close/>
                </a:path>
              </a:pathLst>
            </a:custGeom>
            <a:solidFill>
              <a:srgbClr val="DDB3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1" name="Freeform 113">
              <a:extLst>
                <a:ext uri="{FF2B5EF4-FFF2-40B4-BE49-F238E27FC236}">
                  <a16:creationId xmlns:a16="http://schemas.microsoft.com/office/drawing/2014/main" id="{3E1B2A85-A558-4E25-88E1-260400EB0E6B}"/>
                </a:ext>
              </a:extLst>
            </p:cNvPr>
            <p:cNvSpPr>
              <a:spLocks/>
            </p:cNvSpPr>
            <p:nvPr/>
          </p:nvSpPr>
          <p:spPr bwMode="auto">
            <a:xfrm>
              <a:off x="4703763" y="2698750"/>
              <a:ext cx="111125" cy="122238"/>
            </a:xfrm>
            <a:custGeom>
              <a:avLst/>
              <a:gdLst>
                <a:gd name="T0" fmla="*/ 0 w 281"/>
                <a:gd name="T1" fmla="*/ 146 h 308"/>
                <a:gd name="T2" fmla="*/ 135 w 281"/>
                <a:gd name="T3" fmla="*/ 0 h 308"/>
                <a:gd name="T4" fmla="*/ 281 w 281"/>
                <a:gd name="T5" fmla="*/ 157 h 308"/>
                <a:gd name="T6" fmla="*/ 135 w 281"/>
                <a:gd name="T7" fmla="*/ 308 h 308"/>
                <a:gd name="T8" fmla="*/ 0 w 281"/>
                <a:gd name="T9" fmla="*/ 146 h 308"/>
              </a:gdLst>
              <a:ahLst/>
              <a:cxnLst>
                <a:cxn ang="0">
                  <a:pos x="T0" y="T1"/>
                </a:cxn>
                <a:cxn ang="0">
                  <a:pos x="T2" y="T3"/>
                </a:cxn>
                <a:cxn ang="0">
                  <a:pos x="T4" y="T5"/>
                </a:cxn>
                <a:cxn ang="0">
                  <a:pos x="T6" y="T7"/>
                </a:cxn>
                <a:cxn ang="0">
                  <a:pos x="T8" y="T9"/>
                </a:cxn>
              </a:cxnLst>
              <a:rect l="0" t="0" r="r" b="b"/>
              <a:pathLst>
                <a:path w="281" h="308">
                  <a:moveTo>
                    <a:pt x="0" y="146"/>
                  </a:moveTo>
                  <a:lnTo>
                    <a:pt x="135" y="0"/>
                  </a:lnTo>
                  <a:lnTo>
                    <a:pt x="281" y="157"/>
                  </a:lnTo>
                  <a:lnTo>
                    <a:pt x="135" y="308"/>
                  </a:lnTo>
                  <a:lnTo>
                    <a:pt x="0" y="146"/>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2" name="Freeform 114">
              <a:extLst>
                <a:ext uri="{FF2B5EF4-FFF2-40B4-BE49-F238E27FC236}">
                  <a16:creationId xmlns:a16="http://schemas.microsoft.com/office/drawing/2014/main" id="{C08AB9D2-C980-4479-AB52-527A6CA8FE86}"/>
                </a:ext>
              </a:extLst>
            </p:cNvPr>
            <p:cNvSpPr>
              <a:spLocks/>
            </p:cNvSpPr>
            <p:nvPr/>
          </p:nvSpPr>
          <p:spPr bwMode="auto">
            <a:xfrm>
              <a:off x="4025900" y="2619375"/>
              <a:ext cx="766763" cy="450850"/>
            </a:xfrm>
            <a:custGeom>
              <a:avLst/>
              <a:gdLst>
                <a:gd name="T0" fmla="*/ 11 w 1933"/>
                <a:gd name="T1" fmla="*/ 0 h 1138"/>
                <a:gd name="T2" fmla="*/ 24 w 1933"/>
                <a:gd name="T3" fmla="*/ 16 h 1138"/>
                <a:gd name="T4" fmla="*/ 122 w 1933"/>
                <a:gd name="T5" fmla="*/ 129 h 1138"/>
                <a:gd name="T6" fmla="*/ 223 w 1933"/>
                <a:gd name="T7" fmla="*/ 233 h 1138"/>
                <a:gd name="T8" fmla="*/ 348 w 1933"/>
                <a:gd name="T9" fmla="*/ 350 h 1138"/>
                <a:gd name="T10" fmla="*/ 493 w 1933"/>
                <a:gd name="T11" fmla="*/ 469 h 1138"/>
                <a:gd name="T12" fmla="*/ 655 w 1933"/>
                <a:gd name="T13" fmla="*/ 579 h 1138"/>
                <a:gd name="T14" fmla="*/ 785 w 1933"/>
                <a:gd name="T15" fmla="*/ 648 h 1138"/>
                <a:gd name="T16" fmla="*/ 873 w 1933"/>
                <a:gd name="T17" fmla="*/ 687 h 1138"/>
                <a:gd name="T18" fmla="*/ 918 w 1933"/>
                <a:gd name="T19" fmla="*/ 702 h 1138"/>
                <a:gd name="T20" fmla="*/ 949 w 1933"/>
                <a:gd name="T21" fmla="*/ 711 h 1138"/>
                <a:gd name="T22" fmla="*/ 1014 w 1933"/>
                <a:gd name="T23" fmla="*/ 716 h 1138"/>
                <a:gd name="T24" fmla="*/ 1081 w 1933"/>
                <a:gd name="T25" fmla="*/ 710 h 1138"/>
                <a:gd name="T26" fmla="*/ 1151 w 1933"/>
                <a:gd name="T27" fmla="*/ 690 h 1138"/>
                <a:gd name="T28" fmla="*/ 1221 w 1933"/>
                <a:gd name="T29" fmla="*/ 662 h 1138"/>
                <a:gd name="T30" fmla="*/ 1293 w 1933"/>
                <a:gd name="T31" fmla="*/ 627 h 1138"/>
                <a:gd name="T32" fmla="*/ 1396 w 1933"/>
                <a:gd name="T33" fmla="*/ 563 h 1138"/>
                <a:gd name="T34" fmla="*/ 1523 w 1933"/>
                <a:gd name="T35" fmla="*/ 469 h 1138"/>
                <a:gd name="T36" fmla="*/ 1631 w 1933"/>
                <a:gd name="T37" fmla="*/ 375 h 1138"/>
                <a:gd name="T38" fmla="*/ 1744 w 1933"/>
                <a:gd name="T39" fmla="*/ 267 h 1138"/>
                <a:gd name="T40" fmla="*/ 1761 w 1933"/>
                <a:gd name="T41" fmla="*/ 248 h 1138"/>
                <a:gd name="T42" fmla="*/ 1933 w 1933"/>
                <a:gd name="T43" fmla="*/ 443 h 1138"/>
                <a:gd name="T44" fmla="*/ 1915 w 1933"/>
                <a:gd name="T45" fmla="*/ 466 h 1138"/>
                <a:gd name="T46" fmla="*/ 1785 w 1933"/>
                <a:gd name="T47" fmla="*/ 611 h 1138"/>
                <a:gd name="T48" fmla="*/ 1657 w 1933"/>
                <a:gd name="T49" fmla="*/ 738 h 1138"/>
                <a:gd name="T50" fmla="*/ 1504 w 1933"/>
                <a:gd name="T51" fmla="*/ 872 h 1138"/>
                <a:gd name="T52" fmla="*/ 1376 w 1933"/>
                <a:gd name="T53" fmla="*/ 965 h 1138"/>
                <a:gd name="T54" fmla="*/ 1286 w 1933"/>
                <a:gd name="T55" fmla="*/ 1021 h 1138"/>
                <a:gd name="T56" fmla="*/ 1195 w 1933"/>
                <a:gd name="T57" fmla="*/ 1068 h 1138"/>
                <a:gd name="T58" fmla="*/ 1103 w 1933"/>
                <a:gd name="T59" fmla="*/ 1104 h 1138"/>
                <a:gd name="T60" fmla="*/ 1011 w 1933"/>
                <a:gd name="T61" fmla="*/ 1129 h 1138"/>
                <a:gd name="T62" fmla="*/ 919 w 1933"/>
                <a:gd name="T63" fmla="*/ 1138 h 1138"/>
                <a:gd name="T64" fmla="*/ 875 w 1933"/>
                <a:gd name="T65" fmla="*/ 1135 h 1138"/>
                <a:gd name="T66" fmla="*/ 830 w 1933"/>
                <a:gd name="T67" fmla="*/ 1130 h 1138"/>
                <a:gd name="T68" fmla="*/ 743 w 1933"/>
                <a:gd name="T69" fmla="*/ 1113 h 1138"/>
                <a:gd name="T70" fmla="*/ 659 w 1933"/>
                <a:gd name="T71" fmla="*/ 1087 h 1138"/>
                <a:gd name="T72" fmla="*/ 577 w 1933"/>
                <a:gd name="T73" fmla="*/ 1055 h 1138"/>
                <a:gd name="T74" fmla="*/ 461 w 1933"/>
                <a:gd name="T75" fmla="*/ 998 h 1138"/>
                <a:gd name="T76" fmla="*/ 321 w 1933"/>
                <a:gd name="T77" fmla="*/ 911 h 1138"/>
                <a:gd name="T78" fmla="*/ 201 w 1933"/>
                <a:gd name="T79" fmla="*/ 819 h 1138"/>
                <a:gd name="T80" fmla="*/ 105 w 1933"/>
                <a:gd name="T81" fmla="*/ 736 h 1138"/>
                <a:gd name="T82" fmla="*/ 12 w 1933"/>
                <a:gd name="T83" fmla="*/ 641 h 1138"/>
                <a:gd name="T84" fmla="*/ 0 w 1933"/>
                <a:gd name="T85" fmla="*/ 627 h 1138"/>
                <a:gd name="T86" fmla="*/ 11 w 1933"/>
                <a:gd name="T87" fmla="*/ 0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3" h="1138">
                  <a:moveTo>
                    <a:pt x="11" y="0"/>
                  </a:moveTo>
                  <a:lnTo>
                    <a:pt x="24" y="16"/>
                  </a:lnTo>
                  <a:lnTo>
                    <a:pt x="122" y="129"/>
                  </a:lnTo>
                  <a:lnTo>
                    <a:pt x="223" y="233"/>
                  </a:lnTo>
                  <a:lnTo>
                    <a:pt x="348" y="350"/>
                  </a:lnTo>
                  <a:lnTo>
                    <a:pt x="493" y="469"/>
                  </a:lnTo>
                  <a:lnTo>
                    <a:pt x="655" y="579"/>
                  </a:lnTo>
                  <a:lnTo>
                    <a:pt x="785" y="648"/>
                  </a:lnTo>
                  <a:lnTo>
                    <a:pt x="873" y="687"/>
                  </a:lnTo>
                  <a:lnTo>
                    <a:pt x="918" y="702"/>
                  </a:lnTo>
                  <a:lnTo>
                    <a:pt x="949" y="711"/>
                  </a:lnTo>
                  <a:lnTo>
                    <a:pt x="1014" y="716"/>
                  </a:lnTo>
                  <a:lnTo>
                    <a:pt x="1081" y="710"/>
                  </a:lnTo>
                  <a:lnTo>
                    <a:pt x="1151" y="690"/>
                  </a:lnTo>
                  <a:lnTo>
                    <a:pt x="1221" y="662"/>
                  </a:lnTo>
                  <a:lnTo>
                    <a:pt x="1293" y="627"/>
                  </a:lnTo>
                  <a:lnTo>
                    <a:pt x="1396" y="563"/>
                  </a:lnTo>
                  <a:lnTo>
                    <a:pt x="1523" y="469"/>
                  </a:lnTo>
                  <a:lnTo>
                    <a:pt x="1631" y="375"/>
                  </a:lnTo>
                  <a:lnTo>
                    <a:pt x="1744" y="267"/>
                  </a:lnTo>
                  <a:lnTo>
                    <a:pt x="1761" y="248"/>
                  </a:lnTo>
                  <a:lnTo>
                    <a:pt x="1933" y="443"/>
                  </a:lnTo>
                  <a:lnTo>
                    <a:pt x="1915" y="466"/>
                  </a:lnTo>
                  <a:lnTo>
                    <a:pt x="1785" y="611"/>
                  </a:lnTo>
                  <a:lnTo>
                    <a:pt x="1657" y="738"/>
                  </a:lnTo>
                  <a:lnTo>
                    <a:pt x="1504" y="872"/>
                  </a:lnTo>
                  <a:lnTo>
                    <a:pt x="1376" y="965"/>
                  </a:lnTo>
                  <a:lnTo>
                    <a:pt x="1286" y="1021"/>
                  </a:lnTo>
                  <a:lnTo>
                    <a:pt x="1195" y="1068"/>
                  </a:lnTo>
                  <a:lnTo>
                    <a:pt x="1103" y="1104"/>
                  </a:lnTo>
                  <a:lnTo>
                    <a:pt x="1011" y="1129"/>
                  </a:lnTo>
                  <a:lnTo>
                    <a:pt x="919" y="1138"/>
                  </a:lnTo>
                  <a:lnTo>
                    <a:pt x="875" y="1135"/>
                  </a:lnTo>
                  <a:lnTo>
                    <a:pt x="830" y="1130"/>
                  </a:lnTo>
                  <a:lnTo>
                    <a:pt x="743" y="1113"/>
                  </a:lnTo>
                  <a:lnTo>
                    <a:pt x="659" y="1087"/>
                  </a:lnTo>
                  <a:lnTo>
                    <a:pt x="577" y="1055"/>
                  </a:lnTo>
                  <a:lnTo>
                    <a:pt x="461" y="998"/>
                  </a:lnTo>
                  <a:lnTo>
                    <a:pt x="321" y="911"/>
                  </a:lnTo>
                  <a:lnTo>
                    <a:pt x="201" y="819"/>
                  </a:lnTo>
                  <a:lnTo>
                    <a:pt x="105" y="736"/>
                  </a:lnTo>
                  <a:lnTo>
                    <a:pt x="12" y="641"/>
                  </a:lnTo>
                  <a:lnTo>
                    <a:pt x="0" y="627"/>
                  </a:lnTo>
                  <a:lnTo>
                    <a:pt x="11" y="0"/>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3" name="Freeform 115">
              <a:extLst>
                <a:ext uri="{FF2B5EF4-FFF2-40B4-BE49-F238E27FC236}">
                  <a16:creationId xmlns:a16="http://schemas.microsoft.com/office/drawing/2014/main" id="{0F228B9C-B46D-4491-A794-624E759AA733}"/>
                </a:ext>
              </a:extLst>
            </p:cNvPr>
            <p:cNvSpPr>
              <a:spLocks/>
            </p:cNvSpPr>
            <p:nvPr/>
          </p:nvSpPr>
          <p:spPr bwMode="auto">
            <a:xfrm>
              <a:off x="3421063" y="1746250"/>
              <a:ext cx="490538" cy="657225"/>
            </a:xfrm>
            <a:custGeom>
              <a:avLst/>
              <a:gdLst>
                <a:gd name="T0" fmla="*/ 1222 w 1238"/>
                <a:gd name="T1" fmla="*/ 695 h 1657"/>
                <a:gd name="T2" fmla="*/ 1191 w 1238"/>
                <a:gd name="T3" fmla="*/ 657 h 1657"/>
                <a:gd name="T4" fmla="*/ 1160 w 1238"/>
                <a:gd name="T5" fmla="*/ 656 h 1657"/>
                <a:gd name="T6" fmla="*/ 1160 w 1238"/>
                <a:gd name="T7" fmla="*/ 634 h 1657"/>
                <a:gd name="T8" fmla="*/ 1137 w 1238"/>
                <a:gd name="T9" fmla="*/ 404 h 1657"/>
                <a:gd name="T10" fmla="*/ 1084 w 1238"/>
                <a:gd name="T11" fmla="*/ 258 h 1657"/>
                <a:gd name="T12" fmla="*/ 1021 w 1238"/>
                <a:gd name="T13" fmla="*/ 166 h 1657"/>
                <a:gd name="T14" fmla="*/ 881 w 1238"/>
                <a:gd name="T15" fmla="*/ 55 h 1657"/>
                <a:gd name="T16" fmla="*/ 682 w 1238"/>
                <a:gd name="T17" fmla="*/ 3 h 1657"/>
                <a:gd name="T18" fmla="*/ 573 w 1238"/>
                <a:gd name="T19" fmla="*/ 3 h 1657"/>
                <a:gd name="T20" fmla="*/ 373 w 1238"/>
                <a:gd name="T21" fmla="*/ 55 h 1657"/>
                <a:gd name="T22" fmla="*/ 233 w 1238"/>
                <a:gd name="T23" fmla="*/ 166 h 1657"/>
                <a:gd name="T24" fmla="*/ 171 w 1238"/>
                <a:gd name="T25" fmla="*/ 258 h 1657"/>
                <a:gd name="T26" fmla="*/ 118 w 1238"/>
                <a:gd name="T27" fmla="*/ 404 h 1657"/>
                <a:gd name="T28" fmla="*/ 95 w 1238"/>
                <a:gd name="T29" fmla="*/ 634 h 1657"/>
                <a:gd name="T30" fmla="*/ 95 w 1238"/>
                <a:gd name="T31" fmla="*/ 670 h 1657"/>
                <a:gd name="T32" fmla="*/ 57 w 1238"/>
                <a:gd name="T33" fmla="*/ 653 h 1657"/>
                <a:gd name="T34" fmla="*/ 16 w 1238"/>
                <a:gd name="T35" fmla="*/ 692 h 1657"/>
                <a:gd name="T36" fmla="*/ 4 w 1238"/>
                <a:gd name="T37" fmla="*/ 727 h 1657"/>
                <a:gd name="T38" fmla="*/ 8 w 1238"/>
                <a:gd name="T39" fmla="*/ 835 h 1657"/>
                <a:gd name="T40" fmla="*/ 27 w 1238"/>
                <a:gd name="T41" fmla="*/ 906 h 1657"/>
                <a:gd name="T42" fmla="*/ 74 w 1238"/>
                <a:gd name="T43" fmla="*/ 972 h 1657"/>
                <a:gd name="T44" fmla="*/ 99 w 1238"/>
                <a:gd name="T45" fmla="*/ 983 h 1657"/>
                <a:gd name="T46" fmla="*/ 135 w 1238"/>
                <a:gd name="T47" fmla="*/ 983 h 1657"/>
                <a:gd name="T48" fmla="*/ 192 w 1238"/>
                <a:gd name="T49" fmla="*/ 1177 h 1657"/>
                <a:gd name="T50" fmla="*/ 297 w 1238"/>
                <a:gd name="T51" fmla="*/ 1404 h 1657"/>
                <a:gd name="T52" fmla="*/ 432 w 1238"/>
                <a:gd name="T53" fmla="*/ 1572 h 1657"/>
                <a:gd name="T54" fmla="*/ 567 w 1238"/>
                <a:gd name="T55" fmla="*/ 1649 h 1657"/>
                <a:gd name="T56" fmla="*/ 627 w 1238"/>
                <a:gd name="T57" fmla="*/ 1657 h 1657"/>
                <a:gd name="T58" fmla="*/ 688 w 1238"/>
                <a:gd name="T59" fmla="*/ 1649 h 1657"/>
                <a:gd name="T60" fmla="*/ 823 w 1238"/>
                <a:gd name="T61" fmla="*/ 1572 h 1657"/>
                <a:gd name="T62" fmla="*/ 957 w 1238"/>
                <a:gd name="T63" fmla="*/ 1405 h 1657"/>
                <a:gd name="T64" fmla="*/ 1063 w 1238"/>
                <a:gd name="T65" fmla="*/ 1178 h 1657"/>
                <a:gd name="T66" fmla="*/ 1119 w 1238"/>
                <a:gd name="T67" fmla="*/ 985 h 1657"/>
                <a:gd name="T68" fmla="*/ 1150 w 1238"/>
                <a:gd name="T69" fmla="*/ 979 h 1657"/>
                <a:gd name="T70" fmla="*/ 1186 w 1238"/>
                <a:gd name="T71" fmla="*/ 949 h 1657"/>
                <a:gd name="T72" fmla="*/ 1218 w 1238"/>
                <a:gd name="T73" fmla="*/ 876 h 1657"/>
                <a:gd name="T74" fmla="*/ 1238 w 1238"/>
                <a:gd name="T75" fmla="*/ 770 h 1657"/>
                <a:gd name="T76" fmla="*/ 1228 w 1238"/>
                <a:gd name="T77" fmla="*/ 706 h 1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8" h="1657">
                  <a:moveTo>
                    <a:pt x="1228" y="706"/>
                  </a:moveTo>
                  <a:lnTo>
                    <a:pt x="1222" y="695"/>
                  </a:lnTo>
                  <a:lnTo>
                    <a:pt x="1208" y="673"/>
                  </a:lnTo>
                  <a:lnTo>
                    <a:pt x="1191" y="657"/>
                  </a:lnTo>
                  <a:lnTo>
                    <a:pt x="1171" y="652"/>
                  </a:lnTo>
                  <a:lnTo>
                    <a:pt x="1160" y="656"/>
                  </a:lnTo>
                  <a:lnTo>
                    <a:pt x="1160" y="646"/>
                  </a:lnTo>
                  <a:lnTo>
                    <a:pt x="1160" y="634"/>
                  </a:lnTo>
                  <a:lnTo>
                    <a:pt x="1159" y="551"/>
                  </a:lnTo>
                  <a:lnTo>
                    <a:pt x="1137" y="404"/>
                  </a:lnTo>
                  <a:lnTo>
                    <a:pt x="1108" y="312"/>
                  </a:lnTo>
                  <a:lnTo>
                    <a:pt x="1084" y="258"/>
                  </a:lnTo>
                  <a:lnTo>
                    <a:pt x="1055" y="209"/>
                  </a:lnTo>
                  <a:lnTo>
                    <a:pt x="1021" y="166"/>
                  </a:lnTo>
                  <a:lnTo>
                    <a:pt x="967" y="110"/>
                  </a:lnTo>
                  <a:lnTo>
                    <a:pt x="881" y="55"/>
                  </a:lnTo>
                  <a:lnTo>
                    <a:pt x="787" y="20"/>
                  </a:lnTo>
                  <a:lnTo>
                    <a:pt x="682" y="3"/>
                  </a:lnTo>
                  <a:lnTo>
                    <a:pt x="627" y="0"/>
                  </a:lnTo>
                  <a:lnTo>
                    <a:pt x="573" y="3"/>
                  </a:lnTo>
                  <a:lnTo>
                    <a:pt x="468" y="20"/>
                  </a:lnTo>
                  <a:lnTo>
                    <a:pt x="373" y="55"/>
                  </a:lnTo>
                  <a:lnTo>
                    <a:pt x="288" y="110"/>
                  </a:lnTo>
                  <a:lnTo>
                    <a:pt x="233" y="166"/>
                  </a:lnTo>
                  <a:lnTo>
                    <a:pt x="200" y="209"/>
                  </a:lnTo>
                  <a:lnTo>
                    <a:pt x="171" y="258"/>
                  </a:lnTo>
                  <a:lnTo>
                    <a:pt x="147" y="312"/>
                  </a:lnTo>
                  <a:lnTo>
                    <a:pt x="118" y="404"/>
                  </a:lnTo>
                  <a:lnTo>
                    <a:pt x="96" y="551"/>
                  </a:lnTo>
                  <a:lnTo>
                    <a:pt x="95" y="634"/>
                  </a:lnTo>
                  <a:lnTo>
                    <a:pt x="95" y="652"/>
                  </a:lnTo>
                  <a:lnTo>
                    <a:pt x="95" y="670"/>
                  </a:lnTo>
                  <a:lnTo>
                    <a:pt x="82" y="657"/>
                  </a:lnTo>
                  <a:lnTo>
                    <a:pt x="57" y="653"/>
                  </a:lnTo>
                  <a:lnTo>
                    <a:pt x="34" y="666"/>
                  </a:lnTo>
                  <a:lnTo>
                    <a:pt x="16" y="692"/>
                  </a:lnTo>
                  <a:lnTo>
                    <a:pt x="10" y="706"/>
                  </a:lnTo>
                  <a:lnTo>
                    <a:pt x="4" y="727"/>
                  </a:lnTo>
                  <a:lnTo>
                    <a:pt x="0" y="770"/>
                  </a:lnTo>
                  <a:lnTo>
                    <a:pt x="8" y="835"/>
                  </a:lnTo>
                  <a:lnTo>
                    <a:pt x="18" y="876"/>
                  </a:lnTo>
                  <a:lnTo>
                    <a:pt x="27" y="906"/>
                  </a:lnTo>
                  <a:lnTo>
                    <a:pt x="51" y="949"/>
                  </a:lnTo>
                  <a:lnTo>
                    <a:pt x="74" y="972"/>
                  </a:lnTo>
                  <a:lnTo>
                    <a:pt x="87" y="979"/>
                  </a:lnTo>
                  <a:lnTo>
                    <a:pt x="99" y="983"/>
                  </a:lnTo>
                  <a:lnTo>
                    <a:pt x="125" y="985"/>
                  </a:lnTo>
                  <a:lnTo>
                    <a:pt x="135" y="983"/>
                  </a:lnTo>
                  <a:lnTo>
                    <a:pt x="152" y="1049"/>
                  </a:lnTo>
                  <a:lnTo>
                    <a:pt x="192" y="1177"/>
                  </a:lnTo>
                  <a:lnTo>
                    <a:pt x="240" y="1296"/>
                  </a:lnTo>
                  <a:lnTo>
                    <a:pt x="297" y="1404"/>
                  </a:lnTo>
                  <a:lnTo>
                    <a:pt x="360" y="1497"/>
                  </a:lnTo>
                  <a:lnTo>
                    <a:pt x="432" y="1572"/>
                  </a:lnTo>
                  <a:lnTo>
                    <a:pt x="507" y="1625"/>
                  </a:lnTo>
                  <a:lnTo>
                    <a:pt x="567" y="1649"/>
                  </a:lnTo>
                  <a:lnTo>
                    <a:pt x="607" y="1657"/>
                  </a:lnTo>
                  <a:lnTo>
                    <a:pt x="627" y="1657"/>
                  </a:lnTo>
                  <a:lnTo>
                    <a:pt x="648" y="1657"/>
                  </a:lnTo>
                  <a:lnTo>
                    <a:pt x="688" y="1649"/>
                  </a:lnTo>
                  <a:lnTo>
                    <a:pt x="748" y="1627"/>
                  </a:lnTo>
                  <a:lnTo>
                    <a:pt x="823" y="1572"/>
                  </a:lnTo>
                  <a:lnTo>
                    <a:pt x="893" y="1498"/>
                  </a:lnTo>
                  <a:lnTo>
                    <a:pt x="957" y="1405"/>
                  </a:lnTo>
                  <a:lnTo>
                    <a:pt x="1014" y="1297"/>
                  </a:lnTo>
                  <a:lnTo>
                    <a:pt x="1063" y="1178"/>
                  </a:lnTo>
                  <a:lnTo>
                    <a:pt x="1103" y="1051"/>
                  </a:lnTo>
                  <a:lnTo>
                    <a:pt x="1119" y="985"/>
                  </a:lnTo>
                  <a:lnTo>
                    <a:pt x="1136" y="984"/>
                  </a:lnTo>
                  <a:lnTo>
                    <a:pt x="1150" y="979"/>
                  </a:lnTo>
                  <a:lnTo>
                    <a:pt x="1164" y="972"/>
                  </a:lnTo>
                  <a:lnTo>
                    <a:pt x="1186" y="949"/>
                  </a:lnTo>
                  <a:lnTo>
                    <a:pt x="1209" y="906"/>
                  </a:lnTo>
                  <a:lnTo>
                    <a:pt x="1218" y="876"/>
                  </a:lnTo>
                  <a:lnTo>
                    <a:pt x="1230" y="835"/>
                  </a:lnTo>
                  <a:lnTo>
                    <a:pt x="1238" y="770"/>
                  </a:lnTo>
                  <a:lnTo>
                    <a:pt x="1233" y="727"/>
                  </a:lnTo>
                  <a:lnTo>
                    <a:pt x="1228" y="706"/>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4" name="Freeform 116">
              <a:extLst>
                <a:ext uri="{FF2B5EF4-FFF2-40B4-BE49-F238E27FC236}">
                  <a16:creationId xmlns:a16="http://schemas.microsoft.com/office/drawing/2014/main" id="{0BA16955-F7D2-4CE5-9E6E-BFC86123684B}"/>
                </a:ext>
              </a:extLst>
            </p:cNvPr>
            <p:cNvSpPr>
              <a:spLocks/>
            </p:cNvSpPr>
            <p:nvPr/>
          </p:nvSpPr>
          <p:spPr bwMode="auto">
            <a:xfrm>
              <a:off x="3543300" y="1682750"/>
              <a:ext cx="373063" cy="363538"/>
            </a:xfrm>
            <a:custGeom>
              <a:avLst/>
              <a:gdLst>
                <a:gd name="T0" fmla="*/ 69 w 940"/>
                <a:gd name="T1" fmla="*/ 411 h 915"/>
                <a:gd name="T2" fmla="*/ 78 w 940"/>
                <a:gd name="T3" fmla="*/ 435 h 915"/>
                <a:gd name="T4" fmla="*/ 107 w 940"/>
                <a:gd name="T5" fmla="*/ 473 h 915"/>
                <a:gd name="T6" fmla="*/ 149 w 940"/>
                <a:gd name="T7" fmla="*/ 497 h 915"/>
                <a:gd name="T8" fmla="*/ 200 w 940"/>
                <a:gd name="T9" fmla="*/ 512 h 915"/>
                <a:gd name="T10" fmla="*/ 288 w 940"/>
                <a:gd name="T11" fmla="*/ 519 h 915"/>
                <a:gd name="T12" fmla="*/ 420 w 940"/>
                <a:gd name="T13" fmla="*/ 518 h 915"/>
                <a:gd name="T14" fmla="*/ 524 w 940"/>
                <a:gd name="T15" fmla="*/ 521 h 915"/>
                <a:gd name="T16" fmla="*/ 590 w 940"/>
                <a:gd name="T17" fmla="*/ 530 h 915"/>
                <a:gd name="T18" fmla="*/ 652 w 940"/>
                <a:gd name="T19" fmla="*/ 548 h 915"/>
                <a:gd name="T20" fmla="*/ 709 w 940"/>
                <a:gd name="T21" fmla="*/ 576 h 915"/>
                <a:gd name="T22" fmla="*/ 758 w 940"/>
                <a:gd name="T23" fmla="*/ 618 h 915"/>
                <a:gd name="T24" fmla="*/ 798 w 940"/>
                <a:gd name="T25" fmla="*/ 678 h 915"/>
                <a:gd name="T26" fmla="*/ 827 w 940"/>
                <a:gd name="T27" fmla="*/ 755 h 915"/>
                <a:gd name="T28" fmla="*/ 844 w 940"/>
                <a:gd name="T29" fmla="*/ 855 h 915"/>
                <a:gd name="T30" fmla="*/ 845 w 940"/>
                <a:gd name="T31" fmla="*/ 915 h 915"/>
                <a:gd name="T32" fmla="*/ 862 w 940"/>
                <a:gd name="T33" fmla="*/ 885 h 915"/>
                <a:gd name="T34" fmla="*/ 892 w 940"/>
                <a:gd name="T35" fmla="*/ 824 h 915"/>
                <a:gd name="T36" fmla="*/ 914 w 940"/>
                <a:gd name="T37" fmla="*/ 763 h 915"/>
                <a:gd name="T38" fmla="*/ 929 w 940"/>
                <a:gd name="T39" fmla="*/ 700 h 915"/>
                <a:gd name="T40" fmla="*/ 937 w 940"/>
                <a:gd name="T41" fmla="*/ 637 h 915"/>
                <a:gd name="T42" fmla="*/ 940 w 940"/>
                <a:gd name="T43" fmla="*/ 575 h 915"/>
                <a:gd name="T44" fmla="*/ 936 w 940"/>
                <a:gd name="T45" fmla="*/ 514 h 915"/>
                <a:gd name="T46" fmla="*/ 925 w 940"/>
                <a:gd name="T47" fmla="*/ 453 h 915"/>
                <a:gd name="T48" fmla="*/ 907 w 940"/>
                <a:gd name="T49" fmla="*/ 394 h 915"/>
                <a:gd name="T50" fmla="*/ 884 w 940"/>
                <a:gd name="T51" fmla="*/ 337 h 915"/>
                <a:gd name="T52" fmla="*/ 855 w 940"/>
                <a:gd name="T53" fmla="*/ 281 h 915"/>
                <a:gd name="T54" fmla="*/ 819 w 940"/>
                <a:gd name="T55" fmla="*/ 228 h 915"/>
                <a:gd name="T56" fmla="*/ 778 w 940"/>
                <a:gd name="T57" fmla="*/ 177 h 915"/>
                <a:gd name="T58" fmla="*/ 730 w 940"/>
                <a:gd name="T59" fmla="*/ 131 h 915"/>
                <a:gd name="T60" fmla="*/ 676 w 940"/>
                <a:gd name="T61" fmla="*/ 88 h 915"/>
                <a:gd name="T62" fmla="*/ 616 w 940"/>
                <a:gd name="T63" fmla="*/ 48 h 915"/>
                <a:gd name="T64" fmla="*/ 584 w 940"/>
                <a:gd name="T65" fmla="*/ 29 h 915"/>
                <a:gd name="T66" fmla="*/ 566 w 940"/>
                <a:gd name="T67" fmla="*/ 22 h 915"/>
                <a:gd name="T68" fmla="*/ 511 w 940"/>
                <a:gd name="T69" fmla="*/ 10 h 915"/>
                <a:gd name="T70" fmla="*/ 399 w 940"/>
                <a:gd name="T71" fmla="*/ 0 h 915"/>
                <a:gd name="T72" fmla="*/ 271 w 940"/>
                <a:gd name="T73" fmla="*/ 2 h 915"/>
                <a:gd name="T74" fmla="*/ 188 w 940"/>
                <a:gd name="T75" fmla="*/ 13 h 915"/>
                <a:gd name="T76" fmla="*/ 114 w 940"/>
                <a:gd name="T77" fmla="*/ 28 h 915"/>
                <a:gd name="T78" fmla="*/ 57 w 940"/>
                <a:gd name="T79" fmla="*/ 51 h 915"/>
                <a:gd name="T80" fmla="*/ 37 w 940"/>
                <a:gd name="T81" fmla="*/ 66 h 915"/>
                <a:gd name="T82" fmla="*/ 21 w 940"/>
                <a:gd name="T83" fmla="*/ 83 h 915"/>
                <a:gd name="T84" fmla="*/ 4 w 940"/>
                <a:gd name="T85" fmla="*/ 129 h 915"/>
                <a:gd name="T86" fmla="*/ 0 w 940"/>
                <a:gd name="T87" fmla="*/ 185 h 915"/>
                <a:gd name="T88" fmla="*/ 8 w 940"/>
                <a:gd name="T89" fmla="*/ 245 h 915"/>
                <a:gd name="T90" fmla="*/ 30 w 940"/>
                <a:gd name="T91" fmla="*/ 331 h 915"/>
                <a:gd name="T92" fmla="*/ 61 w 940"/>
                <a:gd name="T93" fmla="*/ 407 h 915"/>
                <a:gd name="T94" fmla="*/ 69 w 940"/>
                <a:gd name="T95" fmla="*/ 411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0" h="915">
                  <a:moveTo>
                    <a:pt x="69" y="411"/>
                  </a:moveTo>
                  <a:lnTo>
                    <a:pt x="78" y="435"/>
                  </a:lnTo>
                  <a:lnTo>
                    <a:pt x="107" y="473"/>
                  </a:lnTo>
                  <a:lnTo>
                    <a:pt x="149" y="497"/>
                  </a:lnTo>
                  <a:lnTo>
                    <a:pt x="200" y="512"/>
                  </a:lnTo>
                  <a:lnTo>
                    <a:pt x="288" y="519"/>
                  </a:lnTo>
                  <a:lnTo>
                    <a:pt x="420" y="518"/>
                  </a:lnTo>
                  <a:lnTo>
                    <a:pt x="524" y="521"/>
                  </a:lnTo>
                  <a:lnTo>
                    <a:pt x="590" y="530"/>
                  </a:lnTo>
                  <a:lnTo>
                    <a:pt x="652" y="548"/>
                  </a:lnTo>
                  <a:lnTo>
                    <a:pt x="709" y="576"/>
                  </a:lnTo>
                  <a:lnTo>
                    <a:pt x="758" y="618"/>
                  </a:lnTo>
                  <a:lnTo>
                    <a:pt x="798" y="678"/>
                  </a:lnTo>
                  <a:lnTo>
                    <a:pt x="827" y="755"/>
                  </a:lnTo>
                  <a:lnTo>
                    <a:pt x="844" y="855"/>
                  </a:lnTo>
                  <a:lnTo>
                    <a:pt x="845" y="915"/>
                  </a:lnTo>
                  <a:lnTo>
                    <a:pt x="862" y="885"/>
                  </a:lnTo>
                  <a:lnTo>
                    <a:pt x="892" y="824"/>
                  </a:lnTo>
                  <a:lnTo>
                    <a:pt x="914" y="763"/>
                  </a:lnTo>
                  <a:lnTo>
                    <a:pt x="929" y="700"/>
                  </a:lnTo>
                  <a:lnTo>
                    <a:pt x="937" y="637"/>
                  </a:lnTo>
                  <a:lnTo>
                    <a:pt x="940" y="575"/>
                  </a:lnTo>
                  <a:lnTo>
                    <a:pt x="936" y="514"/>
                  </a:lnTo>
                  <a:lnTo>
                    <a:pt x="925" y="453"/>
                  </a:lnTo>
                  <a:lnTo>
                    <a:pt x="907" y="394"/>
                  </a:lnTo>
                  <a:lnTo>
                    <a:pt x="884" y="337"/>
                  </a:lnTo>
                  <a:lnTo>
                    <a:pt x="855" y="281"/>
                  </a:lnTo>
                  <a:lnTo>
                    <a:pt x="819" y="228"/>
                  </a:lnTo>
                  <a:lnTo>
                    <a:pt x="778" y="177"/>
                  </a:lnTo>
                  <a:lnTo>
                    <a:pt x="730" y="131"/>
                  </a:lnTo>
                  <a:lnTo>
                    <a:pt x="676" y="88"/>
                  </a:lnTo>
                  <a:lnTo>
                    <a:pt x="616" y="48"/>
                  </a:lnTo>
                  <a:lnTo>
                    <a:pt x="584" y="29"/>
                  </a:lnTo>
                  <a:lnTo>
                    <a:pt x="566" y="22"/>
                  </a:lnTo>
                  <a:lnTo>
                    <a:pt x="511" y="10"/>
                  </a:lnTo>
                  <a:lnTo>
                    <a:pt x="399" y="0"/>
                  </a:lnTo>
                  <a:lnTo>
                    <a:pt x="271" y="2"/>
                  </a:lnTo>
                  <a:lnTo>
                    <a:pt x="188" y="13"/>
                  </a:lnTo>
                  <a:lnTo>
                    <a:pt x="114" y="28"/>
                  </a:lnTo>
                  <a:lnTo>
                    <a:pt x="57" y="51"/>
                  </a:lnTo>
                  <a:lnTo>
                    <a:pt x="37" y="66"/>
                  </a:lnTo>
                  <a:lnTo>
                    <a:pt x="21" y="83"/>
                  </a:lnTo>
                  <a:lnTo>
                    <a:pt x="4" y="129"/>
                  </a:lnTo>
                  <a:lnTo>
                    <a:pt x="0" y="185"/>
                  </a:lnTo>
                  <a:lnTo>
                    <a:pt x="8" y="245"/>
                  </a:lnTo>
                  <a:lnTo>
                    <a:pt x="30" y="331"/>
                  </a:lnTo>
                  <a:lnTo>
                    <a:pt x="61" y="407"/>
                  </a:lnTo>
                  <a:lnTo>
                    <a:pt x="69" y="4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5" name="Freeform 117">
              <a:extLst>
                <a:ext uri="{FF2B5EF4-FFF2-40B4-BE49-F238E27FC236}">
                  <a16:creationId xmlns:a16="http://schemas.microsoft.com/office/drawing/2014/main" id="{E2BE3254-E917-4CB7-8794-7327A05CE4ED}"/>
                </a:ext>
              </a:extLst>
            </p:cNvPr>
            <p:cNvSpPr>
              <a:spLocks/>
            </p:cNvSpPr>
            <p:nvPr/>
          </p:nvSpPr>
          <p:spPr bwMode="auto">
            <a:xfrm>
              <a:off x="3419475" y="1712913"/>
              <a:ext cx="153988" cy="330200"/>
            </a:xfrm>
            <a:custGeom>
              <a:avLst/>
              <a:gdLst>
                <a:gd name="T0" fmla="*/ 92 w 384"/>
                <a:gd name="T1" fmla="*/ 835 h 835"/>
                <a:gd name="T2" fmla="*/ 77 w 384"/>
                <a:gd name="T3" fmla="*/ 814 h 835"/>
                <a:gd name="T4" fmla="*/ 53 w 384"/>
                <a:gd name="T5" fmla="*/ 767 h 835"/>
                <a:gd name="T6" fmla="*/ 25 w 384"/>
                <a:gd name="T7" fmla="*/ 688 h 835"/>
                <a:gd name="T8" fmla="*/ 6 w 384"/>
                <a:gd name="T9" fmla="*/ 561 h 835"/>
                <a:gd name="T10" fmla="*/ 0 w 384"/>
                <a:gd name="T11" fmla="*/ 416 h 835"/>
                <a:gd name="T12" fmla="*/ 0 w 384"/>
                <a:gd name="T13" fmla="*/ 336 h 835"/>
                <a:gd name="T14" fmla="*/ 1 w 384"/>
                <a:gd name="T15" fmla="*/ 310 h 835"/>
                <a:gd name="T16" fmla="*/ 14 w 384"/>
                <a:gd name="T17" fmla="*/ 250 h 835"/>
                <a:gd name="T18" fmla="*/ 40 w 384"/>
                <a:gd name="T19" fmla="*/ 188 h 835"/>
                <a:gd name="T20" fmla="*/ 76 w 384"/>
                <a:gd name="T21" fmla="*/ 127 h 835"/>
                <a:gd name="T22" fmla="*/ 121 w 384"/>
                <a:gd name="T23" fmla="*/ 74 h 835"/>
                <a:gd name="T24" fmla="*/ 173 w 384"/>
                <a:gd name="T25" fmla="*/ 31 h 835"/>
                <a:gd name="T26" fmla="*/ 230 w 384"/>
                <a:gd name="T27" fmla="*/ 5 h 835"/>
                <a:gd name="T28" fmla="*/ 276 w 384"/>
                <a:gd name="T29" fmla="*/ 0 h 835"/>
                <a:gd name="T30" fmla="*/ 308 w 384"/>
                <a:gd name="T31" fmla="*/ 2 h 835"/>
                <a:gd name="T32" fmla="*/ 324 w 384"/>
                <a:gd name="T33" fmla="*/ 6 h 835"/>
                <a:gd name="T34" fmla="*/ 334 w 384"/>
                <a:gd name="T35" fmla="*/ 10 h 835"/>
                <a:gd name="T36" fmla="*/ 352 w 384"/>
                <a:gd name="T37" fmla="*/ 34 h 835"/>
                <a:gd name="T38" fmla="*/ 372 w 384"/>
                <a:gd name="T39" fmla="*/ 93 h 835"/>
                <a:gd name="T40" fmla="*/ 384 w 384"/>
                <a:gd name="T41" fmla="*/ 205 h 835"/>
                <a:gd name="T42" fmla="*/ 384 w 384"/>
                <a:gd name="T43" fmla="*/ 321 h 835"/>
                <a:gd name="T44" fmla="*/ 381 w 384"/>
                <a:gd name="T45" fmla="*/ 372 h 835"/>
                <a:gd name="T46" fmla="*/ 377 w 384"/>
                <a:gd name="T47" fmla="*/ 391 h 835"/>
                <a:gd name="T48" fmla="*/ 359 w 384"/>
                <a:gd name="T49" fmla="*/ 417 h 835"/>
                <a:gd name="T50" fmla="*/ 312 w 384"/>
                <a:gd name="T51" fmla="*/ 442 h 835"/>
                <a:gd name="T52" fmla="*/ 251 w 384"/>
                <a:gd name="T53" fmla="*/ 468 h 835"/>
                <a:gd name="T54" fmla="*/ 210 w 384"/>
                <a:gd name="T55" fmla="*/ 492 h 835"/>
                <a:gd name="T56" fmla="*/ 171 w 384"/>
                <a:gd name="T57" fmla="*/ 531 h 835"/>
                <a:gd name="T58" fmla="*/ 140 w 384"/>
                <a:gd name="T59" fmla="*/ 590 h 835"/>
                <a:gd name="T60" fmla="*/ 128 w 384"/>
                <a:gd name="T61" fmla="*/ 628 h 835"/>
                <a:gd name="T62" fmla="*/ 116 w 384"/>
                <a:gd name="T63" fmla="*/ 647 h 835"/>
                <a:gd name="T64" fmla="*/ 103 w 384"/>
                <a:gd name="T65" fmla="*/ 693 h 835"/>
                <a:gd name="T66" fmla="*/ 95 w 384"/>
                <a:gd name="T67" fmla="*/ 779 h 835"/>
                <a:gd name="T68" fmla="*/ 92 w 384"/>
                <a:gd name="T69" fmla="*/ 835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4" h="835">
                  <a:moveTo>
                    <a:pt x="92" y="835"/>
                  </a:moveTo>
                  <a:lnTo>
                    <a:pt x="77" y="814"/>
                  </a:lnTo>
                  <a:lnTo>
                    <a:pt x="53" y="767"/>
                  </a:lnTo>
                  <a:lnTo>
                    <a:pt x="25" y="688"/>
                  </a:lnTo>
                  <a:lnTo>
                    <a:pt x="6" y="561"/>
                  </a:lnTo>
                  <a:lnTo>
                    <a:pt x="0" y="416"/>
                  </a:lnTo>
                  <a:lnTo>
                    <a:pt x="0" y="336"/>
                  </a:lnTo>
                  <a:lnTo>
                    <a:pt x="1" y="310"/>
                  </a:lnTo>
                  <a:lnTo>
                    <a:pt x="14" y="250"/>
                  </a:lnTo>
                  <a:lnTo>
                    <a:pt x="40" y="188"/>
                  </a:lnTo>
                  <a:lnTo>
                    <a:pt x="76" y="127"/>
                  </a:lnTo>
                  <a:lnTo>
                    <a:pt x="121" y="74"/>
                  </a:lnTo>
                  <a:lnTo>
                    <a:pt x="173" y="31"/>
                  </a:lnTo>
                  <a:lnTo>
                    <a:pt x="230" y="5"/>
                  </a:lnTo>
                  <a:lnTo>
                    <a:pt x="276" y="0"/>
                  </a:lnTo>
                  <a:lnTo>
                    <a:pt x="308" y="2"/>
                  </a:lnTo>
                  <a:lnTo>
                    <a:pt x="324" y="6"/>
                  </a:lnTo>
                  <a:lnTo>
                    <a:pt x="334" y="10"/>
                  </a:lnTo>
                  <a:lnTo>
                    <a:pt x="352" y="34"/>
                  </a:lnTo>
                  <a:lnTo>
                    <a:pt x="372" y="93"/>
                  </a:lnTo>
                  <a:lnTo>
                    <a:pt x="384" y="205"/>
                  </a:lnTo>
                  <a:lnTo>
                    <a:pt x="384" y="321"/>
                  </a:lnTo>
                  <a:lnTo>
                    <a:pt x="381" y="372"/>
                  </a:lnTo>
                  <a:lnTo>
                    <a:pt x="377" y="391"/>
                  </a:lnTo>
                  <a:lnTo>
                    <a:pt x="359" y="417"/>
                  </a:lnTo>
                  <a:lnTo>
                    <a:pt x="312" y="442"/>
                  </a:lnTo>
                  <a:lnTo>
                    <a:pt x="251" y="468"/>
                  </a:lnTo>
                  <a:lnTo>
                    <a:pt x="210" y="492"/>
                  </a:lnTo>
                  <a:lnTo>
                    <a:pt x="171" y="531"/>
                  </a:lnTo>
                  <a:lnTo>
                    <a:pt x="140" y="590"/>
                  </a:lnTo>
                  <a:lnTo>
                    <a:pt x="128" y="628"/>
                  </a:lnTo>
                  <a:lnTo>
                    <a:pt x="116" y="647"/>
                  </a:lnTo>
                  <a:lnTo>
                    <a:pt x="103" y="693"/>
                  </a:lnTo>
                  <a:lnTo>
                    <a:pt x="95" y="779"/>
                  </a:lnTo>
                  <a:lnTo>
                    <a:pt x="92" y="8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6" name="Freeform 118">
              <a:extLst>
                <a:ext uri="{FF2B5EF4-FFF2-40B4-BE49-F238E27FC236}">
                  <a16:creationId xmlns:a16="http://schemas.microsoft.com/office/drawing/2014/main" id="{8A29D8ED-4607-43A5-BED4-9D03E422A5DD}"/>
                </a:ext>
              </a:extLst>
            </p:cNvPr>
            <p:cNvSpPr>
              <a:spLocks/>
            </p:cNvSpPr>
            <p:nvPr/>
          </p:nvSpPr>
          <p:spPr bwMode="auto">
            <a:xfrm>
              <a:off x="3606800" y="2249488"/>
              <a:ext cx="125413" cy="68263"/>
            </a:xfrm>
            <a:custGeom>
              <a:avLst/>
              <a:gdLst>
                <a:gd name="T0" fmla="*/ 158 w 317"/>
                <a:gd name="T1" fmla="*/ 173 h 173"/>
                <a:gd name="T2" fmla="*/ 171 w 317"/>
                <a:gd name="T3" fmla="*/ 172 h 173"/>
                <a:gd name="T4" fmla="*/ 199 w 317"/>
                <a:gd name="T5" fmla="*/ 166 h 173"/>
                <a:gd name="T6" fmla="*/ 239 w 317"/>
                <a:gd name="T7" fmla="*/ 144 h 173"/>
                <a:gd name="T8" fmla="*/ 285 w 317"/>
                <a:gd name="T9" fmla="*/ 97 h 173"/>
                <a:gd name="T10" fmla="*/ 309 w 317"/>
                <a:gd name="T11" fmla="*/ 52 h 173"/>
                <a:gd name="T12" fmla="*/ 317 w 317"/>
                <a:gd name="T13" fmla="*/ 18 h 173"/>
                <a:gd name="T14" fmla="*/ 317 w 317"/>
                <a:gd name="T15" fmla="*/ 0 h 173"/>
                <a:gd name="T16" fmla="*/ 0 w 317"/>
                <a:gd name="T17" fmla="*/ 0 h 173"/>
                <a:gd name="T18" fmla="*/ 0 w 317"/>
                <a:gd name="T19" fmla="*/ 18 h 173"/>
                <a:gd name="T20" fmla="*/ 8 w 317"/>
                <a:gd name="T21" fmla="*/ 52 h 173"/>
                <a:gd name="T22" fmla="*/ 31 w 317"/>
                <a:gd name="T23" fmla="*/ 97 h 173"/>
                <a:gd name="T24" fmla="*/ 78 w 317"/>
                <a:gd name="T25" fmla="*/ 144 h 173"/>
                <a:gd name="T26" fmla="*/ 118 w 317"/>
                <a:gd name="T27" fmla="*/ 166 h 173"/>
                <a:gd name="T28" fmla="*/ 145 w 317"/>
                <a:gd name="T29" fmla="*/ 172 h 173"/>
                <a:gd name="T30" fmla="*/ 158 w 317"/>
                <a:gd name="T31"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7" h="173">
                  <a:moveTo>
                    <a:pt x="158" y="173"/>
                  </a:moveTo>
                  <a:lnTo>
                    <a:pt x="171" y="172"/>
                  </a:lnTo>
                  <a:lnTo>
                    <a:pt x="199" y="166"/>
                  </a:lnTo>
                  <a:lnTo>
                    <a:pt x="239" y="144"/>
                  </a:lnTo>
                  <a:lnTo>
                    <a:pt x="285" y="97"/>
                  </a:lnTo>
                  <a:lnTo>
                    <a:pt x="309" y="52"/>
                  </a:lnTo>
                  <a:lnTo>
                    <a:pt x="317" y="18"/>
                  </a:lnTo>
                  <a:lnTo>
                    <a:pt x="317" y="0"/>
                  </a:lnTo>
                  <a:lnTo>
                    <a:pt x="0" y="0"/>
                  </a:lnTo>
                  <a:lnTo>
                    <a:pt x="0" y="18"/>
                  </a:lnTo>
                  <a:lnTo>
                    <a:pt x="8" y="52"/>
                  </a:lnTo>
                  <a:lnTo>
                    <a:pt x="31" y="97"/>
                  </a:lnTo>
                  <a:lnTo>
                    <a:pt x="78" y="144"/>
                  </a:lnTo>
                  <a:lnTo>
                    <a:pt x="118" y="166"/>
                  </a:lnTo>
                  <a:lnTo>
                    <a:pt x="145" y="172"/>
                  </a:lnTo>
                  <a:lnTo>
                    <a:pt x="158" y="173"/>
                  </a:lnTo>
                  <a:close/>
                </a:path>
              </a:pathLst>
            </a:custGeom>
            <a:solidFill>
              <a:srgbClr val="E3E3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7" name="Freeform 306">
              <a:extLst>
                <a:ext uri="{FF2B5EF4-FFF2-40B4-BE49-F238E27FC236}">
                  <a16:creationId xmlns:a16="http://schemas.microsoft.com/office/drawing/2014/main" id="{F202E539-016F-43D1-9318-FCE4596C27D0}"/>
                </a:ext>
              </a:extLst>
            </p:cNvPr>
            <p:cNvSpPr>
              <a:spLocks/>
            </p:cNvSpPr>
            <p:nvPr/>
          </p:nvSpPr>
          <p:spPr bwMode="auto">
            <a:xfrm>
              <a:off x="4818063" y="2746375"/>
              <a:ext cx="12700" cy="4763"/>
            </a:xfrm>
            <a:custGeom>
              <a:avLst/>
              <a:gdLst>
                <a:gd name="T0" fmla="*/ 0 w 33"/>
                <a:gd name="T1" fmla="*/ 9 h 9"/>
                <a:gd name="T2" fmla="*/ 16 w 33"/>
                <a:gd name="T3" fmla="*/ 3 h 9"/>
                <a:gd name="T4" fmla="*/ 33 w 33"/>
                <a:gd name="T5" fmla="*/ 0 h 9"/>
                <a:gd name="T6" fmla="*/ 29 w 33"/>
                <a:gd name="T7" fmla="*/ 2 h 9"/>
                <a:gd name="T8" fmla="*/ 24 w 33"/>
                <a:gd name="T9" fmla="*/ 3 h 9"/>
                <a:gd name="T10" fmla="*/ 13 w 33"/>
                <a:gd name="T11" fmla="*/ 7 h 9"/>
                <a:gd name="T12" fmla="*/ 0 w 33"/>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33" h="9">
                  <a:moveTo>
                    <a:pt x="0" y="9"/>
                  </a:moveTo>
                  <a:lnTo>
                    <a:pt x="16" y="3"/>
                  </a:lnTo>
                  <a:lnTo>
                    <a:pt x="33" y="0"/>
                  </a:lnTo>
                  <a:lnTo>
                    <a:pt x="29" y="2"/>
                  </a:lnTo>
                  <a:lnTo>
                    <a:pt x="24" y="3"/>
                  </a:lnTo>
                  <a:lnTo>
                    <a:pt x="13" y="7"/>
                  </a:lnTo>
                  <a:lnTo>
                    <a:pt x="0" y="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8" name="Freeform 307">
              <a:extLst>
                <a:ext uri="{FF2B5EF4-FFF2-40B4-BE49-F238E27FC236}">
                  <a16:creationId xmlns:a16="http://schemas.microsoft.com/office/drawing/2014/main" id="{0826F22C-80A6-484F-9E32-74295AAE0CF6}"/>
                </a:ext>
              </a:extLst>
            </p:cNvPr>
            <p:cNvSpPr>
              <a:spLocks/>
            </p:cNvSpPr>
            <p:nvPr/>
          </p:nvSpPr>
          <p:spPr bwMode="auto">
            <a:xfrm>
              <a:off x="4864100" y="2740025"/>
              <a:ext cx="3175" cy="3175"/>
            </a:xfrm>
            <a:custGeom>
              <a:avLst/>
              <a:gdLst>
                <a:gd name="T0" fmla="*/ 0 w 6"/>
                <a:gd name="T1" fmla="*/ 7 h 7"/>
                <a:gd name="T2" fmla="*/ 0 w 6"/>
                <a:gd name="T3" fmla="*/ 6 h 7"/>
                <a:gd name="T4" fmla="*/ 0 w 6"/>
                <a:gd name="T5" fmla="*/ 4 h 7"/>
                <a:gd name="T6" fmla="*/ 4 w 6"/>
                <a:gd name="T7" fmla="*/ 2 h 7"/>
                <a:gd name="T8" fmla="*/ 6 w 6"/>
                <a:gd name="T9" fmla="*/ 0 h 7"/>
                <a:gd name="T10" fmla="*/ 0 w 6"/>
                <a:gd name="T11" fmla="*/ 7 h 7"/>
              </a:gdLst>
              <a:ahLst/>
              <a:cxnLst>
                <a:cxn ang="0">
                  <a:pos x="T0" y="T1"/>
                </a:cxn>
                <a:cxn ang="0">
                  <a:pos x="T2" y="T3"/>
                </a:cxn>
                <a:cxn ang="0">
                  <a:pos x="T4" y="T5"/>
                </a:cxn>
                <a:cxn ang="0">
                  <a:pos x="T6" y="T7"/>
                </a:cxn>
                <a:cxn ang="0">
                  <a:pos x="T8" y="T9"/>
                </a:cxn>
                <a:cxn ang="0">
                  <a:pos x="T10" y="T11"/>
                </a:cxn>
              </a:cxnLst>
              <a:rect l="0" t="0" r="r" b="b"/>
              <a:pathLst>
                <a:path w="6" h="7">
                  <a:moveTo>
                    <a:pt x="0" y="7"/>
                  </a:moveTo>
                  <a:lnTo>
                    <a:pt x="0" y="6"/>
                  </a:lnTo>
                  <a:lnTo>
                    <a:pt x="0" y="4"/>
                  </a:lnTo>
                  <a:lnTo>
                    <a:pt x="4" y="2"/>
                  </a:lnTo>
                  <a:lnTo>
                    <a:pt x="6" y="0"/>
                  </a:lnTo>
                  <a:lnTo>
                    <a:pt x="0" y="7"/>
                  </a:ln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9" name="Freeform 313">
              <a:extLst>
                <a:ext uri="{FF2B5EF4-FFF2-40B4-BE49-F238E27FC236}">
                  <a16:creationId xmlns:a16="http://schemas.microsoft.com/office/drawing/2014/main" id="{5E9DAF53-9E70-4262-A76B-31EB65C0E28B}"/>
                </a:ext>
              </a:extLst>
            </p:cNvPr>
            <p:cNvSpPr>
              <a:spLocks/>
            </p:cNvSpPr>
            <p:nvPr/>
          </p:nvSpPr>
          <p:spPr bwMode="auto">
            <a:xfrm>
              <a:off x="4818063" y="2317750"/>
              <a:ext cx="577850" cy="571500"/>
            </a:xfrm>
            <a:custGeom>
              <a:avLst/>
              <a:gdLst>
                <a:gd name="T0" fmla="*/ 0 w 1456"/>
                <a:gd name="T1" fmla="*/ 1437 h 1437"/>
                <a:gd name="T2" fmla="*/ 0 w 1456"/>
                <a:gd name="T3" fmla="*/ 1088 h 1437"/>
                <a:gd name="T4" fmla="*/ 1 w 1456"/>
                <a:gd name="T5" fmla="*/ 1088 h 1437"/>
                <a:gd name="T6" fmla="*/ 14 w 1456"/>
                <a:gd name="T7" fmla="*/ 1086 h 1437"/>
                <a:gd name="T8" fmla="*/ 25 w 1456"/>
                <a:gd name="T9" fmla="*/ 1082 h 1437"/>
                <a:gd name="T10" fmla="*/ 30 w 1456"/>
                <a:gd name="T11" fmla="*/ 1081 h 1437"/>
                <a:gd name="T12" fmla="*/ 34 w 1456"/>
                <a:gd name="T13" fmla="*/ 1079 h 1437"/>
                <a:gd name="T14" fmla="*/ 38 w 1456"/>
                <a:gd name="T15" fmla="*/ 1078 h 1437"/>
                <a:gd name="T16" fmla="*/ 40 w 1456"/>
                <a:gd name="T17" fmla="*/ 1078 h 1437"/>
                <a:gd name="T18" fmla="*/ 47 w 1456"/>
                <a:gd name="T19" fmla="*/ 1079 h 1437"/>
                <a:gd name="T20" fmla="*/ 53 w 1456"/>
                <a:gd name="T21" fmla="*/ 1079 h 1437"/>
                <a:gd name="T22" fmla="*/ 58 w 1456"/>
                <a:gd name="T23" fmla="*/ 1081 h 1437"/>
                <a:gd name="T24" fmla="*/ 64 w 1456"/>
                <a:gd name="T25" fmla="*/ 1081 h 1437"/>
                <a:gd name="T26" fmla="*/ 84 w 1456"/>
                <a:gd name="T27" fmla="*/ 1079 h 1437"/>
                <a:gd name="T28" fmla="*/ 117 w 1456"/>
                <a:gd name="T29" fmla="*/ 1066 h 1437"/>
                <a:gd name="T30" fmla="*/ 117 w 1456"/>
                <a:gd name="T31" fmla="*/ 1068 h 1437"/>
                <a:gd name="T32" fmla="*/ 117 w 1456"/>
                <a:gd name="T33" fmla="*/ 1069 h 1437"/>
                <a:gd name="T34" fmla="*/ 123 w 1456"/>
                <a:gd name="T35" fmla="*/ 1062 h 1437"/>
                <a:gd name="T36" fmla="*/ 166 w 1456"/>
                <a:gd name="T37" fmla="*/ 1040 h 1437"/>
                <a:gd name="T38" fmla="*/ 224 w 1456"/>
                <a:gd name="T39" fmla="*/ 999 h 1437"/>
                <a:gd name="T40" fmla="*/ 227 w 1456"/>
                <a:gd name="T41" fmla="*/ 990 h 1437"/>
                <a:gd name="T42" fmla="*/ 228 w 1456"/>
                <a:gd name="T43" fmla="*/ 980 h 1437"/>
                <a:gd name="T44" fmla="*/ 1456 w 1456"/>
                <a:gd name="T45" fmla="*/ 0 h 1437"/>
                <a:gd name="T46" fmla="*/ 1456 w 1456"/>
                <a:gd name="T47" fmla="*/ 44 h 1437"/>
                <a:gd name="T48" fmla="*/ 187 w 1456"/>
                <a:gd name="T49" fmla="*/ 1091 h 1437"/>
                <a:gd name="T50" fmla="*/ 197 w 1456"/>
                <a:gd name="T51" fmla="*/ 1114 h 1437"/>
                <a:gd name="T52" fmla="*/ 217 w 1456"/>
                <a:gd name="T53" fmla="*/ 1177 h 1437"/>
                <a:gd name="T54" fmla="*/ 230 w 1456"/>
                <a:gd name="T55" fmla="*/ 1249 h 1437"/>
                <a:gd name="T56" fmla="*/ 231 w 1456"/>
                <a:gd name="T57" fmla="*/ 1318 h 1437"/>
                <a:gd name="T58" fmla="*/ 224 w 1456"/>
                <a:gd name="T59" fmla="*/ 1348 h 1437"/>
                <a:gd name="T60" fmla="*/ 213 w 1456"/>
                <a:gd name="T61" fmla="*/ 1355 h 1437"/>
                <a:gd name="T62" fmla="*/ 201 w 1456"/>
                <a:gd name="T63" fmla="*/ 1363 h 1437"/>
                <a:gd name="T64" fmla="*/ 196 w 1456"/>
                <a:gd name="T65" fmla="*/ 1367 h 1437"/>
                <a:gd name="T66" fmla="*/ 187 w 1456"/>
                <a:gd name="T67" fmla="*/ 1374 h 1437"/>
                <a:gd name="T68" fmla="*/ 179 w 1456"/>
                <a:gd name="T69" fmla="*/ 1379 h 1437"/>
                <a:gd name="T70" fmla="*/ 175 w 1456"/>
                <a:gd name="T71" fmla="*/ 1381 h 1437"/>
                <a:gd name="T72" fmla="*/ 154 w 1456"/>
                <a:gd name="T73" fmla="*/ 1394 h 1437"/>
                <a:gd name="T74" fmla="*/ 138 w 1456"/>
                <a:gd name="T75" fmla="*/ 1403 h 1437"/>
                <a:gd name="T76" fmla="*/ 112 w 1456"/>
                <a:gd name="T77" fmla="*/ 1416 h 1437"/>
                <a:gd name="T78" fmla="*/ 75 w 1456"/>
                <a:gd name="T79" fmla="*/ 1429 h 1437"/>
                <a:gd name="T80" fmla="*/ 64 w 1456"/>
                <a:gd name="T81" fmla="*/ 1429 h 1437"/>
                <a:gd name="T82" fmla="*/ 58 w 1456"/>
                <a:gd name="T83" fmla="*/ 1429 h 1437"/>
                <a:gd name="T84" fmla="*/ 53 w 1456"/>
                <a:gd name="T85" fmla="*/ 1428 h 1437"/>
                <a:gd name="T86" fmla="*/ 47 w 1456"/>
                <a:gd name="T87" fmla="*/ 1427 h 1437"/>
                <a:gd name="T88" fmla="*/ 40 w 1456"/>
                <a:gd name="T89" fmla="*/ 1427 h 1437"/>
                <a:gd name="T90" fmla="*/ 20 w 1456"/>
                <a:gd name="T91" fmla="*/ 1429 h 1437"/>
                <a:gd name="T92" fmla="*/ 0 w 1456"/>
                <a:gd name="T93" fmla="*/ 1437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56" h="1437">
                  <a:moveTo>
                    <a:pt x="0" y="1437"/>
                  </a:moveTo>
                  <a:lnTo>
                    <a:pt x="0" y="1088"/>
                  </a:lnTo>
                  <a:lnTo>
                    <a:pt x="1" y="1088"/>
                  </a:lnTo>
                  <a:lnTo>
                    <a:pt x="14" y="1086"/>
                  </a:lnTo>
                  <a:lnTo>
                    <a:pt x="25" y="1082"/>
                  </a:lnTo>
                  <a:lnTo>
                    <a:pt x="30" y="1081"/>
                  </a:lnTo>
                  <a:lnTo>
                    <a:pt x="34" y="1079"/>
                  </a:lnTo>
                  <a:lnTo>
                    <a:pt x="38" y="1078"/>
                  </a:lnTo>
                  <a:lnTo>
                    <a:pt x="40" y="1078"/>
                  </a:lnTo>
                  <a:lnTo>
                    <a:pt x="47" y="1079"/>
                  </a:lnTo>
                  <a:lnTo>
                    <a:pt x="53" y="1079"/>
                  </a:lnTo>
                  <a:lnTo>
                    <a:pt x="58" y="1081"/>
                  </a:lnTo>
                  <a:lnTo>
                    <a:pt x="64" y="1081"/>
                  </a:lnTo>
                  <a:lnTo>
                    <a:pt x="84" y="1079"/>
                  </a:lnTo>
                  <a:lnTo>
                    <a:pt x="117" y="1066"/>
                  </a:lnTo>
                  <a:lnTo>
                    <a:pt x="117" y="1068"/>
                  </a:lnTo>
                  <a:lnTo>
                    <a:pt x="117" y="1069"/>
                  </a:lnTo>
                  <a:lnTo>
                    <a:pt x="123" y="1062"/>
                  </a:lnTo>
                  <a:lnTo>
                    <a:pt x="166" y="1040"/>
                  </a:lnTo>
                  <a:lnTo>
                    <a:pt x="224" y="999"/>
                  </a:lnTo>
                  <a:lnTo>
                    <a:pt x="227" y="990"/>
                  </a:lnTo>
                  <a:lnTo>
                    <a:pt x="228" y="980"/>
                  </a:lnTo>
                  <a:lnTo>
                    <a:pt x="1456" y="0"/>
                  </a:lnTo>
                  <a:lnTo>
                    <a:pt x="1456" y="44"/>
                  </a:lnTo>
                  <a:lnTo>
                    <a:pt x="187" y="1091"/>
                  </a:lnTo>
                  <a:lnTo>
                    <a:pt x="197" y="1114"/>
                  </a:lnTo>
                  <a:lnTo>
                    <a:pt x="217" y="1177"/>
                  </a:lnTo>
                  <a:lnTo>
                    <a:pt x="230" y="1249"/>
                  </a:lnTo>
                  <a:lnTo>
                    <a:pt x="231" y="1318"/>
                  </a:lnTo>
                  <a:lnTo>
                    <a:pt x="224" y="1348"/>
                  </a:lnTo>
                  <a:lnTo>
                    <a:pt x="213" y="1355"/>
                  </a:lnTo>
                  <a:lnTo>
                    <a:pt x="201" y="1363"/>
                  </a:lnTo>
                  <a:lnTo>
                    <a:pt x="196" y="1367"/>
                  </a:lnTo>
                  <a:lnTo>
                    <a:pt x="187" y="1374"/>
                  </a:lnTo>
                  <a:lnTo>
                    <a:pt x="179" y="1379"/>
                  </a:lnTo>
                  <a:lnTo>
                    <a:pt x="175" y="1381"/>
                  </a:lnTo>
                  <a:lnTo>
                    <a:pt x="154" y="1394"/>
                  </a:lnTo>
                  <a:lnTo>
                    <a:pt x="138" y="1403"/>
                  </a:lnTo>
                  <a:lnTo>
                    <a:pt x="112" y="1416"/>
                  </a:lnTo>
                  <a:lnTo>
                    <a:pt x="75" y="1429"/>
                  </a:lnTo>
                  <a:lnTo>
                    <a:pt x="64" y="1429"/>
                  </a:lnTo>
                  <a:lnTo>
                    <a:pt x="58" y="1429"/>
                  </a:lnTo>
                  <a:lnTo>
                    <a:pt x="53" y="1428"/>
                  </a:lnTo>
                  <a:lnTo>
                    <a:pt x="47" y="1427"/>
                  </a:lnTo>
                  <a:lnTo>
                    <a:pt x="40" y="1427"/>
                  </a:lnTo>
                  <a:lnTo>
                    <a:pt x="20" y="1429"/>
                  </a:lnTo>
                  <a:lnTo>
                    <a:pt x="0" y="14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0" name="Freeform 316">
              <a:extLst>
                <a:ext uri="{FF2B5EF4-FFF2-40B4-BE49-F238E27FC236}">
                  <a16:creationId xmlns:a16="http://schemas.microsoft.com/office/drawing/2014/main" id="{C1FF0657-E963-4675-9039-C27F9282E621}"/>
                </a:ext>
              </a:extLst>
            </p:cNvPr>
            <p:cNvSpPr>
              <a:spLocks/>
            </p:cNvSpPr>
            <p:nvPr/>
          </p:nvSpPr>
          <p:spPr bwMode="auto">
            <a:xfrm>
              <a:off x="4818063" y="2644775"/>
              <a:ext cx="90488" cy="106363"/>
            </a:xfrm>
            <a:custGeom>
              <a:avLst/>
              <a:gdLst>
                <a:gd name="T0" fmla="*/ 0 w 231"/>
                <a:gd name="T1" fmla="*/ 265 h 265"/>
                <a:gd name="T2" fmla="*/ 0 w 231"/>
                <a:gd name="T3" fmla="*/ 0 h 265"/>
                <a:gd name="T4" fmla="*/ 36 w 231"/>
                <a:gd name="T5" fmla="*/ 44 h 265"/>
                <a:gd name="T6" fmla="*/ 87 w 231"/>
                <a:gd name="T7" fmla="*/ 2 h 265"/>
                <a:gd name="T8" fmla="*/ 90 w 231"/>
                <a:gd name="T9" fmla="*/ 53 h 265"/>
                <a:gd name="T10" fmla="*/ 108 w 231"/>
                <a:gd name="T11" fmla="*/ 158 h 265"/>
                <a:gd name="T12" fmla="*/ 112 w 231"/>
                <a:gd name="T13" fmla="*/ 204 h 265"/>
                <a:gd name="T14" fmla="*/ 113 w 231"/>
                <a:gd name="T15" fmla="*/ 216 h 265"/>
                <a:gd name="T16" fmla="*/ 127 w 231"/>
                <a:gd name="T17" fmla="*/ 229 h 265"/>
                <a:gd name="T18" fmla="*/ 138 w 231"/>
                <a:gd name="T19" fmla="*/ 233 h 265"/>
                <a:gd name="T20" fmla="*/ 175 w 231"/>
                <a:gd name="T21" fmla="*/ 211 h 265"/>
                <a:gd name="T22" fmla="*/ 224 w 231"/>
                <a:gd name="T23" fmla="*/ 176 h 265"/>
                <a:gd name="T24" fmla="*/ 230 w 231"/>
                <a:gd name="T25" fmla="*/ 150 h 265"/>
                <a:gd name="T26" fmla="*/ 231 w 231"/>
                <a:gd name="T27" fmla="*/ 120 h 265"/>
                <a:gd name="T28" fmla="*/ 231 w 231"/>
                <a:gd name="T29" fmla="*/ 138 h 265"/>
                <a:gd name="T30" fmla="*/ 228 w 231"/>
                <a:gd name="T31" fmla="*/ 157 h 265"/>
                <a:gd name="T32" fmla="*/ 227 w 231"/>
                <a:gd name="T33" fmla="*/ 167 h 265"/>
                <a:gd name="T34" fmla="*/ 224 w 231"/>
                <a:gd name="T35" fmla="*/ 176 h 265"/>
                <a:gd name="T36" fmla="*/ 166 w 231"/>
                <a:gd name="T37" fmla="*/ 217 h 265"/>
                <a:gd name="T38" fmla="*/ 123 w 231"/>
                <a:gd name="T39" fmla="*/ 239 h 265"/>
                <a:gd name="T40" fmla="*/ 121 w 231"/>
                <a:gd name="T41" fmla="*/ 241 h 265"/>
                <a:gd name="T42" fmla="*/ 117 w 231"/>
                <a:gd name="T43" fmla="*/ 243 h 265"/>
                <a:gd name="T44" fmla="*/ 84 w 231"/>
                <a:gd name="T45" fmla="*/ 256 h 265"/>
                <a:gd name="T46" fmla="*/ 64 w 231"/>
                <a:gd name="T47" fmla="*/ 258 h 265"/>
                <a:gd name="T48" fmla="*/ 58 w 231"/>
                <a:gd name="T49" fmla="*/ 258 h 265"/>
                <a:gd name="T50" fmla="*/ 53 w 231"/>
                <a:gd name="T51" fmla="*/ 256 h 265"/>
                <a:gd name="T52" fmla="*/ 47 w 231"/>
                <a:gd name="T53" fmla="*/ 256 h 265"/>
                <a:gd name="T54" fmla="*/ 40 w 231"/>
                <a:gd name="T55" fmla="*/ 255 h 265"/>
                <a:gd name="T56" fmla="*/ 38 w 231"/>
                <a:gd name="T57" fmla="*/ 255 h 265"/>
                <a:gd name="T58" fmla="*/ 34 w 231"/>
                <a:gd name="T59" fmla="*/ 256 h 265"/>
                <a:gd name="T60" fmla="*/ 17 w 231"/>
                <a:gd name="T61" fmla="*/ 259 h 265"/>
                <a:gd name="T62" fmla="*/ 1 w 231"/>
                <a:gd name="T63" fmla="*/ 265 h 265"/>
                <a:gd name="T64" fmla="*/ 0 w 231"/>
                <a:gd name="T65"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1" h="265">
                  <a:moveTo>
                    <a:pt x="0" y="265"/>
                  </a:moveTo>
                  <a:lnTo>
                    <a:pt x="0" y="0"/>
                  </a:lnTo>
                  <a:lnTo>
                    <a:pt x="36" y="44"/>
                  </a:lnTo>
                  <a:lnTo>
                    <a:pt x="87" y="2"/>
                  </a:lnTo>
                  <a:lnTo>
                    <a:pt x="90" y="53"/>
                  </a:lnTo>
                  <a:lnTo>
                    <a:pt x="108" y="158"/>
                  </a:lnTo>
                  <a:lnTo>
                    <a:pt x="112" y="204"/>
                  </a:lnTo>
                  <a:lnTo>
                    <a:pt x="113" y="216"/>
                  </a:lnTo>
                  <a:lnTo>
                    <a:pt x="127" y="229"/>
                  </a:lnTo>
                  <a:lnTo>
                    <a:pt x="138" y="233"/>
                  </a:lnTo>
                  <a:lnTo>
                    <a:pt x="175" y="211"/>
                  </a:lnTo>
                  <a:lnTo>
                    <a:pt x="224" y="176"/>
                  </a:lnTo>
                  <a:lnTo>
                    <a:pt x="230" y="150"/>
                  </a:lnTo>
                  <a:lnTo>
                    <a:pt x="231" y="120"/>
                  </a:lnTo>
                  <a:lnTo>
                    <a:pt x="231" y="138"/>
                  </a:lnTo>
                  <a:lnTo>
                    <a:pt x="228" y="157"/>
                  </a:lnTo>
                  <a:lnTo>
                    <a:pt x="227" y="167"/>
                  </a:lnTo>
                  <a:lnTo>
                    <a:pt x="224" y="176"/>
                  </a:lnTo>
                  <a:lnTo>
                    <a:pt x="166" y="217"/>
                  </a:lnTo>
                  <a:lnTo>
                    <a:pt x="123" y="239"/>
                  </a:lnTo>
                  <a:lnTo>
                    <a:pt x="121" y="241"/>
                  </a:lnTo>
                  <a:lnTo>
                    <a:pt x="117" y="243"/>
                  </a:lnTo>
                  <a:lnTo>
                    <a:pt x="84" y="256"/>
                  </a:lnTo>
                  <a:lnTo>
                    <a:pt x="64" y="258"/>
                  </a:lnTo>
                  <a:lnTo>
                    <a:pt x="58" y="258"/>
                  </a:lnTo>
                  <a:lnTo>
                    <a:pt x="53" y="256"/>
                  </a:lnTo>
                  <a:lnTo>
                    <a:pt x="47" y="256"/>
                  </a:lnTo>
                  <a:lnTo>
                    <a:pt x="40" y="255"/>
                  </a:lnTo>
                  <a:lnTo>
                    <a:pt x="38" y="255"/>
                  </a:lnTo>
                  <a:lnTo>
                    <a:pt x="34" y="256"/>
                  </a:lnTo>
                  <a:lnTo>
                    <a:pt x="17" y="259"/>
                  </a:lnTo>
                  <a:lnTo>
                    <a:pt x="1" y="265"/>
                  </a:lnTo>
                  <a:lnTo>
                    <a:pt x="0" y="2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1" name="Freeform 317">
              <a:extLst>
                <a:ext uri="{FF2B5EF4-FFF2-40B4-BE49-F238E27FC236}">
                  <a16:creationId xmlns:a16="http://schemas.microsoft.com/office/drawing/2014/main" id="{332AE194-159D-47EC-991C-9BFCCEE7DB78}"/>
                </a:ext>
              </a:extLst>
            </p:cNvPr>
            <p:cNvSpPr>
              <a:spLocks/>
            </p:cNvSpPr>
            <p:nvPr/>
          </p:nvSpPr>
          <p:spPr bwMode="auto">
            <a:xfrm>
              <a:off x="4818063" y="2635250"/>
              <a:ext cx="7938" cy="6350"/>
            </a:xfrm>
            <a:custGeom>
              <a:avLst/>
              <a:gdLst>
                <a:gd name="T0" fmla="*/ 0 w 21"/>
                <a:gd name="T1" fmla="*/ 17 h 17"/>
                <a:gd name="T2" fmla="*/ 0 w 21"/>
                <a:gd name="T3" fmla="*/ 10 h 17"/>
                <a:gd name="T4" fmla="*/ 10 w 21"/>
                <a:gd name="T5" fmla="*/ 5 h 17"/>
                <a:gd name="T6" fmla="*/ 21 w 21"/>
                <a:gd name="T7" fmla="*/ 0 h 17"/>
                <a:gd name="T8" fmla="*/ 0 w 21"/>
                <a:gd name="T9" fmla="*/ 17 h 17"/>
              </a:gdLst>
              <a:ahLst/>
              <a:cxnLst>
                <a:cxn ang="0">
                  <a:pos x="T0" y="T1"/>
                </a:cxn>
                <a:cxn ang="0">
                  <a:pos x="T2" y="T3"/>
                </a:cxn>
                <a:cxn ang="0">
                  <a:pos x="T4" y="T5"/>
                </a:cxn>
                <a:cxn ang="0">
                  <a:pos x="T6" y="T7"/>
                </a:cxn>
                <a:cxn ang="0">
                  <a:pos x="T8" y="T9"/>
                </a:cxn>
              </a:cxnLst>
              <a:rect l="0" t="0" r="r" b="b"/>
              <a:pathLst>
                <a:path w="21" h="17">
                  <a:moveTo>
                    <a:pt x="0" y="17"/>
                  </a:moveTo>
                  <a:lnTo>
                    <a:pt x="0" y="10"/>
                  </a:lnTo>
                  <a:lnTo>
                    <a:pt x="10" y="5"/>
                  </a:lnTo>
                  <a:lnTo>
                    <a:pt x="21" y="0"/>
                  </a:lnTo>
                  <a:lnTo>
                    <a:pt x="0" y="17"/>
                  </a:lnTo>
                  <a:close/>
                </a:path>
              </a:pathLst>
            </a:custGeom>
            <a:solidFill>
              <a:srgbClr val="E6C8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2" name="Freeform 318">
              <a:extLst>
                <a:ext uri="{FF2B5EF4-FFF2-40B4-BE49-F238E27FC236}">
                  <a16:creationId xmlns:a16="http://schemas.microsoft.com/office/drawing/2014/main" id="{7B9F3D21-067E-43F2-8FEE-6BE654D6433B}"/>
                </a:ext>
              </a:extLst>
            </p:cNvPr>
            <p:cNvSpPr>
              <a:spLocks/>
            </p:cNvSpPr>
            <p:nvPr/>
          </p:nvSpPr>
          <p:spPr bwMode="auto">
            <a:xfrm>
              <a:off x="4818063" y="2595563"/>
              <a:ext cx="46038" cy="42863"/>
            </a:xfrm>
            <a:custGeom>
              <a:avLst/>
              <a:gdLst>
                <a:gd name="T0" fmla="*/ 0 w 118"/>
                <a:gd name="T1" fmla="*/ 109 h 109"/>
                <a:gd name="T2" fmla="*/ 0 w 118"/>
                <a:gd name="T3" fmla="*/ 42 h 109"/>
                <a:gd name="T4" fmla="*/ 13 w 118"/>
                <a:gd name="T5" fmla="*/ 40 h 109"/>
                <a:gd name="T6" fmla="*/ 25 w 118"/>
                <a:gd name="T7" fmla="*/ 37 h 109"/>
                <a:gd name="T8" fmla="*/ 96 w 118"/>
                <a:gd name="T9" fmla="*/ 7 h 109"/>
                <a:gd name="T10" fmla="*/ 114 w 118"/>
                <a:gd name="T11" fmla="*/ 0 h 109"/>
                <a:gd name="T12" fmla="*/ 114 w 118"/>
                <a:gd name="T13" fmla="*/ 0 h 109"/>
                <a:gd name="T14" fmla="*/ 115 w 118"/>
                <a:gd name="T15" fmla="*/ 2 h 109"/>
                <a:gd name="T16" fmla="*/ 118 w 118"/>
                <a:gd name="T17" fmla="*/ 11 h 109"/>
                <a:gd name="T18" fmla="*/ 117 w 118"/>
                <a:gd name="T19" fmla="*/ 22 h 109"/>
                <a:gd name="T20" fmla="*/ 21 w 118"/>
                <a:gd name="T21" fmla="*/ 99 h 109"/>
                <a:gd name="T22" fmla="*/ 10 w 118"/>
                <a:gd name="T23" fmla="*/ 104 h 109"/>
                <a:gd name="T24" fmla="*/ 0 w 118"/>
                <a:gd name="T25"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109">
                  <a:moveTo>
                    <a:pt x="0" y="109"/>
                  </a:moveTo>
                  <a:lnTo>
                    <a:pt x="0" y="42"/>
                  </a:lnTo>
                  <a:lnTo>
                    <a:pt x="13" y="40"/>
                  </a:lnTo>
                  <a:lnTo>
                    <a:pt x="25" y="37"/>
                  </a:lnTo>
                  <a:lnTo>
                    <a:pt x="96" y="7"/>
                  </a:lnTo>
                  <a:lnTo>
                    <a:pt x="114" y="0"/>
                  </a:lnTo>
                  <a:lnTo>
                    <a:pt x="114" y="0"/>
                  </a:lnTo>
                  <a:lnTo>
                    <a:pt x="115" y="2"/>
                  </a:lnTo>
                  <a:lnTo>
                    <a:pt x="118" y="11"/>
                  </a:lnTo>
                  <a:lnTo>
                    <a:pt x="117" y="22"/>
                  </a:lnTo>
                  <a:lnTo>
                    <a:pt x="21" y="99"/>
                  </a:lnTo>
                  <a:lnTo>
                    <a:pt x="10" y="104"/>
                  </a:lnTo>
                  <a:lnTo>
                    <a:pt x="0" y="109"/>
                  </a:lnTo>
                  <a:close/>
                </a:path>
              </a:pathLst>
            </a:custGeom>
            <a:solidFill>
              <a:srgbClr val="EBD3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3" name="Freeform 319">
              <a:extLst>
                <a:ext uri="{FF2B5EF4-FFF2-40B4-BE49-F238E27FC236}">
                  <a16:creationId xmlns:a16="http://schemas.microsoft.com/office/drawing/2014/main" id="{A02CAC28-7882-4A38-AE37-D1B2CBA864DD}"/>
                </a:ext>
              </a:extLst>
            </p:cNvPr>
            <p:cNvSpPr>
              <a:spLocks/>
            </p:cNvSpPr>
            <p:nvPr/>
          </p:nvSpPr>
          <p:spPr bwMode="auto">
            <a:xfrm>
              <a:off x="4818063" y="2159000"/>
              <a:ext cx="612775" cy="503238"/>
            </a:xfrm>
            <a:custGeom>
              <a:avLst/>
              <a:gdLst>
                <a:gd name="T0" fmla="*/ 36 w 1544"/>
                <a:gd name="T1" fmla="*/ 1269 h 1269"/>
                <a:gd name="T2" fmla="*/ 0 w 1544"/>
                <a:gd name="T3" fmla="*/ 1225 h 1269"/>
                <a:gd name="T4" fmla="*/ 0 w 1544"/>
                <a:gd name="T5" fmla="*/ 1216 h 1269"/>
                <a:gd name="T6" fmla="*/ 21 w 1544"/>
                <a:gd name="T7" fmla="*/ 1199 h 1269"/>
                <a:gd name="T8" fmla="*/ 117 w 1544"/>
                <a:gd name="T9" fmla="*/ 1122 h 1269"/>
                <a:gd name="T10" fmla="*/ 1456 w 1544"/>
                <a:gd name="T11" fmla="*/ 54 h 1269"/>
                <a:gd name="T12" fmla="*/ 1478 w 1544"/>
                <a:gd name="T13" fmla="*/ 36 h 1269"/>
                <a:gd name="T14" fmla="*/ 1524 w 1544"/>
                <a:gd name="T15" fmla="*/ 0 h 1269"/>
                <a:gd name="T16" fmla="*/ 1544 w 1544"/>
                <a:gd name="T17" fmla="*/ 26 h 1269"/>
                <a:gd name="T18" fmla="*/ 1478 w 1544"/>
                <a:gd name="T19" fmla="*/ 80 h 1269"/>
                <a:gd name="T20" fmla="*/ 1456 w 1544"/>
                <a:gd name="T21" fmla="*/ 98 h 1269"/>
                <a:gd name="T22" fmla="*/ 187 w 1544"/>
                <a:gd name="T23" fmla="*/ 1146 h 1269"/>
                <a:gd name="T24" fmla="*/ 183 w 1544"/>
                <a:gd name="T25" fmla="*/ 1138 h 1269"/>
                <a:gd name="T26" fmla="*/ 179 w 1544"/>
                <a:gd name="T27" fmla="*/ 1133 h 1269"/>
                <a:gd name="T28" fmla="*/ 171 w 1544"/>
                <a:gd name="T29" fmla="*/ 1125 h 1269"/>
                <a:gd name="T30" fmla="*/ 156 w 1544"/>
                <a:gd name="T31" fmla="*/ 1124 h 1269"/>
                <a:gd name="T32" fmla="*/ 144 w 1544"/>
                <a:gd name="T33" fmla="*/ 1125 h 1269"/>
                <a:gd name="T34" fmla="*/ 131 w 1544"/>
                <a:gd name="T35" fmla="*/ 1126 h 1269"/>
                <a:gd name="T36" fmla="*/ 119 w 1544"/>
                <a:gd name="T37" fmla="*/ 1137 h 1269"/>
                <a:gd name="T38" fmla="*/ 103 w 1544"/>
                <a:gd name="T39" fmla="*/ 1159 h 1269"/>
                <a:gd name="T40" fmla="*/ 88 w 1544"/>
                <a:gd name="T41" fmla="*/ 1197 h 1269"/>
                <a:gd name="T42" fmla="*/ 87 w 1544"/>
                <a:gd name="T43" fmla="*/ 1227 h 1269"/>
                <a:gd name="T44" fmla="*/ 36 w 1544"/>
                <a:gd name="T45" fmla="*/ 1269 h 1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4" h="1269">
                  <a:moveTo>
                    <a:pt x="36" y="1269"/>
                  </a:moveTo>
                  <a:lnTo>
                    <a:pt x="0" y="1225"/>
                  </a:lnTo>
                  <a:lnTo>
                    <a:pt x="0" y="1216"/>
                  </a:lnTo>
                  <a:lnTo>
                    <a:pt x="21" y="1199"/>
                  </a:lnTo>
                  <a:lnTo>
                    <a:pt x="117" y="1122"/>
                  </a:lnTo>
                  <a:lnTo>
                    <a:pt x="1456" y="54"/>
                  </a:lnTo>
                  <a:lnTo>
                    <a:pt x="1478" y="36"/>
                  </a:lnTo>
                  <a:lnTo>
                    <a:pt x="1524" y="0"/>
                  </a:lnTo>
                  <a:lnTo>
                    <a:pt x="1544" y="26"/>
                  </a:lnTo>
                  <a:lnTo>
                    <a:pt x="1478" y="80"/>
                  </a:lnTo>
                  <a:lnTo>
                    <a:pt x="1456" y="98"/>
                  </a:lnTo>
                  <a:lnTo>
                    <a:pt x="187" y="1146"/>
                  </a:lnTo>
                  <a:lnTo>
                    <a:pt x="183" y="1138"/>
                  </a:lnTo>
                  <a:lnTo>
                    <a:pt x="179" y="1133"/>
                  </a:lnTo>
                  <a:lnTo>
                    <a:pt x="171" y="1125"/>
                  </a:lnTo>
                  <a:lnTo>
                    <a:pt x="156" y="1124"/>
                  </a:lnTo>
                  <a:lnTo>
                    <a:pt x="144" y="1125"/>
                  </a:lnTo>
                  <a:lnTo>
                    <a:pt x="131" y="1126"/>
                  </a:lnTo>
                  <a:lnTo>
                    <a:pt x="119" y="1137"/>
                  </a:lnTo>
                  <a:lnTo>
                    <a:pt x="103" y="1159"/>
                  </a:lnTo>
                  <a:lnTo>
                    <a:pt x="88" y="1197"/>
                  </a:lnTo>
                  <a:lnTo>
                    <a:pt x="87" y="1227"/>
                  </a:lnTo>
                  <a:lnTo>
                    <a:pt x="36" y="1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4" name="Freeform 320">
              <a:extLst>
                <a:ext uri="{FF2B5EF4-FFF2-40B4-BE49-F238E27FC236}">
                  <a16:creationId xmlns:a16="http://schemas.microsoft.com/office/drawing/2014/main" id="{2DEE7178-F38E-405D-B63C-487D4C9D2BE2}"/>
                </a:ext>
              </a:extLst>
            </p:cNvPr>
            <p:cNvSpPr>
              <a:spLocks/>
            </p:cNvSpPr>
            <p:nvPr/>
          </p:nvSpPr>
          <p:spPr bwMode="auto">
            <a:xfrm>
              <a:off x="4851400" y="2605088"/>
              <a:ext cx="57150" cy="133350"/>
            </a:xfrm>
            <a:custGeom>
              <a:avLst/>
              <a:gdLst>
                <a:gd name="T0" fmla="*/ 51 w 144"/>
                <a:gd name="T1" fmla="*/ 334 h 334"/>
                <a:gd name="T2" fmla="*/ 40 w 144"/>
                <a:gd name="T3" fmla="*/ 330 h 334"/>
                <a:gd name="T4" fmla="*/ 26 w 144"/>
                <a:gd name="T5" fmla="*/ 317 h 334"/>
                <a:gd name="T6" fmla="*/ 25 w 144"/>
                <a:gd name="T7" fmla="*/ 305 h 334"/>
                <a:gd name="T8" fmla="*/ 21 w 144"/>
                <a:gd name="T9" fmla="*/ 259 h 334"/>
                <a:gd name="T10" fmla="*/ 3 w 144"/>
                <a:gd name="T11" fmla="*/ 154 h 334"/>
                <a:gd name="T12" fmla="*/ 0 w 144"/>
                <a:gd name="T13" fmla="*/ 103 h 334"/>
                <a:gd name="T14" fmla="*/ 1 w 144"/>
                <a:gd name="T15" fmla="*/ 73 h 334"/>
                <a:gd name="T16" fmla="*/ 16 w 144"/>
                <a:gd name="T17" fmla="*/ 35 h 334"/>
                <a:gd name="T18" fmla="*/ 32 w 144"/>
                <a:gd name="T19" fmla="*/ 13 h 334"/>
                <a:gd name="T20" fmla="*/ 44 w 144"/>
                <a:gd name="T21" fmla="*/ 2 h 334"/>
                <a:gd name="T22" fmla="*/ 57 w 144"/>
                <a:gd name="T23" fmla="*/ 1 h 334"/>
                <a:gd name="T24" fmla="*/ 69 w 144"/>
                <a:gd name="T25" fmla="*/ 0 h 334"/>
                <a:gd name="T26" fmla="*/ 84 w 144"/>
                <a:gd name="T27" fmla="*/ 1 h 334"/>
                <a:gd name="T28" fmla="*/ 92 w 144"/>
                <a:gd name="T29" fmla="*/ 9 h 334"/>
                <a:gd name="T30" fmla="*/ 96 w 144"/>
                <a:gd name="T31" fmla="*/ 14 h 334"/>
                <a:gd name="T32" fmla="*/ 100 w 144"/>
                <a:gd name="T33" fmla="*/ 22 h 334"/>
                <a:gd name="T34" fmla="*/ 102 w 144"/>
                <a:gd name="T35" fmla="*/ 26 h 334"/>
                <a:gd name="T36" fmla="*/ 105 w 144"/>
                <a:gd name="T37" fmla="*/ 32 h 334"/>
                <a:gd name="T38" fmla="*/ 119 w 144"/>
                <a:gd name="T39" fmla="*/ 70 h 334"/>
                <a:gd name="T40" fmla="*/ 141 w 144"/>
                <a:gd name="T41" fmla="*/ 171 h 334"/>
                <a:gd name="T42" fmla="*/ 144 w 144"/>
                <a:gd name="T43" fmla="*/ 221 h 334"/>
                <a:gd name="T44" fmla="*/ 143 w 144"/>
                <a:gd name="T45" fmla="*/ 251 h 334"/>
                <a:gd name="T46" fmla="*/ 137 w 144"/>
                <a:gd name="T47" fmla="*/ 277 h 334"/>
                <a:gd name="T48" fmla="*/ 88 w 144"/>
                <a:gd name="T49" fmla="*/ 312 h 334"/>
                <a:gd name="T50" fmla="*/ 51 w 144"/>
                <a:gd name="T51"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334">
                  <a:moveTo>
                    <a:pt x="51" y="334"/>
                  </a:moveTo>
                  <a:lnTo>
                    <a:pt x="40" y="330"/>
                  </a:lnTo>
                  <a:lnTo>
                    <a:pt x="26" y="317"/>
                  </a:lnTo>
                  <a:lnTo>
                    <a:pt x="25" y="305"/>
                  </a:lnTo>
                  <a:lnTo>
                    <a:pt x="21" y="259"/>
                  </a:lnTo>
                  <a:lnTo>
                    <a:pt x="3" y="154"/>
                  </a:lnTo>
                  <a:lnTo>
                    <a:pt x="0" y="103"/>
                  </a:lnTo>
                  <a:lnTo>
                    <a:pt x="1" y="73"/>
                  </a:lnTo>
                  <a:lnTo>
                    <a:pt x="16" y="35"/>
                  </a:lnTo>
                  <a:lnTo>
                    <a:pt x="32" y="13"/>
                  </a:lnTo>
                  <a:lnTo>
                    <a:pt x="44" y="2"/>
                  </a:lnTo>
                  <a:lnTo>
                    <a:pt x="57" y="1"/>
                  </a:lnTo>
                  <a:lnTo>
                    <a:pt x="69" y="0"/>
                  </a:lnTo>
                  <a:lnTo>
                    <a:pt x="84" y="1"/>
                  </a:lnTo>
                  <a:lnTo>
                    <a:pt x="92" y="9"/>
                  </a:lnTo>
                  <a:lnTo>
                    <a:pt x="96" y="14"/>
                  </a:lnTo>
                  <a:lnTo>
                    <a:pt x="100" y="22"/>
                  </a:lnTo>
                  <a:lnTo>
                    <a:pt x="102" y="26"/>
                  </a:lnTo>
                  <a:lnTo>
                    <a:pt x="105" y="32"/>
                  </a:lnTo>
                  <a:lnTo>
                    <a:pt x="119" y="70"/>
                  </a:lnTo>
                  <a:lnTo>
                    <a:pt x="141" y="171"/>
                  </a:lnTo>
                  <a:lnTo>
                    <a:pt x="144" y="221"/>
                  </a:lnTo>
                  <a:lnTo>
                    <a:pt x="143" y="251"/>
                  </a:lnTo>
                  <a:lnTo>
                    <a:pt x="137" y="277"/>
                  </a:lnTo>
                  <a:lnTo>
                    <a:pt x="88" y="312"/>
                  </a:lnTo>
                  <a:lnTo>
                    <a:pt x="51" y="334"/>
                  </a:lnTo>
                  <a:close/>
                </a:path>
              </a:pathLst>
            </a:custGeom>
            <a:solidFill>
              <a:srgbClr val="E9CE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grpSp>
      <p:sp>
        <p:nvSpPr>
          <p:cNvPr id="45" name="ZoneTexte 44">
            <a:extLst>
              <a:ext uri="{FF2B5EF4-FFF2-40B4-BE49-F238E27FC236}">
                <a16:creationId xmlns:a16="http://schemas.microsoft.com/office/drawing/2014/main" id="{6FA471D5-17B6-4D57-9C94-456ADE42B22D}"/>
              </a:ext>
            </a:extLst>
          </p:cNvPr>
          <p:cNvSpPr txBox="1"/>
          <p:nvPr/>
        </p:nvSpPr>
        <p:spPr>
          <a:xfrm>
            <a:off x="335360" y="4451970"/>
            <a:ext cx="3312368" cy="1200329"/>
          </a:xfrm>
          <a:prstGeom prst="rect">
            <a:avLst/>
          </a:prstGeom>
          <a:noFill/>
        </p:spPr>
        <p:txBody>
          <a:bodyPr wrap="square" rtlCol="0">
            <a:spAutoFit/>
          </a:bodyPr>
          <a:lstStyle/>
          <a:p>
            <a:r>
              <a:rPr lang="fr-FR" b="1" u="sng" dirty="0">
                <a:solidFill>
                  <a:schemeClr val="tx2"/>
                </a:solidFill>
                <a:latin typeface="Open Sans"/>
              </a:rPr>
              <a:t>11</a:t>
            </a:r>
            <a:r>
              <a:rPr lang="fr-FR" b="1" dirty="0">
                <a:solidFill>
                  <a:schemeClr val="tx2"/>
                </a:solidFill>
                <a:latin typeface="Open Sans"/>
              </a:rPr>
              <a:t> - Une obligation imposée au mandataire judiciaire : l’envoi d’un avertissement aux créanciers connus</a:t>
            </a:r>
          </a:p>
        </p:txBody>
      </p:sp>
      <p:sp>
        <p:nvSpPr>
          <p:cNvPr id="46" name="ZoneTexte 45">
            <a:extLst>
              <a:ext uri="{FF2B5EF4-FFF2-40B4-BE49-F238E27FC236}">
                <a16:creationId xmlns:a16="http://schemas.microsoft.com/office/drawing/2014/main" id="{D2B7353A-D3CC-4CEE-A428-1884E2D70D17}"/>
              </a:ext>
            </a:extLst>
          </p:cNvPr>
          <p:cNvSpPr txBox="1"/>
          <p:nvPr/>
        </p:nvSpPr>
        <p:spPr>
          <a:xfrm>
            <a:off x="8596852" y="1340768"/>
            <a:ext cx="3153872" cy="923330"/>
          </a:xfrm>
          <a:prstGeom prst="rect">
            <a:avLst/>
          </a:prstGeom>
          <a:noFill/>
        </p:spPr>
        <p:txBody>
          <a:bodyPr wrap="square" rtlCol="0">
            <a:spAutoFit/>
          </a:bodyPr>
          <a:lstStyle/>
          <a:p>
            <a:r>
              <a:rPr lang="fr-FR" b="1" u="sng" dirty="0">
                <a:solidFill>
                  <a:schemeClr val="tx2"/>
                </a:solidFill>
                <a:latin typeface="Open Sans"/>
              </a:rPr>
              <a:t>12</a:t>
            </a:r>
            <a:r>
              <a:rPr lang="fr-FR" b="1" dirty="0">
                <a:solidFill>
                  <a:schemeClr val="tx2"/>
                </a:solidFill>
                <a:latin typeface="Open Sans"/>
              </a:rPr>
              <a:t> - Le déroulement de la vérification des créances par le mandataire judiciaire</a:t>
            </a:r>
          </a:p>
        </p:txBody>
      </p:sp>
      <p:sp>
        <p:nvSpPr>
          <p:cNvPr id="51" name="Shape 273">
            <a:extLst>
              <a:ext uri="{FF2B5EF4-FFF2-40B4-BE49-F238E27FC236}">
                <a16:creationId xmlns:a16="http://schemas.microsoft.com/office/drawing/2014/main" id="{4A8787DB-1EDE-44A4-B9DD-7E088C24671D}"/>
              </a:ext>
            </a:extLst>
          </p:cNvPr>
          <p:cNvSpPr/>
          <p:nvPr/>
        </p:nvSpPr>
        <p:spPr>
          <a:xfrm>
            <a:off x="7258172" y="4691609"/>
            <a:ext cx="998068" cy="742949"/>
          </a:xfrm>
          <a:prstGeom prst="rect">
            <a:avLst/>
          </a:prstGeom>
          <a:solidFill>
            <a:schemeClr val="accent3">
              <a:lumMod val="60000"/>
              <a:lumOff val="40000"/>
            </a:scheme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4" action="ppaction://hlinksldjump"/>
              </a:rPr>
              <a:t>Page 38</a:t>
            </a:r>
            <a:endParaRPr kumimoji="0" b="1" i="0" u="none" strike="noStrike" kern="1200" cap="none" spc="0" normalizeH="0" baseline="0" noProof="0" dirty="0">
              <a:ln>
                <a:noFill/>
              </a:ln>
              <a:solidFill>
                <a:srgbClr val="FFFFFF"/>
              </a:solidFill>
              <a:effectLst/>
              <a:uLnTx/>
              <a:uFillTx/>
              <a:latin typeface="Open Sans"/>
            </a:endParaRPr>
          </a:p>
        </p:txBody>
      </p:sp>
      <p:sp>
        <p:nvSpPr>
          <p:cNvPr id="53" name="ZoneTexte 52">
            <a:extLst>
              <a:ext uri="{FF2B5EF4-FFF2-40B4-BE49-F238E27FC236}">
                <a16:creationId xmlns:a16="http://schemas.microsoft.com/office/drawing/2014/main" id="{8B6D3FD2-4129-42AD-9F0B-C2BF20E2B1D8}"/>
              </a:ext>
            </a:extLst>
          </p:cNvPr>
          <p:cNvSpPr txBox="1"/>
          <p:nvPr/>
        </p:nvSpPr>
        <p:spPr>
          <a:xfrm>
            <a:off x="8611038" y="4882109"/>
            <a:ext cx="3245601" cy="369332"/>
          </a:xfrm>
          <a:prstGeom prst="rect">
            <a:avLst/>
          </a:prstGeom>
          <a:noFill/>
        </p:spPr>
        <p:txBody>
          <a:bodyPr wrap="square" rtlCol="0">
            <a:spAutoFit/>
          </a:bodyPr>
          <a:lstStyle/>
          <a:p>
            <a:r>
              <a:rPr lang="fr-FR" b="1" u="sng" dirty="0">
                <a:solidFill>
                  <a:schemeClr val="tx2"/>
                </a:solidFill>
                <a:latin typeface="Open Sans"/>
              </a:rPr>
              <a:t>14</a:t>
            </a:r>
            <a:r>
              <a:rPr lang="fr-FR" b="1" dirty="0">
                <a:solidFill>
                  <a:schemeClr val="tx2"/>
                </a:solidFill>
                <a:latin typeface="Open Sans"/>
              </a:rPr>
              <a:t> – La liste des créances</a:t>
            </a:r>
          </a:p>
        </p:txBody>
      </p:sp>
      <p:sp>
        <p:nvSpPr>
          <p:cNvPr id="59" name="Shape 267">
            <a:extLst>
              <a:ext uri="{FF2B5EF4-FFF2-40B4-BE49-F238E27FC236}">
                <a16:creationId xmlns:a16="http://schemas.microsoft.com/office/drawing/2014/main" id="{50A2325E-0BCB-4BB8-9111-5CA890D44530}"/>
              </a:ext>
            </a:extLst>
          </p:cNvPr>
          <p:cNvSpPr/>
          <p:nvPr/>
        </p:nvSpPr>
        <p:spPr>
          <a:xfrm>
            <a:off x="7253162" y="3033335"/>
            <a:ext cx="1003078" cy="742949"/>
          </a:xfrm>
          <a:prstGeom prst="rect">
            <a:avLst/>
          </a:prstGeom>
          <a:solidFill>
            <a:schemeClr val="accent2">
              <a:lumMod val="75000"/>
            </a:scheme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5" action="ppaction://hlinksldjump"/>
              </a:rPr>
              <a:t>Page 37</a:t>
            </a:r>
            <a:endParaRPr kumimoji="0" b="1" i="0" u="none" strike="noStrike" kern="1200" cap="none" spc="0" normalizeH="0" baseline="0" noProof="0" dirty="0">
              <a:ln>
                <a:noFill/>
              </a:ln>
              <a:solidFill>
                <a:srgbClr val="FFFFFF"/>
              </a:solidFill>
              <a:effectLst/>
              <a:uLnTx/>
              <a:uFillTx/>
              <a:latin typeface="Open Sans"/>
            </a:endParaRPr>
          </a:p>
        </p:txBody>
      </p:sp>
      <p:sp>
        <p:nvSpPr>
          <p:cNvPr id="60" name="ZoneTexte 59">
            <a:extLst>
              <a:ext uri="{FF2B5EF4-FFF2-40B4-BE49-F238E27FC236}">
                <a16:creationId xmlns:a16="http://schemas.microsoft.com/office/drawing/2014/main" id="{89AF2876-4CF2-4AB6-B76C-4BCA878CA227}"/>
              </a:ext>
            </a:extLst>
          </p:cNvPr>
          <p:cNvSpPr txBox="1"/>
          <p:nvPr/>
        </p:nvSpPr>
        <p:spPr>
          <a:xfrm>
            <a:off x="8596482" y="2804735"/>
            <a:ext cx="3260158" cy="1200329"/>
          </a:xfrm>
          <a:prstGeom prst="rect">
            <a:avLst/>
          </a:prstGeom>
          <a:noFill/>
        </p:spPr>
        <p:txBody>
          <a:bodyPr wrap="square" rtlCol="0">
            <a:spAutoFit/>
          </a:bodyPr>
          <a:lstStyle/>
          <a:p>
            <a:r>
              <a:rPr lang="fr-FR" b="1" u="sng" dirty="0">
                <a:solidFill>
                  <a:schemeClr val="tx2"/>
                </a:solidFill>
                <a:latin typeface="Open Sans"/>
              </a:rPr>
              <a:t>13</a:t>
            </a:r>
            <a:r>
              <a:rPr lang="fr-FR" b="1" dirty="0">
                <a:solidFill>
                  <a:schemeClr val="tx2"/>
                </a:solidFill>
                <a:latin typeface="Open Sans"/>
              </a:rPr>
              <a:t> - La lettre de contestation de créance émise par le mandataire judiciaire</a:t>
            </a:r>
          </a:p>
        </p:txBody>
      </p:sp>
      <p:sp>
        <p:nvSpPr>
          <p:cNvPr id="61" name="Shape 267">
            <a:extLst>
              <a:ext uri="{FF2B5EF4-FFF2-40B4-BE49-F238E27FC236}">
                <a16:creationId xmlns:a16="http://schemas.microsoft.com/office/drawing/2014/main" id="{8D007237-6190-4D00-90FC-C03ADE3D893D}"/>
              </a:ext>
            </a:extLst>
          </p:cNvPr>
          <p:cNvSpPr/>
          <p:nvPr/>
        </p:nvSpPr>
        <p:spPr>
          <a:xfrm>
            <a:off x="3689282" y="4735904"/>
            <a:ext cx="966557" cy="742949"/>
          </a:xfrm>
          <a:prstGeom prst="rect">
            <a:avLst/>
          </a:prstGeom>
          <a:solidFill>
            <a:schemeClr val="accent5">
              <a:lumMod val="60000"/>
              <a:lumOff val="40000"/>
            </a:scheme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6" action="ppaction://hlinksldjump"/>
              </a:rPr>
              <a:t>Page 33</a:t>
            </a:r>
            <a:endParaRPr kumimoji="0" b="1" i="0" u="none" strike="noStrike" kern="1200" cap="none" spc="0" normalizeH="0" baseline="0" noProof="0" dirty="0">
              <a:ln>
                <a:noFill/>
              </a:ln>
              <a:solidFill>
                <a:srgbClr val="FFFFFF"/>
              </a:solidFill>
              <a:effectLst/>
              <a:uLnTx/>
              <a:uFillTx/>
              <a:latin typeface="Open Sans"/>
            </a:endParaRPr>
          </a:p>
        </p:txBody>
      </p:sp>
      <p:sp>
        <p:nvSpPr>
          <p:cNvPr id="62" name="ZoneTexte 61">
            <a:extLst>
              <a:ext uri="{FF2B5EF4-FFF2-40B4-BE49-F238E27FC236}">
                <a16:creationId xmlns:a16="http://schemas.microsoft.com/office/drawing/2014/main" id="{3F585633-BD7C-481F-B950-5C9B341336F9}"/>
              </a:ext>
            </a:extLst>
          </p:cNvPr>
          <p:cNvSpPr txBox="1"/>
          <p:nvPr/>
        </p:nvSpPr>
        <p:spPr>
          <a:xfrm>
            <a:off x="335360" y="3112393"/>
            <a:ext cx="3144336" cy="646331"/>
          </a:xfrm>
          <a:prstGeom prst="rect">
            <a:avLst/>
          </a:prstGeom>
          <a:noFill/>
        </p:spPr>
        <p:txBody>
          <a:bodyPr wrap="square" rtlCol="0">
            <a:spAutoFit/>
          </a:bodyPr>
          <a:lstStyle/>
          <a:p>
            <a:r>
              <a:rPr lang="fr-FR" b="1" u="sng" dirty="0">
                <a:solidFill>
                  <a:schemeClr val="tx2"/>
                </a:solidFill>
                <a:latin typeface="Open Sans"/>
              </a:rPr>
              <a:t>10</a:t>
            </a:r>
            <a:r>
              <a:rPr lang="fr-FR" b="1" dirty="0">
                <a:solidFill>
                  <a:schemeClr val="tx2"/>
                </a:solidFill>
                <a:latin typeface="Open Sans"/>
              </a:rPr>
              <a:t> - Les dispenses de vérification des créances </a:t>
            </a:r>
          </a:p>
        </p:txBody>
      </p:sp>
      <p:sp>
        <p:nvSpPr>
          <p:cNvPr id="64" name="ZoneTexte 63">
            <a:extLst>
              <a:ext uri="{FF2B5EF4-FFF2-40B4-BE49-F238E27FC236}">
                <a16:creationId xmlns:a16="http://schemas.microsoft.com/office/drawing/2014/main" id="{E7DB2DAF-9CA5-4E02-AD26-5FB534F0FBB9}"/>
              </a:ext>
            </a:extLst>
          </p:cNvPr>
          <p:cNvSpPr txBox="1"/>
          <p:nvPr/>
        </p:nvSpPr>
        <p:spPr>
          <a:xfrm>
            <a:off x="5015880" y="273739"/>
            <a:ext cx="717612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solidFill>
                  <a:schemeClr val="tx2"/>
                </a:solidFill>
                <a:latin typeface="Vijaya" panose="02020604020202020204" pitchFamily="18" charset="0"/>
                <a:cs typeface="Vijaya" panose="02020604020202020204" pitchFamily="18" charset="0"/>
              </a:rPr>
              <a:t>La vérification des créances par le mandataire</a:t>
            </a:r>
          </a:p>
        </p:txBody>
      </p:sp>
      <p:sp>
        <p:nvSpPr>
          <p:cNvPr id="65" name="ZoneTexte 64">
            <a:extLst>
              <a:ext uri="{FF2B5EF4-FFF2-40B4-BE49-F238E27FC236}">
                <a16:creationId xmlns:a16="http://schemas.microsoft.com/office/drawing/2014/main" id="{E47A6EEC-3D6D-428A-8483-D9C1F1CF8C50}"/>
              </a:ext>
            </a:extLst>
          </p:cNvPr>
          <p:cNvSpPr txBox="1"/>
          <p:nvPr/>
        </p:nvSpPr>
        <p:spPr>
          <a:xfrm>
            <a:off x="-6216" y="286174"/>
            <a:ext cx="48780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solidFill>
                  <a:schemeClr val="tx2"/>
                </a:solidFill>
                <a:latin typeface="Vijaya" panose="02020604020202020204" pitchFamily="18" charset="0"/>
                <a:cs typeface="Vijaya" panose="02020604020202020204" pitchFamily="18" charset="0"/>
              </a:rPr>
              <a:t>Sommaire de la deuxième partie </a:t>
            </a:r>
          </a:p>
        </p:txBody>
      </p:sp>
      <p:sp>
        <p:nvSpPr>
          <p:cNvPr id="63" name="Shape 273">
            <a:extLst>
              <a:ext uri="{FF2B5EF4-FFF2-40B4-BE49-F238E27FC236}">
                <a16:creationId xmlns:a16="http://schemas.microsoft.com/office/drawing/2014/main" id="{DAA062D1-95A5-4C53-BB20-00ACA5CFC2D8}"/>
              </a:ext>
            </a:extLst>
          </p:cNvPr>
          <p:cNvSpPr/>
          <p:nvPr/>
        </p:nvSpPr>
        <p:spPr>
          <a:xfrm>
            <a:off x="3692302" y="1471067"/>
            <a:ext cx="960336" cy="742949"/>
          </a:xfrm>
          <a:prstGeom prst="rect">
            <a:avLst/>
          </a:prstGeom>
          <a:solidFill>
            <a:schemeClr val="accent4"/>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7" action="ppaction://hlinksldjump"/>
              </a:rPr>
              <a:t>Page 31</a:t>
            </a:r>
            <a:endParaRPr kumimoji="0" b="1" i="0" u="none" strike="noStrike" kern="1200" cap="none" spc="0" normalizeH="0" baseline="0" noProof="0" dirty="0">
              <a:ln>
                <a:noFill/>
              </a:ln>
              <a:solidFill>
                <a:srgbClr val="FFFFFF"/>
              </a:solidFill>
              <a:effectLst/>
              <a:uLnTx/>
              <a:uFillTx/>
              <a:latin typeface="Open Sans"/>
            </a:endParaRPr>
          </a:p>
        </p:txBody>
      </p:sp>
      <p:sp>
        <p:nvSpPr>
          <p:cNvPr id="66" name="ZoneTexte 65">
            <a:extLst>
              <a:ext uri="{FF2B5EF4-FFF2-40B4-BE49-F238E27FC236}">
                <a16:creationId xmlns:a16="http://schemas.microsoft.com/office/drawing/2014/main" id="{719599B1-8A05-474C-9616-640672C63AC8}"/>
              </a:ext>
            </a:extLst>
          </p:cNvPr>
          <p:cNvSpPr txBox="1"/>
          <p:nvPr/>
        </p:nvSpPr>
        <p:spPr>
          <a:xfrm>
            <a:off x="340692" y="1648083"/>
            <a:ext cx="3235027" cy="369332"/>
          </a:xfrm>
          <a:prstGeom prst="rect">
            <a:avLst/>
          </a:prstGeom>
          <a:noFill/>
        </p:spPr>
        <p:txBody>
          <a:bodyPr wrap="square" rtlCol="0">
            <a:spAutoFit/>
          </a:bodyPr>
          <a:lstStyle/>
          <a:p>
            <a:r>
              <a:rPr lang="fr-FR" b="1" u="sng" dirty="0">
                <a:solidFill>
                  <a:schemeClr val="tx2"/>
                </a:solidFill>
                <a:latin typeface="Open Sans"/>
              </a:rPr>
              <a:t>9</a:t>
            </a:r>
            <a:r>
              <a:rPr lang="fr-FR" b="1" dirty="0">
                <a:solidFill>
                  <a:schemeClr val="tx2"/>
                </a:solidFill>
                <a:latin typeface="Open Sans"/>
              </a:rPr>
              <a:t> – Remarques préliminaires</a:t>
            </a:r>
          </a:p>
        </p:txBody>
      </p:sp>
    </p:spTree>
    <p:extLst>
      <p:ext uri="{BB962C8B-B14F-4D97-AF65-F5344CB8AC3E}">
        <p14:creationId xmlns:p14="http://schemas.microsoft.com/office/powerpoint/2010/main" val="3207859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5C29051-85A5-4E86-A395-2DF59F111975}"/>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8ED90DB2-E902-4725-8C1B-5C1CF6221FA9}"/>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A98E5F58-9A3A-4D4A-A0B5-B1990C06BCE4}"/>
              </a:ext>
            </a:extLst>
          </p:cNvPr>
          <p:cNvSpPr>
            <a:spLocks noGrp="1"/>
          </p:cNvSpPr>
          <p:nvPr>
            <p:ph type="sldNum" sz="quarter" idx="12"/>
          </p:nvPr>
        </p:nvSpPr>
        <p:spPr/>
        <p:txBody>
          <a:bodyPr/>
          <a:lstStyle/>
          <a:p>
            <a:fld id="{A7D2C6EA-A00E-474B-A989-EF59E4134B89}" type="slidenum">
              <a:rPr lang="fr-FR" smtClean="0"/>
              <a:t>3</a:t>
            </a:fld>
            <a:endParaRPr lang="fr-FR" dirty="0"/>
          </a:p>
        </p:txBody>
      </p:sp>
      <p:sp>
        <p:nvSpPr>
          <p:cNvPr id="5" name="Shape 267">
            <a:extLst>
              <a:ext uri="{FF2B5EF4-FFF2-40B4-BE49-F238E27FC236}">
                <a16:creationId xmlns:a16="http://schemas.microsoft.com/office/drawing/2014/main" id="{B40A58AF-2565-4509-B515-AD6C606387B6}"/>
              </a:ext>
            </a:extLst>
          </p:cNvPr>
          <p:cNvSpPr/>
          <p:nvPr/>
        </p:nvSpPr>
        <p:spPr>
          <a:xfrm>
            <a:off x="3686174" y="2309436"/>
            <a:ext cx="969665" cy="742949"/>
          </a:xfrm>
          <a:prstGeom prst="rect">
            <a:avLst/>
          </a:prstGeom>
          <a:solidFill>
            <a:schemeClr val="accent6"/>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2" action="ppaction://hlinksldjump"/>
              </a:rPr>
              <a:t>Pages 41 et 42 </a:t>
            </a:r>
            <a:endParaRPr kumimoji="0" b="1" i="0" u="none" strike="noStrike" kern="1200" cap="none" spc="0" normalizeH="0" baseline="0" noProof="0" dirty="0">
              <a:ln>
                <a:noFill/>
              </a:ln>
              <a:solidFill>
                <a:srgbClr val="FFFFFF"/>
              </a:solidFill>
              <a:effectLst/>
              <a:uLnTx/>
              <a:uFillTx/>
              <a:latin typeface="Open Sans"/>
            </a:endParaRPr>
          </a:p>
        </p:txBody>
      </p:sp>
      <p:sp>
        <p:nvSpPr>
          <p:cNvPr id="6" name="Shape 273">
            <a:extLst>
              <a:ext uri="{FF2B5EF4-FFF2-40B4-BE49-F238E27FC236}">
                <a16:creationId xmlns:a16="http://schemas.microsoft.com/office/drawing/2014/main" id="{0A8A7B66-22EA-44F5-A7DE-9ABD7F84BE71}"/>
              </a:ext>
            </a:extLst>
          </p:cNvPr>
          <p:cNvSpPr/>
          <p:nvPr/>
        </p:nvSpPr>
        <p:spPr>
          <a:xfrm>
            <a:off x="3715544" y="4556151"/>
            <a:ext cx="960336" cy="742949"/>
          </a:xfrm>
          <a:prstGeom prst="rect">
            <a:avLst/>
          </a:prstGeom>
          <a:solidFill>
            <a:schemeClr val="accent4"/>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3" action="ppaction://hlinksldjump"/>
              </a:rPr>
              <a:t>Page 44</a:t>
            </a:r>
            <a:endParaRPr kumimoji="0" b="1" i="0" u="none" strike="noStrike" kern="1200" cap="none" spc="0" normalizeH="0" baseline="0" noProof="0" dirty="0">
              <a:ln>
                <a:noFill/>
              </a:ln>
              <a:solidFill>
                <a:srgbClr val="FFFFFF"/>
              </a:solidFill>
              <a:effectLst/>
              <a:uLnTx/>
              <a:uFillTx/>
              <a:latin typeface="Open Sans"/>
            </a:endParaRPr>
          </a:p>
        </p:txBody>
      </p:sp>
      <p:grpSp>
        <p:nvGrpSpPr>
          <p:cNvPr id="8" name="Group 24">
            <a:extLst>
              <a:ext uri="{FF2B5EF4-FFF2-40B4-BE49-F238E27FC236}">
                <a16:creationId xmlns:a16="http://schemas.microsoft.com/office/drawing/2014/main" id="{2CEDC200-7844-40CA-B6A0-E56A1F8AC8D1}"/>
              </a:ext>
            </a:extLst>
          </p:cNvPr>
          <p:cNvGrpSpPr/>
          <p:nvPr/>
        </p:nvGrpSpPr>
        <p:grpSpPr>
          <a:xfrm>
            <a:off x="4842669" y="2066719"/>
            <a:ext cx="2506663" cy="4035425"/>
            <a:chOff x="2924175" y="1682750"/>
            <a:chExt cx="2506663" cy="4035425"/>
          </a:xfrm>
        </p:grpSpPr>
        <p:sp>
          <p:nvSpPr>
            <p:cNvPr id="9" name="Freeform 90">
              <a:extLst>
                <a:ext uri="{FF2B5EF4-FFF2-40B4-BE49-F238E27FC236}">
                  <a16:creationId xmlns:a16="http://schemas.microsoft.com/office/drawing/2014/main" id="{448B183A-E3B2-4DC5-9C01-21A57419E2E5}"/>
                </a:ext>
              </a:extLst>
            </p:cNvPr>
            <p:cNvSpPr>
              <a:spLocks/>
            </p:cNvSpPr>
            <p:nvPr/>
          </p:nvSpPr>
          <p:spPr bwMode="auto">
            <a:xfrm>
              <a:off x="3730625" y="5511800"/>
              <a:ext cx="276225" cy="206375"/>
            </a:xfrm>
            <a:custGeom>
              <a:avLst/>
              <a:gdLst>
                <a:gd name="T0" fmla="*/ 0 w 699"/>
                <a:gd name="T1" fmla="*/ 2 h 520"/>
                <a:gd name="T2" fmla="*/ 0 w 699"/>
                <a:gd name="T3" fmla="*/ 520 h 520"/>
                <a:gd name="T4" fmla="*/ 691 w 699"/>
                <a:gd name="T5" fmla="*/ 520 h 520"/>
                <a:gd name="T6" fmla="*/ 694 w 699"/>
                <a:gd name="T7" fmla="*/ 516 h 520"/>
                <a:gd name="T8" fmla="*/ 699 w 699"/>
                <a:gd name="T9" fmla="*/ 492 h 520"/>
                <a:gd name="T10" fmla="*/ 696 w 699"/>
                <a:gd name="T11" fmla="*/ 466 h 520"/>
                <a:gd name="T12" fmla="*/ 684 w 699"/>
                <a:gd name="T13" fmla="*/ 433 h 520"/>
                <a:gd name="T14" fmla="*/ 657 w 699"/>
                <a:gd name="T15" fmla="*/ 394 h 520"/>
                <a:gd name="T16" fmla="*/ 612 w 699"/>
                <a:gd name="T17" fmla="*/ 353 h 520"/>
                <a:gd name="T18" fmla="*/ 543 w 699"/>
                <a:gd name="T19" fmla="*/ 306 h 520"/>
                <a:gd name="T20" fmla="*/ 497 w 699"/>
                <a:gd name="T21" fmla="*/ 282 h 520"/>
                <a:gd name="T22" fmla="*/ 237 w 699"/>
                <a:gd name="T23" fmla="*/ 152 h 520"/>
                <a:gd name="T24" fmla="*/ 230 w 699"/>
                <a:gd name="T25" fmla="*/ 0 h 520"/>
                <a:gd name="T26" fmla="*/ 0 w 699"/>
                <a:gd name="T27" fmla="*/ 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9" h="520">
                  <a:moveTo>
                    <a:pt x="0" y="2"/>
                  </a:moveTo>
                  <a:lnTo>
                    <a:pt x="0" y="520"/>
                  </a:lnTo>
                  <a:lnTo>
                    <a:pt x="691" y="520"/>
                  </a:lnTo>
                  <a:lnTo>
                    <a:pt x="694" y="516"/>
                  </a:lnTo>
                  <a:lnTo>
                    <a:pt x="699" y="492"/>
                  </a:lnTo>
                  <a:lnTo>
                    <a:pt x="696" y="466"/>
                  </a:lnTo>
                  <a:lnTo>
                    <a:pt x="684" y="433"/>
                  </a:lnTo>
                  <a:lnTo>
                    <a:pt x="657" y="394"/>
                  </a:lnTo>
                  <a:lnTo>
                    <a:pt x="612" y="353"/>
                  </a:lnTo>
                  <a:lnTo>
                    <a:pt x="543" y="306"/>
                  </a:lnTo>
                  <a:lnTo>
                    <a:pt x="497" y="282"/>
                  </a:lnTo>
                  <a:lnTo>
                    <a:pt x="237" y="152"/>
                  </a:lnTo>
                  <a:lnTo>
                    <a:pt x="230"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0" name="Freeform 91">
              <a:extLst>
                <a:ext uri="{FF2B5EF4-FFF2-40B4-BE49-F238E27FC236}">
                  <a16:creationId xmlns:a16="http://schemas.microsoft.com/office/drawing/2014/main" id="{C96CF7AA-BC5A-49CF-AA0E-7F4512B8B3A1}"/>
                </a:ext>
              </a:extLst>
            </p:cNvPr>
            <p:cNvSpPr>
              <a:spLocks/>
            </p:cNvSpPr>
            <p:nvPr/>
          </p:nvSpPr>
          <p:spPr bwMode="auto">
            <a:xfrm>
              <a:off x="3309938" y="5511800"/>
              <a:ext cx="277813" cy="206375"/>
            </a:xfrm>
            <a:custGeom>
              <a:avLst/>
              <a:gdLst>
                <a:gd name="T0" fmla="*/ 699 w 699"/>
                <a:gd name="T1" fmla="*/ 2 h 520"/>
                <a:gd name="T2" fmla="*/ 699 w 699"/>
                <a:gd name="T3" fmla="*/ 520 h 520"/>
                <a:gd name="T4" fmla="*/ 8 w 699"/>
                <a:gd name="T5" fmla="*/ 520 h 520"/>
                <a:gd name="T6" fmla="*/ 5 w 699"/>
                <a:gd name="T7" fmla="*/ 516 h 520"/>
                <a:gd name="T8" fmla="*/ 0 w 699"/>
                <a:gd name="T9" fmla="*/ 492 h 520"/>
                <a:gd name="T10" fmla="*/ 3 w 699"/>
                <a:gd name="T11" fmla="*/ 466 h 520"/>
                <a:gd name="T12" fmla="*/ 14 w 699"/>
                <a:gd name="T13" fmla="*/ 433 h 520"/>
                <a:gd name="T14" fmla="*/ 42 w 699"/>
                <a:gd name="T15" fmla="*/ 394 h 520"/>
                <a:gd name="T16" fmla="*/ 87 w 699"/>
                <a:gd name="T17" fmla="*/ 353 h 520"/>
                <a:gd name="T18" fmla="*/ 156 w 699"/>
                <a:gd name="T19" fmla="*/ 306 h 520"/>
                <a:gd name="T20" fmla="*/ 202 w 699"/>
                <a:gd name="T21" fmla="*/ 282 h 520"/>
                <a:gd name="T22" fmla="*/ 462 w 699"/>
                <a:gd name="T23" fmla="*/ 152 h 520"/>
                <a:gd name="T24" fmla="*/ 469 w 699"/>
                <a:gd name="T25" fmla="*/ 0 h 520"/>
                <a:gd name="T26" fmla="*/ 699 w 699"/>
                <a:gd name="T27" fmla="*/ 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9" h="520">
                  <a:moveTo>
                    <a:pt x="699" y="2"/>
                  </a:moveTo>
                  <a:lnTo>
                    <a:pt x="699" y="520"/>
                  </a:lnTo>
                  <a:lnTo>
                    <a:pt x="8" y="520"/>
                  </a:lnTo>
                  <a:lnTo>
                    <a:pt x="5" y="516"/>
                  </a:lnTo>
                  <a:lnTo>
                    <a:pt x="0" y="492"/>
                  </a:lnTo>
                  <a:lnTo>
                    <a:pt x="3" y="466"/>
                  </a:lnTo>
                  <a:lnTo>
                    <a:pt x="14" y="433"/>
                  </a:lnTo>
                  <a:lnTo>
                    <a:pt x="42" y="394"/>
                  </a:lnTo>
                  <a:lnTo>
                    <a:pt x="87" y="353"/>
                  </a:lnTo>
                  <a:lnTo>
                    <a:pt x="156" y="306"/>
                  </a:lnTo>
                  <a:lnTo>
                    <a:pt x="202" y="282"/>
                  </a:lnTo>
                  <a:lnTo>
                    <a:pt x="462" y="152"/>
                  </a:lnTo>
                  <a:lnTo>
                    <a:pt x="469" y="0"/>
                  </a:lnTo>
                  <a:lnTo>
                    <a:pt x="699"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1" name="Freeform 92">
              <a:extLst>
                <a:ext uri="{FF2B5EF4-FFF2-40B4-BE49-F238E27FC236}">
                  <a16:creationId xmlns:a16="http://schemas.microsoft.com/office/drawing/2014/main" id="{6ABCC40D-BB34-4ABF-98FB-1A9A95F468E4}"/>
                </a:ext>
              </a:extLst>
            </p:cNvPr>
            <p:cNvSpPr>
              <a:spLocks/>
            </p:cNvSpPr>
            <p:nvPr/>
          </p:nvSpPr>
          <p:spPr bwMode="auto">
            <a:xfrm>
              <a:off x="3389313" y="3548063"/>
              <a:ext cx="542925" cy="2016125"/>
            </a:xfrm>
            <a:custGeom>
              <a:avLst/>
              <a:gdLst>
                <a:gd name="T0" fmla="*/ 0 w 1368"/>
                <a:gd name="T1" fmla="*/ 0 h 5080"/>
                <a:gd name="T2" fmla="*/ 148 w 1368"/>
                <a:gd name="T3" fmla="*/ 5080 h 5080"/>
                <a:gd name="T4" fmla="*/ 569 w 1368"/>
                <a:gd name="T5" fmla="*/ 5080 h 5080"/>
                <a:gd name="T6" fmla="*/ 697 w 1368"/>
                <a:gd name="T7" fmla="*/ 919 h 5080"/>
                <a:gd name="T8" fmla="*/ 763 w 1368"/>
                <a:gd name="T9" fmla="*/ 5080 h 5080"/>
                <a:gd name="T10" fmla="*/ 1184 w 1368"/>
                <a:gd name="T11" fmla="*/ 5080 h 5080"/>
                <a:gd name="T12" fmla="*/ 1368 w 1368"/>
                <a:gd name="T13" fmla="*/ 0 h 5080"/>
                <a:gd name="T14" fmla="*/ 0 w 1368"/>
                <a:gd name="T15" fmla="*/ 0 h 50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8" h="5080">
                  <a:moveTo>
                    <a:pt x="0" y="0"/>
                  </a:moveTo>
                  <a:lnTo>
                    <a:pt x="148" y="5080"/>
                  </a:lnTo>
                  <a:lnTo>
                    <a:pt x="569" y="5080"/>
                  </a:lnTo>
                  <a:lnTo>
                    <a:pt x="697" y="919"/>
                  </a:lnTo>
                  <a:lnTo>
                    <a:pt x="763" y="5080"/>
                  </a:lnTo>
                  <a:lnTo>
                    <a:pt x="1184" y="5080"/>
                  </a:lnTo>
                  <a:lnTo>
                    <a:pt x="1368" y="0"/>
                  </a:lnTo>
                  <a:lnTo>
                    <a:pt x="0" y="0"/>
                  </a:lnTo>
                  <a:close/>
                </a:path>
              </a:pathLst>
            </a:custGeom>
            <a:solidFill>
              <a:srgbClr val="2932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2" name="Freeform 93">
              <a:extLst>
                <a:ext uri="{FF2B5EF4-FFF2-40B4-BE49-F238E27FC236}">
                  <a16:creationId xmlns:a16="http://schemas.microsoft.com/office/drawing/2014/main" id="{D85C25AE-EB10-45B2-9377-CA2051DA11FA}"/>
                </a:ext>
              </a:extLst>
            </p:cNvPr>
            <p:cNvSpPr>
              <a:spLocks/>
            </p:cNvSpPr>
            <p:nvPr/>
          </p:nvSpPr>
          <p:spPr bwMode="auto">
            <a:xfrm>
              <a:off x="4703763" y="2887663"/>
              <a:ext cx="1588" cy="141288"/>
            </a:xfrm>
            <a:custGeom>
              <a:avLst/>
              <a:gdLst>
                <a:gd name="T0" fmla="*/ 0 w 4"/>
                <a:gd name="T1" fmla="*/ 358 h 358"/>
                <a:gd name="T2" fmla="*/ 0 w 4"/>
                <a:gd name="T3" fmla="*/ 4 h 358"/>
                <a:gd name="T4" fmla="*/ 4 w 4"/>
                <a:gd name="T5" fmla="*/ 0 h 358"/>
                <a:gd name="T6" fmla="*/ 4 w 4"/>
                <a:gd name="T7" fmla="*/ 354 h 358"/>
                <a:gd name="T8" fmla="*/ 3 w 4"/>
                <a:gd name="T9" fmla="*/ 357 h 358"/>
                <a:gd name="T10" fmla="*/ 0 w 4"/>
                <a:gd name="T11" fmla="*/ 358 h 358"/>
              </a:gdLst>
              <a:ahLst/>
              <a:cxnLst>
                <a:cxn ang="0">
                  <a:pos x="T0" y="T1"/>
                </a:cxn>
                <a:cxn ang="0">
                  <a:pos x="T2" y="T3"/>
                </a:cxn>
                <a:cxn ang="0">
                  <a:pos x="T4" y="T5"/>
                </a:cxn>
                <a:cxn ang="0">
                  <a:pos x="T6" y="T7"/>
                </a:cxn>
                <a:cxn ang="0">
                  <a:pos x="T8" y="T9"/>
                </a:cxn>
                <a:cxn ang="0">
                  <a:pos x="T10" y="T11"/>
                </a:cxn>
              </a:cxnLst>
              <a:rect l="0" t="0" r="r" b="b"/>
              <a:pathLst>
                <a:path w="4" h="358">
                  <a:moveTo>
                    <a:pt x="0" y="358"/>
                  </a:moveTo>
                  <a:lnTo>
                    <a:pt x="0" y="4"/>
                  </a:lnTo>
                  <a:lnTo>
                    <a:pt x="4" y="0"/>
                  </a:lnTo>
                  <a:lnTo>
                    <a:pt x="4" y="354"/>
                  </a:lnTo>
                  <a:lnTo>
                    <a:pt x="3" y="357"/>
                  </a:lnTo>
                  <a:lnTo>
                    <a:pt x="0" y="358"/>
                  </a:lnTo>
                  <a:close/>
                </a:path>
              </a:pathLst>
            </a:custGeom>
            <a:solidFill>
              <a:srgbClr val="5C6D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3" name="Freeform 95">
              <a:extLst>
                <a:ext uri="{FF2B5EF4-FFF2-40B4-BE49-F238E27FC236}">
                  <a16:creationId xmlns:a16="http://schemas.microsoft.com/office/drawing/2014/main" id="{6F9F89B3-F897-4CC5-BF0F-D6B0386FB8C0}"/>
                </a:ext>
              </a:extLst>
            </p:cNvPr>
            <p:cNvSpPr>
              <a:spLocks/>
            </p:cNvSpPr>
            <p:nvPr/>
          </p:nvSpPr>
          <p:spPr bwMode="auto">
            <a:xfrm>
              <a:off x="3387725" y="3471863"/>
              <a:ext cx="547688" cy="76200"/>
            </a:xfrm>
            <a:custGeom>
              <a:avLst/>
              <a:gdLst>
                <a:gd name="T0" fmla="*/ 1380 w 1380"/>
                <a:gd name="T1" fmla="*/ 0 h 196"/>
                <a:gd name="T2" fmla="*/ 0 w 1380"/>
                <a:gd name="T3" fmla="*/ 0 h 196"/>
                <a:gd name="T4" fmla="*/ 5 w 1380"/>
                <a:gd name="T5" fmla="*/ 196 h 196"/>
                <a:gd name="T6" fmla="*/ 1373 w 1380"/>
                <a:gd name="T7" fmla="*/ 196 h 196"/>
                <a:gd name="T8" fmla="*/ 1380 w 1380"/>
                <a:gd name="T9" fmla="*/ 0 h 196"/>
              </a:gdLst>
              <a:ahLst/>
              <a:cxnLst>
                <a:cxn ang="0">
                  <a:pos x="T0" y="T1"/>
                </a:cxn>
                <a:cxn ang="0">
                  <a:pos x="T2" y="T3"/>
                </a:cxn>
                <a:cxn ang="0">
                  <a:pos x="T4" y="T5"/>
                </a:cxn>
                <a:cxn ang="0">
                  <a:pos x="T6" y="T7"/>
                </a:cxn>
                <a:cxn ang="0">
                  <a:pos x="T8" y="T9"/>
                </a:cxn>
              </a:cxnLst>
              <a:rect l="0" t="0" r="r" b="b"/>
              <a:pathLst>
                <a:path w="1380" h="196">
                  <a:moveTo>
                    <a:pt x="1380" y="0"/>
                  </a:moveTo>
                  <a:lnTo>
                    <a:pt x="0" y="0"/>
                  </a:lnTo>
                  <a:lnTo>
                    <a:pt x="5" y="196"/>
                  </a:lnTo>
                  <a:lnTo>
                    <a:pt x="1373" y="196"/>
                  </a:lnTo>
                  <a:lnTo>
                    <a:pt x="138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4" name="Freeform 96">
              <a:extLst>
                <a:ext uri="{FF2B5EF4-FFF2-40B4-BE49-F238E27FC236}">
                  <a16:creationId xmlns:a16="http://schemas.microsoft.com/office/drawing/2014/main" id="{153ED344-E98B-42DF-9F4B-4E25850D235E}"/>
                </a:ext>
              </a:extLst>
            </p:cNvPr>
            <p:cNvSpPr>
              <a:spLocks/>
            </p:cNvSpPr>
            <p:nvPr/>
          </p:nvSpPr>
          <p:spPr bwMode="auto">
            <a:xfrm>
              <a:off x="3308350" y="2473325"/>
              <a:ext cx="276225" cy="1401763"/>
            </a:xfrm>
            <a:custGeom>
              <a:avLst/>
              <a:gdLst>
                <a:gd name="T0" fmla="*/ 0 w 696"/>
                <a:gd name="T1" fmla="*/ 375 h 3534"/>
                <a:gd name="T2" fmla="*/ 92 w 696"/>
                <a:gd name="T3" fmla="*/ 3513 h 3534"/>
                <a:gd name="T4" fmla="*/ 626 w 696"/>
                <a:gd name="T5" fmla="*/ 3534 h 3534"/>
                <a:gd name="T6" fmla="*/ 642 w 696"/>
                <a:gd name="T7" fmla="*/ 636 h 3534"/>
                <a:gd name="T8" fmla="*/ 696 w 696"/>
                <a:gd name="T9" fmla="*/ 0 h 3534"/>
                <a:gd name="T10" fmla="*/ 0 w 696"/>
                <a:gd name="T11" fmla="*/ 375 h 3534"/>
              </a:gdLst>
              <a:ahLst/>
              <a:cxnLst>
                <a:cxn ang="0">
                  <a:pos x="T0" y="T1"/>
                </a:cxn>
                <a:cxn ang="0">
                  <a:pos x="T2" y="T3"/>
                </a:cxn>
                <a:cxn ang="0">
                  <a:pos x="T4" y="T5"/>
                </a:cxn>
                <a:cxn ang="0">
                  <a:pos x="T6" y="T7"/>
                </a:cxn>
                <a:cxn ang="0">
                  <a:pos x="T8" y="T9"/>
                </a:cxn>
                <a:cxn ang="0">
                  <a:pos x="T10" y="T11"/>
                </a:cxn>
              </a:cxnLst>
              <a:rect l="0" t="0" r="r" b="b"/>
              <a:pathLst>
                <a:path w="696" h="3534">
                  <a:moveTo>
                    <a:pt x="0" y="375"/>
                  </a:moveTo>
                  <a:lnTo>
                    <a:pt x="92" y="3513"/>
                  </a:lnTo>
                  <a:lnTo>
                    <a:pt x="626" y="3534"/>
                  </a:lnTo>
                  <a:lnTo>
                    <a:pt x="642" y="636"/>
                  </a:lnTo>
                  <a:lnTo>
                    <a:pt x="696" y="0"/>
                  </a:lnTo>
                  <a:lnTo>
                    <a:pt x="0" y="375"/>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5" name="Freeform 97">
              <a:extLst>
                <a:ext uri="{FF2B5EF4-FFF2-40B4-BE49-F238E27FC236}">
                  <a16:creationId xmlns:a16="http://schemas.microsoft.com/office/drawing/2014/main" id="{5E540C0E-1250-45E8-897A-F512EB4BF08C}"/>
                </a:ext>
              </a:extLst>
            </p:cNvPr>
            <p:cNvSpPr>
              <a:spLocks/>
            </p:cNvSpPr>
            <p:nvPr/>
          </p:nvSpPr>
          <p:spPr bwMode="auto">
            <a:xfrm>
              <a:off x="3559175" y="2462213"/>
              <a:ext cx="223838" cy="1006475"/>
            </a:xfrm>
            <a:custGeom>
              <a:avLst/>
              <a:gdLst>
                <a:gd name="T0" fmla="*/ 262 w 565"/>
                <a:gd name="T1" fmla="*/ 0 h 2536"/>
                <a:gd name="T2" fmla="*/ 94 w 565"/>
                <a:gd name="T3" fmla="*/ 41 h 2536"/>
                <a:gd name="T4" fmla="*/ 0 w 565"/>
                <a:gd name="T5" fmla="*/ 162 h 2536"/>
                <a:gd name="T6" fmla="*/ 0 w 565"/>
                <a:gd name="T7" fmla="*/ 2536 h 2536"/>
                <a:gd name="T8" fmla="*/ 565 w 565"/>
                <a:gd name="T9" fmla="*/ 2536 h 2536"/>
                <a:gd name="T10" fmla="*/ 558 w 565"/>
                <a:gd name="T11" fmla="*/ 162 h 2536"/>
                <a:gd name="T12" fmla="*/ 437 w 565"/>
                <a:gd name="T13" fmla="*/ 35 h 2536"/>
                <a:gd name="T14" fmla="*/ 262 w 565"/>
                <a:gd name="T15" fmla="*/ 0 h 25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5" h="2536">
                  <a:moveTo>
                    <a:pt x="262" y="0"/>
                  </a:moveTo>
                  <a:lnTo>
                    <a:pt x="94" y="41"/>
                  </a:lnTo>
                  <a:lnTo>
                    <a:pt x="0" y="162"/>
                  </a:lnTo>
                  <a:lnTo>
                    <a:pt x="0" y="2536"/>
                  </a:lnTo>
                  <a:lnTo>
                    <a:pt x="565" y="2536"/>
                  </a:lnTo>
                  <a:lnTo>
                    <a:pt x="558" y="162"/>
                  </a:lnTo>
                  <a:lnTo>
                    <a:pt x="437" y="35"/>
                  </a:lnTo>
                  <a:lnTo>
                    <a:pt x="262" y="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6" name="Freeform 98">
              <a:extLst>
                <a:ext uri="{FF2B5EF4-FFF2-40B4-BE49-F238E27FC236}">
                  <a16:creationId xmlns:a16="http://schemas.microsoft.com/office/drawing/2014/main" id="{4E2B89A5-137B-4970-BB24-B3EE475C9D7F}"/>
                </a:ext>
              </a:extLst>
            </p:cNvPr>
            <p:cNvSpPr>
              <a:spLocks/>
            </p:cNvSpPr>
            <p:nvPr/>
          </p:nvSpPr>
          <p:spPr bwMode="auto">
            <a:xfrm>
              <a:off x="3619500" y="2489200"/>
              <a:ext cx="92075" cy="120650"/>
            </a:xfrm>
            <a:custGeom>
              <a:avLst/>
              <a:gdLst>
                <a:gd name="T0" fmla="*/ 111 w 232"/>
                <a:gd name="T1" fmla="*/ 0 h 305"/>
                <a:gd name="T2" fmla="*/ 0 w 232"/>
                <a:gd name="T3" fmla="*/ 171 h 305"/>
                <a:gd name="T4" fmla="*/ 71 w 232"/>
                <a:gd name="T5" fmla="*/ 305 h 305"/>
                <a:gd name="T6" fmla="*/ 155 w 232"/>
                <a:gd name="T7" fmla="*/ 305 h 305"/>
                <a:gd name="T8" fmla="*/ 232 w 232"/>
                <a:gd name="T9" fmla="*/ 171 h 305"/>
                <a:gd name="T10" fmla="*/ 111 w 232"/>
                <a:gd name="T11" fmla="*/ 0 h 305"/>
              </a:gdLst>
              <a:ahLst/>
              <a:cxnLst>
                <a:cxn ang="0">
                  <a:pos x="T0" y="T1"/>
                </a:cxn>
                <a:cxn ang="0">
                  <a:pos x="T2" y="T3"/>
                </a:cxn>
                <a:cxn ang="0">
                  <a:pos x="T4" y="T5"/>
                </a:cxn>
                <a:cxn ang="0">
                  <a:pos x="T6" y="T7"/>
                </a:cxn>
                <a:cxn ang="0">
                  <a:pos x="T8" y="T9"/>
                </a:cxn>
                <a:cxn ang="0">
                  <a:pos x="T10" y="T11"/>
                </a:cxn>
              </a:cxnLst>
              <a:rect l="0" t="0" r="r" b="b"/>
              <a:pathLst>
                <a:path w="232" h="305">
                  <a:moveTo>
                    <a:pt x="111" y="0"/>
                  </a:moveTo>
                  <a:lnTo>
                    <a:pt x="0" y="171"/>
                  </a:lnTo>
                  <a:lnTo>
                    <a:pt x="71" y="305"/>
                  </a:lnTo>
                  <a:lnTo>
                    <a:pt x="155" y="305"/>
                  </a:lnTo>
                  <a:lnTo>
                    <a:pt x="232" y="171"/>
                  </a:lnTo>
                  <a:lnTo>
                    <a:pt x="111" y="0"/>
                  </a:lnTo>
                  <a:close/>
                </a:path>
              </a:pathLst>
            </a:custGeom>
            <a:solidFill>
              <a:srgbClr val="FE5A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7" name="Freeform 99">
              <a:extLst>
                <a:ext uri="{FF2B5EF4-FFF2-40B4-BE49-F238E27FC236}">
                  <a16:creationId xmlns:a16="http://schemas.microsoft.com/office/drawing/2014/main" id="{B0AD6799-F8F2-4D6F-9A88-6880546235EF}"/>
                </a:ext>
              </a:extLst>
            </p:cNvPr>
            <p:cNvSpPr>
              <a:spLocks/>
            </p:cNvSpPr>
            <p:nvPr/>
          </p:nvSpPr>
          <p:spPr bwMode="auto">
            <a:xfrm>
              <a:off x="3573463" y="2432050"/>
              <a:ext cx="196850" cy="150813"/>
            </a:xfrm>
            <a:custGeom>
              <a:avLst/>
              <a:gdLst>
                <a:gd name="T0" fmla="*/ 85 w 499"/>
                <a:gd name="T1" fmla="*/ 0 h 380"/>
                <a:gd name="T2" fmla="*/ 387 w 499"/>
                <a:gd name="T3" fmla="*/ 0 h 380"/>
                <a:gd name="T4" fmla="*/ 499 w 499"/>
                <a:gd name="T5" fmla="*/ 203 h 380"/>
                <a:gd name="T6" fmla="*/ 345 w 499"/>
                <a:gd name="T7" fmla="*/ 373 h 380"/>
                <a:gd name="T8" fmla="*/ 232 w 499"/>
                <a:gd name="T9" fmla="*/ 190 h 380"/>
                <a:gd name="T10" fmla="*/ 113 w 499"/>
                <a:gd name="T11" fmla="*/ 380 h 380"/>
                <a:gd name="T12" fmla="*/ 0 w 499"/>
                <a:gd name="T13" fmla="*/ 218 h 380"/>
                <a:gd name="T14" fmla="*/ 85 w 499"/>
                <a:gd name="T15" fmla="*/ 0 h 3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380">
                  <a:moveTo>
                    <a:pt x="85" y="0"/>
                  </a:moveTo>
                  <a:lnTo>
                    <a:pt x="387" y="0"/>
                  </a:lnTo>
                  <a:lnTo>
                    <a:pt x="499" y="203"/>
                  </a:lnTo>
                  <a:lnTo>
                    <a:pt x="345" y="373"/>
                  </a:lnTo>
                  <a:lnTo>
                    <a:pt x="232" y="190"/>
                  </a:lnTo>
                  <a:lnTo>
                    <a:pt x="113" y="380"/>
                  </a:lnTo>
                  <a:lnTo>
                    <a:pt x="0" y="218"/>
                  </a:lnTo>
                  <a:lnTo>
                    <a:pt x="85"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8" name="Freeform 100">
              <a:extLst>
                <a:ext uri="{FF2B5EF4-FFF2-40B4-BE49-F238E27FC236}">
                  <a16:creationId xmlns:a16="http://schemas.microsoft.com/office/drawing/2014/main" id="{11AD359B-9A3A-43C9-8C18-12F18E981116}"/>
                </a:ext>
              </a:extLst>
            </p:cNvPr>
            <p:cNvSpPr>
              <a:spLocks/>
            </p:cNvSpPr>
            <p:nvPr/>
          </p:nvSpPr>
          <p:spPr bwMode="auto">
            <a:xfrm>
              <a:off x="3624263" y="2351088"/>
              <a:ext cx="85725" cy="138113"/>
            </a:xfrm>
            <a:custGeom>
              <a:avLst/>
              <a:gdLst>
                <a:gd name="T0" fmla="*/ 0 w 217"/>
                <a:gd name="T1" fmla="*/ 28 h 346"/>
                <a:gd name="T2" fmla="*/ 0 w 217"/>
                <a:gd name="T3" fmla="*/ 259 h 346"/>
                <a:gd name="T4" fmla="*/ 101 w 217"/>
                <a:gd name="T5" fmla="*/ 346 h 346"/>
                <a:gd name="T6" fmla="*/ 217 w 217"/>
                <a:gd name="T7" fmla="*/ 259 h 346"/>
                <a:gd name="T8" fmla="*/ 217 w 217"/>
                <a:gd name="T9" fmla="*/ 0 h 346"/>
                <a:gd name="T10" fmla="*/ 189 w 217"/>
                <a:gd name="T11" fmla="*/ 8 h 346"/>
                <a:gd name="T12" fmla="*/ 67 w 217"/>
                <a:gd name="T13" fmla="*/ 34 h 346"/>
                <a:gd name="T14" fmla="*/ 20 w 217"/>
                <a:gd name="T15" fmla="*/ 37 h 346"/>
                <a:gd name="T16" fmla="*/ 1 w 217"/>
                <a:gd name="T17" fmla="*/ 34 h 346"/>
                <a:gd name="T18" fmla="*/ 0 w 217"/>
                <a:gd name="T19" fmla="*/ 2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 h="346">
                  <a:moveTo>
                    <a:pt x="0" y="28"/>
                  </a:moveTo>
                  <a:lnTo>
                    <a:pt x="0" y="259"/>
                  </a:lnTo>
                  <a:lnTo>
                    <a:pt x="101" y="346"/>
                  </a:lnTo>
                  <a:lnTo>
                    <a:pt x="217" y="259"/>
                  </a:lnTo>
                  <a:lnTo>
                    <a:pt x="217" y="0"/>
                  </a:lnTo>
                  <a:lnTo>
                    <a:pt x="189" y="8"/>
                  </a:lnTo>
                  <a:lnTo>
                    <a:pt x="67" y="34"/>
                  </a:lnTo>
                  <a:lnTo>
                    <a:pt x="20" y="37"/>
                  </a:lnTo>
                  <a:lnTo>
                    <a:pt x="1" y="34"/>
                  </a:lnTo>
                  <a:lnTo>
                    <a:pt x="0" y="28"/>
                  </a:lnTo>
                  <a:close/>
                </a:path>
              </a:pathLst>
            </a:custGeom>
            <a:solidFill>
              <a:srgbClr val="D9A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9" name="Freeform 101">
              <a:extLst>
                <a:ext uri="{FF2B5EF4-FFF2-40B4-BE49-F238E27FC236}">
                  <a16:creationId xmlns:a16="http://schemas.microsoft.com/office/drawing/2014/main" id="{5806B766-AB69-40C0-85F6-8683EC8FF06C}"/>
                </a:ext>
              </a:extLst>
            </p:cNvPr>
            <p:cNvSpPr>
              <a:spLocks/>
            </p:cNvSpPr>
            <p:nvPr/>
          </p:nvSpPr>
          <p:spPr bwMode="auto">
            <a:xfrm>
              <a:off x="3619500" y="2584450"/>
              <a:ext cx="84138" cy="812800"/>
            </a:xfrm>
            <a:custGeom>
              <a:avLst/>
              <a:gdLst>
                <a:gd name="T0" fmla="*/ 84 w 211"/>
                <a:gd name="T1" fmla="*/ 0 h 2045"/>
                <a:gd name="T2" fmla="*/ 0 w 211"/>
                <a:gd name="T3" fmla="*/ 1926 h 2045"/>
                <a:gd name="T4" fmla="*/ 98 w 211"/>
                <a:gd name="T5" fmla="*/ 2045 h 2045"/>
                <a:gd name="T6" fmla="*/ 211 w 211"/>
                <a:gd name="T7" fmla="*/ 1920 h 2045"/>
                <a:gd name="T8" fmla="*/ 147 w 211"/>
                <a:gd name="T9" fmla="*/ 0 h 2045"/>
                <a:gd name="T10" fmla="*/ 84 w 211"/>
                <a:gd name="T11" fmla="*/ 0 h 2045"/>
              </a:gdLst>
              <a:ahLst/>
              <a:cxnLst>
                <a:cxn ang="0">
                  <a:pos x="T0" y="T1"/>
                </a:cxn>
                <a:cxn ang="0">
                  <a:pos x="T2" y="T3"/>
                </a:cxn>
                <a:cxn ang="0">
                  <a:pos x="T4" y="T5"/>
                </a:cxn>
                <a:cxn ang="0">
                  <a:pos x="T6" y="T7"/>
                </a:cxn>
                <a:cxn ang="0">
                  <a:pos x="T8" y="T9"/>
                </a:cxn>
                <a:cxn ang="0">
                  <a:pos x="T10" y="T11"/>
                </a:cxn>
              </a:cxnLst>
              <a:rect l="0" t="0" r="r" b="b"/>
              <a:pathLst>
                <a:path w="211" h="2045">
                  <a:moveTo>
                    <a:pt x="84" y="0"/>
                  </a:moveTo>
                  <a:lnTo>
                    <a:pt x="0" y="1926"/>
                  </a:lnTo>
                  <a:lnTo>
                    <a:pt x="98" y="2045"/>
                  </a:lnTo>
                  <a:lnTo>
                    <a:pt x="211" y="1920"/>
                  </a:lnTo>
                  <a:lnTo>
                    <a:pt x="147" y="0"/>
                  </a:lnTo>
                  <a:lnTo>
                    <a:pt x="84" y="0"/>
                  </a:lnTo>
                  <a:close/>
                </a:path>
              </a:pathLst>
            </a:custGeom>
            <a:solidFill>
              <a:srgbClr val="FE5A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0" name="Freeform 102">
              <a:extLst>
                <a:ext uri="{FF2B5EF4-FFF2-40B4-BE49-F238E27FC236}">
                  <a16:creationId xmlns:a16="http://schemas.microsoft.com/office/drawing/2014/main" id="{FCF9B8EE-B243-401F-B7E4-95B5AD6955BC}"/>
                </a:ext>
              </a:extLst>
            </p:cNvPr>
            <p:cNvSpPr>
              <a:spLocks/>
            </p:cNvSpPr>
            <p:nvPr/>
          </p:nvSpPr>
          <p:spPr bwMode="auto">
            <a:xfrm>
              <a:off x="3757613" y="2481263"/>
              <a:ext cx="273050" cy="1398588"/>
            </a:xfrm>
            <a:custGeom>
              <a:avLst/>
              <a:gdLst>
                <a:gd name="T0" fmla="*/ 689 w 689"/>
                <a:gd name="T1" fmla="*/ 348 h 3524"/>
                <a:gd name="T2" fmla="*/ 0 w 689"/>
                <a:gd name="T3" fmla="*/ 0 h 3524"/>
                <a:gd name="T4" fmla="*/ 55 w 689"/>
                <a:gd name="T5" fmla="*/ 621 h 3524"/>
                <a:gd name="T6" fmla="*/ 0 w 689"/>
                <a:gd name="T7" fmla="*/ 3524 h 3524"/>
                <a:gd name="T8" fmla="*/ 634 w 689"/>
                <a:gd name="T9" fmla="*/ 3480 h 3524"/>
                <a:gd name="T10" fmla="*/ 689 w 689"/>
                <a:gd name="T11" fmla="*/ 348 h 3524"/>
              </a:gdLst>
              <a:ahLst/>
              <a:cxnLst>
                <a:cxn ang="0">
                  <a:pos x="T0" y="T1"/>
                </a:cxn>
                <a:cxn ang="0">
                  <a:pos x="T2" y="T3"/>
                </a:cxn>
                <a:cxn ang="0">
                  <a:pos x="T4" y="T5"/>
                </a:cxn>
                <a:cxn ang="0">
                  <a:pos x="T6" y="T7"/>
                </a:cxn>
                <a:cxn ang="0">
                  <a:pos x="T8" y="T9"/>
                </a:cxn>
                <a:cxn ang="0">
                  <a:pos x="T10" y="T11"/>
                </a:cxn>
              </a:cxnLst>
              <a:rect l="0" t="0" r="r" b="b"/>
              <a:pathLst>
                <a:path w="689" h="3524">
                  <a:moveTo>
                    <a:pt x="689" y="348"/>
                  </a:moveTo>
                  <a:lnTo>
                    <a:pt x="0" y="0"/>
                  </a:lnTo>
                  <a:lnTo>
                    <a:pt x="55" y="621"/>
                  </a:lnTo>
                  <a:lnTo>
                    <a:pt x="0" y="3524"/>
                  </a:lnTo>
                  <a:lnTo>
                    <a:pt x="634" y="3480"/>
                  </a:lnTo>
                  <a:lnTo>
                    <a:pt x="689" y="348"/>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1" name="Freeform 103">
              <a:extLst>
                <a:ext uri="{FF2B5EF4-FFF2-40B4-BE49-F238E27FC236}">
                  <a16:creationId xmlns:a16="http://schemas.microsoft.com/office/drawing/2014/main" id="{CAA7CDD5-69D0-432B-8363-A8B5320A0447}"/>
                </a:ext>
              </a:extLst>
            </p:cNvPr>
            <p:cNvSpPr>
              <a:spLocks/>
            </p:cNvSpPr>
            <p:nvPr/>
          </p:nvSpPr>
          <p:spPr bwMode="auto">
            <a:xfrm>
              <a:off x="3451225" y="2473325"/>
              <a:ext cx="133350" cy="1073150"/>
            </a:xfrm>
            <a:custGeom>
              <a:avLst/>
              <a:gdLst>
                <a:gd name="T0" fmla="*/ 334 w 334"/>
                <a:gd name="T1" fmla="*/ 0 h 2704"/>
                <a:gd name="T2" fmla="*/ 248 w 334"/>
                <a:gd name="T3" fmla="*/ 56 h 2704"/>
                <a:gd name="T4" fmla="*/ 107 w 334"/>
                <a:gd name="T5" fmla="*/ 255 h 2704"/>
                <a:gd name="T6" fmla="*/ 140 w 334"/>
                <a:gd name="T7" fmla="*/ 462 h 2704"/>
                <a:gd name="T8" fmla="*/ 3 w 334"/>
                <a:gd name="T9" fmla="*/ 524 h 2704"/>
                <a:gd name="T10" fmla="*/ 1 w 334"/>
                <a:gd name="T11" fmla="*/ 535 h 2704"/>
                <a:gd name="T12" fmla="*/ 0 w 334"/>
                <a:gd name="T13" fmla="*/ 537 h 2704"/>
                <a:gd name="T14" fmla="*/ 267 w 334"/>
                <a:gd name="T15" fmla="*/ 2704 h 2704"/>
                <a:gd name="T16" fmla="*/ 280 w 334"/>
                <a:gd name="T17" fmla="*/ 636 h 2704"/>
                <a:gd name="T18" fmla="*/ 334 w 334"/>
                <a:gd name="T19" fmla="*/ 0 h 2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4" h="2704">
                  <a:moveTo>
                    <a:pt x="334" y="0"/>
                  </a:moveTo>
                  <a:lnTo>
                    <a:pt x="248" y="56"/>
                  </a:lnTo>
                  <a:lnTo>
                    <a:pt x="107" y="255"/>
                  </a:lnTo>
                  <a:lnTo>
                    <a:pt x="140" y="462"/>
                  </a:lnTo>
                  <a:lnTo>
                    <a:pt x="3" y="524"/>
                  </a:lnTo>
                  <a:lnTo>
                    <a:pt x="1" y="535"/>
                  </a:lnTo>
                  <a:lnTo>
                    <a:pt x="0" y="537"/>
                  </a:lnTo>
                  <a:lnTo>
                    <a:pt x="267" y="2704"/>
                  </a:lnTo>
                  <a:lnTo>
                    <a:pt x="280" y="636"/>
                  </a:lnTo>
                  <a:lnTo>
                    <a:pt x="334" y="0"/>
                  </a:lnTo>
                  <a:close/>
                </a:path>
              </a:pathLst>
            </a:custGeom>
            <a:solidFill>
              <a:srgbClr val="4148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2" name="Freeform 104">
              <a:extLst>
                <a:ext uri="{FF2B5EF4-FFF2-40B4-BE49-F238E27FC236}">
                  <a16:creationId xmlns:a16="http://schemas.microsoft.com/office/drawing/2014/main" id="{74B8BF26-BEBB-4222-A2C8-4BEC7AA3625B}"/>
                </a:ext>
              </a:extLst>
            </p:cNvPr>
            <p:cNvSpPr>
              <a:spLocks/>
            </p:cNvSpPr>
            <p:nvPr/>
          </p:nvSpPr>
          <p:spPr bwMode="auto">
            <a:xfrm>
              <a:off x="3751263" y="2471738"/>
              <a:ext cx="134938" cy="1077913"/>
            </a:xfrm>
            <a:custGeom>
              <a:avLst/>
              <a:gdLst>
                <a:gd name="T0" fmla="*/ 0 w 340"/>
                <a:gd name="T1" fmla="*/ 0 h 2716"/>
                <a:gd name="T2" fmla="*/ 92 w 340"/>
                <a:gd name="T3" fmla="*/ 59 h 2716"/>
                <a:gd name="T4" fmla="*/ 232 w 340"/>
                <a:gd name="T5" fmla="*/ 258 h 2716"/>
                <a:gd name="T6" fmla="*/ 200 w 340"/>
                <a:gd name="T7" fmla="*/ 465 h 2716"/>
                <a:gd name="T8" fmla="*/ 336 w 340"/>
                <a:gd name="T9" fmla="*/ 527 h 2716"/>
                <a:gd name="T10" fmla="*/ 340 w 340"/>
                <a:gd name="T11" fmla="*/ 538 h 2716"/>
                <a:gd name="T12" fmla="*/ 340 w 340"/>
                <a:gd name="T13" fmla="*/ 540 h 2716"/>
                <a:gd name="T14" fmla="*/ 16 w 340"/>
                <a:gd name="T15" fmla="*/ 2716 h 2716"/>
                <a:gd name="T16" fmla="*/ 61 w 340"/>
                <a:gd name="T17" fmla="*/ 639 h 2716"/>
                <a:gd name="T18" fmla="*/ 0 w 340"/>
                <a:gd name="T19"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2716">
                  <a:moveTo>
                    <a:pt x="0" y="0"/>
                  </a:moveTo>
                  <a:lnTo>
                    <a:pt x="92" y="59"/>
                  </a:lnTo>
                  <a:lnTo>
                    <a:pt x="232" y="258"/>
                  </a:lnTo>
                  <a:lnTo>
                    <a:pt x="200" y="465"/>
                  </a:lnTo>
                  <a:lnTo>
                    <a:pt x="336" y="527"/>
                  </a:lnTo>
                  <a:lnTo>
                    <a:pt x="340" y="538"/>
                  </a:lnTo>
                  <a:lnTo>
                    <a:pt x="340" y="540"/>
                  </a:lnTo>
                  <a:lnTo>
                    <a:pt x="16" y="2716"/>
                  </a:lnTo>
                  <a:lnTo>
                    <a:pt x="61" y="639"/>
                  </a:lnTo>
                  <a:lnTo>
                    <a:pt x="0" y="0"/>
                  </a:lnTo>
                  <a:close/>
                </a:path>
              </a:pathLst>
            </a:custGeom>
            <a:solidFill>
              <a:srgbClr val="4148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3" name="Rectangle 105">
              <a:extLst>
                <a:ext uri="{FF2B5EF4-FFF2-40B4-BE49-F238E27FC236}">
                  <a16:creationId xmlns:a16="http://schemas.microsoft.com/office/drawing/2014/main" id="{485ACD62-FDB3-4603-BC49-8B714AD98E23}"/>
                </a:ext>
              </a:extLst>
            </p:cNvPr>
            <p:cNvSpPr>
              <a:spLocks noChangeArrowheads="1"/>
            </p:cNvSpPr>
            <p:nvPr/>
          </p:nvSpPr>
          <p:spPr bwMode="auto">
            <a:xfrm>
              <a:off x="3622675" y="3468688"/>
              <a:ext cx="93663" cy="7620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4" name="Freeform 106">
              <a:extLst>
                <a:ext uri="{FF2B5EF4-FFF2-40B4-BE49-F238E27FC236}">
                  <a16:creationId xmlns:a16="http://schemas.microsoft.com/office/drawing/2014/main" id="{AAB8975B-EC9B-4B66-BEB1-F2A410EAB22C}"/>
                </a:ext>
              </a:extLst>
            </p:cNvPr>
            <p:cNvSpPr>
              <a:spLocks/>
            </p:cNvSpPr>
            <p:nvPr/>
          </p:nvSpPr>
          <p:spPr bwMode="auto">
            <a:xfrm>
              <a:off x="3203575" y="3549650"/>
              <a:ext cx="161925" cy="244475"/>
            </a:xfrm>
            <a:custGeom>
              <a:avLst/>
              <a:gdLst>
                <a:gd name="T0" fmla="*/ 129 w 410"/>
                <a:gd name="T1" fmla="*/ 0 h 616"/>
                <a:gd name="T2" fmla="*/ 180 w 410"/>
                <a:gd name="T3" fmla="*/ 33 h 616"/>
                <a:gd name="T4" fmla="*/ 256 w 410"/>
                <a:gd name="T5" fmla="*/ 91 h 616"/>
                <a:gd name="T6" fmla="*/ 303 w 410"/>
                <a:gd name="T7" fmla="*/ 136 h 616"/>
                <a:gd name="T8" fmla="*/ 343 w 410"/>
                <a:gd name="T9" fmla="*/ 184 h 616"/>
                <a:gd name="T10" fmla="*/ 377 w 410"/>
                <a:gd name="T11" fmla="*/ 237 h 616"/>
                <a:gd name="T12" fmla="*/ 400 w 410"/>
                <a:gd name="T13" fmla="*/ 295 h 616"/>
                <a:gd name="T14" fmla="*/ 410 w 410"/>
                <a:gd name="T15" fmla="*/ 357 h 616"/>
                <a:gd name="T16" fmla="*/ 410 w 410"/>
                <a:gd name="T17" fmla="*/ 389 h 616"/>
                <a:gd name="T18" fmla="*/ 407 w 410"/>
                <a:gd name="T19" fmla="*/ 441 h 616"/>
                <a:gd name="T20" fmla="*/ 392 w 410"/>
                <a:gd name="T21" fmla="*/ 498 h 616"/>
                <a:gd name="T22" fmla="*/ 378 w 410"/>
                <a:gd name="T23" fmla="*/ 528 h 616"/>
                <a:gd name="T24" fmla="*/ 357 w 410"/>
                <a:gd name="T25" fmla="*/ 551 h 616"/>
                <a:gd name="T26" fmla="*/ 330 w 410"/>
                <a:gd name="T27" fmla="*/ 569 h 616"/>
                <a:gd name="T28" fmla="*/ 277 w 410"/>
                <a:gd name="T29" fmla="*/ 591 h 616"/>
                <a:gd name="T30" fmla="*/ 226 w 410"/>
                <a:gd name="T31" fmla="*/ 606 h 616"/>
                <a:gd name="T32" fmla="*/ 207 w 410"/>
                <a:gd name="T33" fmla="*/ 609 h 616"/>
                <a:gd name="T34" fmla="*/ 154 w 410"/>
                <a:gd name="T35" fmla="*/ 616 h 616"/>
                <a:gd name="T36" fmla="*/ 99 w 410"/>
                <a:gd name="T37" fmla="*/ 613 h 616"/>
                <a:gd name="T38" fmla="*/ 64 w 410"/>
                <a:gd name="T39" fmla="*/ 600 h 616"/>
                <a:gd name="T40" fmla="*/ 46 w 410"/>
                <a:gd name="T41" fmla="*/ 585 h 616"/>
                <a:gd name="T42" fmla="*/ 40 w 410"/>
                <a:gd name="T43" fmla="*/ 576 h 616"/>
                <a:gd name="T44" fmla="*/ 31 w 410"/>
                <a:gd name="T45" fmla="*/ 559 h 616"/>
                <a:gd name="T46" fmla="*/ 25 w 410"/>
                <a:gd name="T47" fmla="*/ 533 h 616"/>
                <a:gd name="T48" fmla="*/ 29 w 410"/>
                <a:gd name="T49" fmla="*/ 516 h 616"/>
                <a:gd name="T50" fmla="*/ 41 w 410"/>
                <a:gd name="T51" fmla="*/ 504 h 616"/>
                <a:gd name="T52" fmla="*/ 92 w 410"/>
                <a:gd name="T53" fmla="*/ 492 h 616"/>
                <a:gd name="T54" fmla="*/ 129 w 410"/>
                <a:gd name="T55" fmla="*/ 486 h 616"/>
                <a:gd name="T56" fmla="*/ 145 w 410"/>
                <a:gd name="T57" fmla="*/ 480 h 616"/>
                <a:gd name="T58" fmla="*/ 173 w 410"/>
                <a:gd name="T59" fmla="*/ 453 h 616"/>
                <a:gd name="T60" fmla="*/ 188 w 410"/>
                <a:gd name="T61" fmla="*/ 415 h 616"/>
                <a:gd name="T62" fmla="*/ 182 w 410"/>
                <a:gd name="T63" fmla="*/ 384 h 616"/>
                <a:gd name="T64" fmla="*/ 171 w 410"/>
                <a:gd name="T65" fmla="*/ 366 h 616"/>
                <a:gd name="T66" fmla="*/ 162 w 410"/>
                <a:gd name="T67" fmla="*/ 357 h 616"/>
                <a:gd name="T68" fmla="*/ 141 w 410"/>
                <a:gd name="T69" fmla="*/ 339 h 616"/>
                <a:gd name="T70" fmla="*/ 111 w 410"/>
                <a:gd name="T71" fmla="*/ 307 h 616"/>
                <a:gd name="T72" fmla="*/ 86 w 410"/>
                <a:gd name="T73" fmla="*/ 267 h 616"/>
                <a:gd name="T74" fmla="*/ 68 w 410"/>
                <a:gd name="T75" fmla="*/ 213 h 616"/>
                <a:gd name="T76" fmla="*/ 35 w 410"/>
                <a:gd name="T77" fmla="*/ 144 h 616"/>
                <a:gd name="T78" fmla="*/ 0 w 410"/>
                <a:gd name="T79" fmla="*/ 98 h 616"/>
                <a:gd name="T80" fmla="*/ 24 w 410"/>
                <a:gd name="T81" fmla="*/ 82 h 616"/>
                <a:gd name="T82" fmla="*/ 68 w 410"/>
                <a:gd name="T83" fmla="*/ 43 h 616"/>
                <a:gd name="T84" fmla="*/ 86 w 410"/>
                <a:gd name="T85" fmla="*/ 20 h 616"/>
                <a:gd name="T86" fmla="*/ 95 w 410"/>
                <a:gd name="T87" fmla="*/ 31 h 616"/>
                <a:gd name="T88" fmla="*/ 108 w 410"/>
                <a:gd name="T89" fmla="*/ 34 h 616"/>
                <a:gd name="T90" fmla="*/ 120 w 410"/>
                <a:gd name="T91" fmla="*/ 18 h 616"/>
                <a:gd name="T92" fmla="*/ 129 w 410"/>
                <a:gd name="T93" fmla="*/ 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10" h="616">
                  <a:moveTo>
                    <a:pt x="129" y="0"/>
                  </a:moveTo>
                  <a:lnTo>
                    <a:pt x="180" y="33"/>
                  </a:lnTo>
                  <a:lnTo>
                    <a:pt x="256" y="91"/>
                  </a:lnTo>
                  <a:lnTo>
                    <a:pt x="303" y="136"/>
                  </a:lnTo>
                  <a:lnTo>
                    <a:pt x="343" y="184"/>
                  </a:lnTo>
                  <a:lnTo>
                    <a:pt x="377" y="237"/>
                  </a:lnTo>
                  <a:lnTo>
                    <a:pt x="400" y="295"/>
                  </a:lnTo>
                  <a:lnTo>
                    <a:pt x="410" y="357"/>
                  </a:lnTo>
                  <a:lnTo>
                    <a:pt x="410" y="389"/>
                  </a:lnTo>
                  <a:lnTo>
                    <a:pt x="407" y="441"/>
                  </a:lnTo>
                  <a:lnTo>
                    <a:pt x="392" y="498"/>
                  </a:lnTo>
                  <a:lnTo>
                    <a:pt x="378" y="528"/>
                  </a:lnTo>
                  <a:lnTo>
                    <a:pt x="357" y="551"/>
                  </a:lnTo>
                  <a:lnTo>
                    <a:pt x="330" y="569"/>
                  </a:lnTo>
                  <a:lnTo>
                    <a:pt x="277" y="591"/>
                  </a:lnTo>
                  <a:lnTo>
                    <a:pt x="226" y="606"/>
                  </a:lnTo>
                  <a:lnTo>
                    <a:pt x="207" y="609"/>
                  </a:lnTo>
                  <a:lnTo>
                    <a:pt x="154" y="616"/>
                  </a:lnTo>
                  <a:lnTo>
                    <a:pt x="99" y="613"/>
                  </a:lnTo>
                  <a:lnTo>
                    <a:pt x="64" y="600"/>
                  </a:lnTo>
                  <a:lnTo>
                    <a:pt x="46" y="585"/>
                  </a:lnTo>
                  <a:lnTo>
                    <a:pt x="40" y="576"/>
                  </a:lnTo>
                  <a:lnTo>
                    <a:pt x="31" y="559"/>
                  </a:lnTo>
                  <a:lnTo>
                    <a:pt x="25" y="533"/>
                  </a:lnTo>
                  <a:lnTo>
                    <a:pt x="29" y="516"/>
                  </a:lnTo>
                  <a:lnTo>
                    <a:pt x="41" y="504"/>
                  </a:lnTo>
                  <a:lnTo>
                    <a:pt x="92" y="492"/>
                  </a:lnTo>
                  <a:lnTo>
                    <a:pt x="129" y="486"/>
                  </a:lnTo>
                  <a:lnTo>
                    <a:pt x="145" y="480"/>
                  </a:lnTo>
                  <a:lnTo>
                    <a:pt x="173" y="453"/>
                  </a:lnTo>
                  <a:lnTo>
                    <a:pt x="188" y="415"/>
                  </a:lnTo>
                  <a:lnTo>
                    <a:pt x="182" y="384"/>
                  </a:lnTo>
                  <a:lnTo>
                    <a:pt x="171" y="366"/>
                  </a:lnTo>
                  <a:lnTo>
                    <a:pt x="162" y="357"/>
                  </a:lnTo>
                  <a:lnTo>
                    <a:pt x="141" y="339"/>
                  </a:lnTo>
                  <a:lnTo>
                    <a:pt x="111" y="307"/>
                  </a:lnTo>
                  <a:lnTo>
                    <a:pt x="86" y="267"/>
                  </a:lnTo>
                  <a:lnTo>
                    <a:pt x="68" y="213"/>
                  </a:lnTo>
                  <a:lnTo>
                    <a:pt x="35" y="144"/>
                  </a:lnTo>
                  <a:lnTo>
                    <a:pt x="0" y="98"/>
                  </a:lnTo>
                  <a:lnTo>
                    <a:pt x="24" y="82"/>
                  </a:lnTo>
                  <a:lnTo>
                    <a:pt x="68" y="43"/>
                  </a:lnTo>
                  <a:lnTo>
                    <a:pt x="86" y="20"/>
                  </a:lnTo>
                  <a:lnTo>
                    <a:pt x="95" y="31"/>
                  </a:lnTo>
                  <a:lnTo>
                    <a:pt x="108" y="34"/>
                  </a:lnTo>
                  <a:lnTo>
                    <a:pt x="120" y="18"/>
                  </a:lnTo>
                  <a:lnTo>
                    <a:pt x="129" y="0"/>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5" name="Freeform 107">
              <a:extLst>
                <a:ext uri="{FF2B5EF4-FFF2-40B4-BE49-F238E27FC236}">
                  <a16:creationId xmlns:a16="http://schemas.microsoft.com/office/drawing/2014/main" id="{CAF64BAC-2F7F-4229-8AE1-1E57AEF49C08}"/>
                </a:ext>
              </a:extLst>
            </p:cNvPr>
            <p:cNvSpPr>
              <a:spLocks/>
            </p:cNvSpPr>
            <p:nvPr/>
          </p:nvSpPr>
          <p:spPr bwMode="auto">
            <a:xfrm>
              <a:off x="3151188" y="3502025"/>
              <a:ext cx="103188" cy="115888"/>
            </a:xfrm>
            <a:custGeom>
              <a:avLst/>
              <a:gdLst>
                <a:gd name="T0" fmla="*/ 1 w 259"/>
                <a:gd name="T1" fmla="*/ 207 h 293"/>
                <a:gd name="T2" fmla="*/ 68 w 259"/>
                <a:gd name="T3" fmla="*/ 251 h 293"/>
                <a:gd name="T4" fmla="*/ 140 w 259"/>
                <a:gd name="T5" fmla="*/ 293 h 293"/>
                <a:gd name="T6" fmla="*/ 202 w 259"/>
                <a:gd name="T7" fmla="*/ 186 h 293"/>
                <a:gd name="T8" fmla="*/ 259 w 259"/>
                <a:gd name="T9" fmla="*/ 79 h 293"/>
                <a:gd name="T10" fmla="*/ 225 w 259"/>
                <a:gd name="T11" fmla="*/ 57 h 293"/>
                <a:gd name="T12" fmla="*/ 175 w 259"/>
                <a:gd name="T13" fmla="*/ 22 h 293"/>
                <a:gd name="T14" fmla="*/ 138 w 259"/>
                <a:gd name="T15" fmla="*/ 5 h 293"/>
                <a:gd name="T16" fmla="*/ 119 w 259"/>
                <a:gd name="T17" fmla="*/ 0 h 293"/>
                <a:gd name="T18" fmla="*/ 88 w 259"/>
                <a:gd name="T19" fmla="*/ 46 h 293"/>
                <a:gd name="T20" fmla="*/ 36 w 259"/>
                <a:gd name="T21" fmla="*/ 122 h 293"/>
                <a:gd name="T22" fmla="*/ 9 w 259"/>
                <a:gd name="T23" fmla="*/ 172 h 293"/>
                <a:gd name="T24" fmla="*/ 0 w 259"/>
                <a:gd name="T25" fmla="*/ 198 h 293"/>
                <a:gd name="T26" fmla="*/ 0 w 259"/>
                <a:gd name="T27" fmla="*/ 183 h 293"/>
                <a:gd name="T28" fmla="*/ 1 w 259"/>
                <a:gd name="T29" fmla="*/ 16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9" h="293">
                  <a:moveTo>
                    <a:pt x="1" y="207"/>
                  </a:moveTo>
                  <a:lnTo>
                    <a:pt x="68" y="251"/>
                  </a:lnTo>
                  <a:lnTo>
                    <a:pt x="140" y="293"/>
                  </a:lnTo>
                  <a:lnTo>
                    <a:pt x="202" y="186"/>
                  </a:lnTo>
                  <a:lnTo>
                    <a:pt x="259" y="79"/>
                  </a:lnTo>
                  <a:lnTo>
                    <a:pt x="225" y="57"/>
                  </a:lnTo>
                  <a:lnTo>
                    <a:pt x="175" y="22"/>
                  </a:lnTo>
                  <a:lnTo>
                    <a:pt x="138" y="5"/>
                  </a:lnTo>
                  <a:lnTo>
                    <a:pt x="119" y="0"/>
                  </a:lnTo>
                  <a:lnTo>
                    <a:pt x="88" y="46"/>
                  </a:lnTo>
                  <a:lnTo>
                    <a:pt x="36" y="122"/>
                  </a:lnTo>
                  <a:lnTo>
                    <a:pt x="9" y="172"/>
                  </a:lnTo>
                  <a:lnTo>
                    <a:pt x="0" y="198"/>
                  </a:lnTo>
                  <a:lnTo>
                    <a:pt x="0" y="183"/>
                  </a:lnTo>
                  <a:lnTo>
                    <a:pt x="1" y="1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6" name="Freeform 108">
              <a:extLst>
                <a:ext uri="{FF2B5EF4-FFF2-40B4-BE49-F238E27FC236}">
                  <a16:creationId xmlns:a16="http://schemas.microsoft.com/office/drawing/2014/main" id="{CF0B6066-9FA8-464B-A067-DFCE5C545873}"/>
                </a:ext>
              </a:extLst>
            </p:cNvPr>
            <p:cNvSpPr>
              <a:spLocks/>
            </p:cNvSpPr>
            <p:nvPr/>
          </p:nvSpPr>
          <p:spPr bwMode="auto">
            <a:xfrm>
              <a:off x="2924175" y="2620963"/>
              <a:ext cx="395288" cy="996950"/>
            </a:xfrm>
            <a:custGeom>
              <a:avLst/>
              <a:gdLst>
                <a:gd name="T0" fmla="*/ 968 w 995"/>
                <a:gd name="T1" fmla="*/ 0 h 2511"/>
                <a:gd name="T2" fmla="*/ 938 w 995"/>
                <a:gd name="T3" fmla="*/ 21 h 2511"/>
                <a:gd name="T4" fmla="*/ 749 w 995"/>
                <a:gd name="T5" fmla="*/ 172 h 2511"/>
                <a:gd name="T6" fmla="*/ 582 w 995"/>
                <a:gd name="T7" fmla="*/ 324 h 2511"/>
                <a:gd name="T8" fmla="*/ 448 w 995"/>
                <a:gd name="T9" fmla="*/ 463 h 2511"/>
                <a:gd name="T10" fmla="*/ 359 w 995"/>
                <a:gd name="T11" fmla="*/ 564 h 2511"/>
                <a:gd name="T12" fmla="*/ 275 w 995"/>
                <a:gd name="T13" fmla="*/ 671 h 2511"/>
                <a:gd name="T14" fmla="*/ 197 w 995"/>
                <a:gd name="T15" fmla="*/ 784 h 2511"/>
                <a:gd name="T16" fmla="*/ 128 w 995"/>
                <a:gd name="T17" fmla="*/ 902 h 2511"/>
                <a:gd name="T18" fmla="*/ 71 w 995"/>
                <a:gd name="T19" fmla="*/ 1023 h 2511"/>
                <a:gd name="T20" fmla="*/ 30 w 995"/>
                <a:gd name="T21" fmla="*/ 1146 h 2511"/>
                <a:gd name="T22" fmla="*/ 5 w 995"/>
                <a:gd name="T23" fmla="*/ 1272 h 2511"/>
                <a:gd name="T24" fmla="*/ 1 w 995"/>
                <a:gd name="T25" fmla="*/ 1334 h 2511"/>
                <a:gd name="T26" fmla="*/ 0 w 995"/>
                <a:gd name="T27" fmla="*/ 1396 h 2511"/>
                <a:gd name="T28" fmla="*/ 10 w 995"/>
                <a:gd name="T29" fmla="*/ 1518 h 2511"/>
                <a:gd name="T30" fmla="*/ 32 w 995"/>
                <a:gd name="T31" fmla="*/ 1634 h 2511"/>
                <a:gd name="T32" fmla="*/ 65 w 995"/>
                <a:gd name="T33" fmla="*/ 1747 h 2511"/>
                <a:gd name="T34" fmla="*/ 106 w 995"/>
                <a:gd name="T35" fmla="*/ 1854 h 2511"/>
                <a:gd name="T36" fmla="*/ 154 w 995"/>
                <a:gd name="T37" fmla="*/ 1953 h 2511"/>
                <a:gd name="T38" fmla="*/ 233 w 995"/>
                <a:gd name="T39" fmla="*/ 2092 h 2511"/>
                <a:gd name="T40" fmla="*/ 347 w 995"/>
                <a:gd name="T41" fmla="*/ 2250 h 2511"/>
                <a:gd name="T42" fmla="*/ 453 w 995"/>
                <a:gd name="T43" fmla="*/ 2375 h 2511"/>
                <a:gd name="T44" fmla="*/ 575 w 995"/>
                <a:gd name="T45" fmla="*/ 2495 h 2511"/>
                <a:gd name="T46" fmla="*/ 595 w 995"/>
                <a:gd name="T47" fmla="*/ 2511 h 2511"/>
                <a:gd name="T48" fmla="*/ 768 w 995"/>
                <a:gd name="T49" fmla="*/ 2241 h 2511"/>
                <a:gd name="T50" fmla="*/ 750 w 995"/>
                <a:gd name="T51" fmla="*/ 2228 h 2511"/>
                <a:gd name="T52" fmla="*/ 640 w 995"/>
                <a:gd name="T53" fmla="*/ 2134 h 2511"/>
                <a:gd name="T54" fmla="*/ 545 w 995"/>
                <a:gd name="T55" fmla="*/ 2036 h 2511"/>
                <a:gd name="T56" fmla="*/ 451 w 995"/>
                <a:gd name="T57" fmla="*/ 1913 h 2511"/>
                <a:gd name="T58" fmla="*/ 389 w 995"/>
                <a:gd name="T59" fmla="*/ 1804 h 2511"/>
                <a:gd name="T60" fmla="*/ 354 w 995"/>
                <a:gd name="T61" fmla="*/ 1727 h 2511"/>
                <a:gd name="T62" fmla="*/ 328 w 995"/>
                <a:gd name="T63" fmla="*/ 1644 h 2511"/>
                <a:gd name="T64" fmla="*/ 311 w 995"/>
                <a:gd name="T65" fmla="*/ 1557 h 2511"/>
                <a:gd name="T66" fmla="*/ 306 w 995"/>
                <a:gd name="T67" fmla="*/ 1466 h 2511"/>
                <a:gd name="T68" fmla="*/ 315 w 995"/>
                <a:gd name="T69" fmla="*/ 1371 h 2511"/>
                <a:gd name="T70" fmla="*/ 325 w 995"/>
                <a:gd name="T71" fmla="*/ 1323 h 2511"/>
                <a:gd name="T72" fmla="*/ 338 w 995"/>
                <a:gd name="T73" fmla="*/ 1275 h 2511"/>
                <a:gd name="T74" fmla="*/ 372 w 995"/>
                <a:gd name="T75" fmla="*/ 1186 h 2511"/>
                <a:gd name="T76" fmla="*/ 412 w 995"/>
                <a:gd name="T77" fmla="*/ 1103 h 2511"/>
                <a:gd name="T78" fmla="*/ 459 w 995"/>
                <a:gd name="T79" fmla="*/ 1029 h 2511"/>
                <a:gd name="T80" fmla="*/ 510 w 995"/>
                <a:gd name="T81" fmla="*/ 962 h 2511"/>
                <a:gd name="T82" fmla="*/ 566 w 995"/>
                <a:gd name="T83" fmla="*/ 901 h 2511"/>
                <a:gd name="T84" fmla="*/ 652 w 995"/>
                <a:gd name="T85" fmla="*/ 821 h 2511"/>
                <a:gd name="T86" fmla="*/ 764 w 995"/>
                <a:gd name="T87" fmla="*/ 738 h 2511"/>
                <a:gd name="T88" fmla="*/ 867 w 995"/>
                <a:gd name="T89" fmla="*/ 678 h 2511"/>
                <a:gd name="T90" fmla="*/ 978 w 995"/>
                <a:gd name="T91" fmla="*/ 626 h 2511"/>
                <a:gd name="T92" fmla="*/ 995 w 995"/>
                <a:gd name="T93" fmla="*/ 621 h 2511"/>
                <a:gd name="T94" fmla="*/ 968 w 995"/>
                <a:gd name="T95" fmla="*/ 0 h 2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95" h="2511">
                  <a:moveTo>
                    <a:pt x="968" y="0"/>
                  </a:moveTo>
                  <a:lnTo>
                    <a:pt x="938" y="21"/>
                  </a:lnTo>
                  <a:lnTo>
                    <a:pt x="749" y="172"/>
                  </a:lnTo>
                  <a:lnTo>
                    <a:pt x="582" y="324"/>
                  </a:lnTo>
                  <a:lnTo>
                    <a:pt x="448" y="463"/>
                  </a:lnTo>
                  <a:lnTo>
                    <a:pt x="359" y="564"/>
                  </a:lnTo>
                  <a:lnTo>
                    <a:pt x="275" y="671"/>
                  </a:lnTo>
                  <a:lnTo>
                    <a:pt x="197" y="784"/>
                  </a:lnTo>
                  <a:lnTo>
                    <a:pt x="128" y="902"/>
                  </a:lnTo>
                  <a:lnTo>
                    <a:pt x="71" y="1023"/>
                  </a:lnTo>
                  <a:lnTo>
                    <a:pt x="30" y="1146"/>
                  </a:lnTo>
                  <a:lnTo>
                    <a:pt x="5" y="1272"/>
                  </a:lnTo>
                  <a:lnTo>
                    <a:pt x="1" y="1334"/>
                  </a:lnTo>
                  <a:lnTo>
                    <a:pt x="0" y="1396"/>
                  </a:lnTo>
                  <a:lnTo>
                    <a:pt x="10" y="1518"/>
                  </a:lnTo>
                  <a:lnTo>
                    <a:pt x="32" y="1634"/>
                  </a:lnTo>
                  <a:lnTo>
                    <a:pt x="65" y="1747"/>
                  </a:lnTo>
                  <a:lnTo>
                    <a:pt x="106" y="1854"/>
                  </a:lnTo>
                  <a:lnTo>
                    <a:pt x="154" y="1953"/>
                  </a:lnTo>
                  <a:lnTo>
                    <a:pt x="233" y="2092"/>
                  </a:lnTo>
                  <a:lnTo>
                    <a:pt x="347" y="2250"/>
                  </a:lnTo>
                  <a:lnTo>
                    <a:pt x="453" y="2375"/>
                  </a:lnTo>
                  <a:lnTo>
                    <a:pt x="575" y="2495"/>
                  </a:lnTo>
                  <a:lnTo>
                    <a:pt x="595" y="2511"/>
                  </a:lnTo>
                  <a:lnTo>
                    <a:pt x="768" y="2241"/>
                  </a:lnTo>
                  <a:lnTo>
                    <a:pt x="750" y="2228"/>
                  </a:lnTo>
                  <a:lnTo>
                    <a:pt x="640" y="2134"/>
                  </a:lnTo>
                  <a:lnTo>
                    <a:pt x="545" y="2036"/>
                  </a:lnTo>
                  <a:lnTo>
                    <a:pt x="451" y="1913"/>
                  </a:lnTo>
                  <a:lnTo>
                    <a:pt x="389" y="1804"/>
                  </a:lnTo>
                  <a:lnTo>
                    <a:pt x="354" y="1727"/>
                  </a:lnTo>
                  <a:lnTo>
                    <a:pt x="328" y="1644"/>
                  </a:lnTo>
                  <a:lnTo>
                    <a:pt x="311" y="1557"/>
                  </a:lnTo>
                  <a:lnTo>
                    <a:pt x="306" y="1466"/>
                  </a:lnTo>
                  <a:lnTo>
                    <a:pt x="315" y="1371"/>
                  </a:lnTo>
                  <a:lnTo>
                    <a:pt x="325" y="1323"/>
                  </a:lnTo>
                  <a:lnTo>
                    <a:pt x="338" y="1275"/>
                  </a:lnTo>
                  <a:lnTo>
                    <a:pt x="372" y="1186"/>
                  </a:lnTo>
                  <a:lnTo>
                    <a:pt x="412" y="1103"/>
                  </a:lnTo>
                  <a:lnTo>
                    <a:pt x="459" y="1029"/>
                  </a:lnTo>
                  <a:lnTo>
                    <a:pt x="510" y="962"/>
                  </a:lnTo>
                  <a:lnTo>
                    <a:pt x="566" y="901"/>
                  </a:lnTo>
                  <a:lnTo>
                    <a:pt x="652" y="821"/>
                  </a:lnTo>
                  <a:lnTo>
                    <a:pt x="764" y="738"/>
                  </a:lnTo>
                  <a:lnTo>
                    <a:pt x="867" y="678"/>
                  </a:lnTo>
                  <a:lnTo>
                    <a:pt x="978" y="626"/>
                  </a:lnTo>
                  <a:lnTo>
                    <a:pt x="995" y="621"/>
                  </a:lnTo>
                  <a:lnTo>
                    <a:pt x="968" y="0"/>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7" name="Freeform 109">
              <a:extLst>
                <a:ext uri="{FF2B5EF4-FFF2-40B4-BE49-F238E27FC236}">
                  <a16:creationId xmlns:a16="http://schemas.microsoft.com/office/drawing/2014/main" id="{FD7AAA64-DC3E-4D55-8BD4-6BAAB9D7B0FD}"/>
                </a:ext>
              </a:extLst>
            </p:cNvPr>
            <p:cNvSpPr>
              <a:spLocks/>
            </p:cNvSpPr>
            <p:nvPr/>
          </p:nvSpPr>
          <p:spPr bwMode="auto">
            <a:xfrm>
              <a:off x="4730750" y="2605088"/>
              <a:ext cx="177800" cy="180975"/>
            </a:xfrm>
            <a:custGeom>
              <a:avLst/>
              <a:gdLst>
                <a:gd name="T0" fmla="*/ 93 w 451"/>
                <a:gd name="T1" fmla="*/ 255 h 457"/>
                <a:gd name="T2" fmla="*/ 48 w 451"/>
                <a:gd name="T3" fmla="*/ 304 h 457"/>
                <a:gd name="T4" fmla="*/ 0 w 451"/>
                <a:gd name="T5" fmla="*/ 356 h 457"/>
                <a:gd name="T6" fmla="*/ 27 w 451"/>
                <a:gd name="T7" fmla="*/ 379 h 457"/>
                <a:gd name="T8" fmla="*/ 81 w 451"/>
                <a:gd name="T9" fmla="*/ 434 h 457"/>
                <a:gd name="T10" fmla="*/ 107 w 451"/>
                <a:gd name="T11" fmla="*/ 457 h 457"/>
                <a:gd name="T12" fmla="*/ 146 w 451"/>
                <a:gd name="T13" fmla="*/ 423 h 457"/>
                <a:gd name="T14" fmla="*/ 207 w 451"/>
                <a:gd name="T15" fmla="*/ 373 h 457"/>
                <a:gd name="T16" fmla="*/ 240 w 451"/>
                <a:gd name="T17" fmla="*/ 360 h 457"/>
                <a:gd name="T18" fmla="*/ 262 w 451"/>
                <a:gd name="T19" fmla="*/ 356 h 457"/>
                <a:gd name="T20" fmla="*/ 273 w 451"/>
                <a:gd name="T21" fmla="*/ 357 h 457"/>
                <a:gd name="T22" fmla="*/ 281 w 451"/>
                <a:gd name="T23" fmla="*/ 360 h 457"/>
                <a:gd name="T24" fmla="*/ 307 w 451"/>
                <a:gd name="T25" fmla="*/ 356 h 457"/>
                <a:gd name="T26" fmla="*/ 347 w 451"/>
                <a:gd name="T27" fmla="*/ 339 h 457"/>
                <a:gd name="T28" fmla="*/ 407 w 451"/>
                <a:gd name="T29" fmla="*/ 304 h 457"/>
                <a:gd name="T30" fmla="*/ 444 w 451"/>
                <a:gd name="T31" fmla="*/ 277 h 457"/>
                <a:gd name="T32" fmla="*/ 451 w 451"/>
                <a:gd name="T33" fmla="*/ 245 h 457"/>
                <a:gd name="T34" fmla="*/ 448 w 451"/>
                <a:gd name="T35" fmla="*/ 169 h 457"/>
                <a:gd name="T36" fmla="*/ 433 w 451"/>
                <a:gd name="T37" fmla="*/ 92 h 457"/>
                <a:gd name="T38" fmla="*/ 411 w 451"/>
                <a:gd name="T39" fmla="*/ 28 h 457"/>
                <a:gd name="T40" fmla="*/ 399 w 451"/>
                <a:gd name="T41" fmla="*/ 9 h 457"/>
                <a:gd name="T42" fmla="*/ 395 w 451"/>
                <a:gd name="T43" fmla="*/ 3 h 457"/>
                <a:gd name="T44" fmla="*/ 377 w 451"/>
                <a:gd name="T45" fmla="*/ 0 h 457"/>
                <a:gd name="T46" fmla="*/ 335 w 451"/>
                <a:gd name="T47" fmla="*/ 5 h 457"/>
                <a:gd name="T48" fmla="*/ 271 w 451"/>
                <a:gd name="T49" fmla="*/ 28 h 457"/>
                <a:gd name="T50" fmla="*/ 218 w 451"/>
                <a:gd name="T51" fmla="*/ 55 h 457"/>
                <a:gd name="T52" fmla="*/ 207 w 451"/>
                <a:gd name="T53" fmla="*/ 68 h 457"/>
                <a:gd name="T54" fmla="*/ 93 w 451"/>
                <a:gd name="T55" fmla="*/ 25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1" h="457">
                  <a:moveTo>
                    <a:pt x="93" y="255"/>
                  </a:moveTo>
                  <a:lnTo>
                    <a:pt x="48" y="304"/>
                  </a:lnTo>
                  <a:lnTo>
                    <a:pt x="0" y="356"/>
                  </a:lnTo>
                  <a:lnTo>
                    <a:pt x="27" y="379"/>
                  </a:lnTo>
                  <a:lnTo>
                    <a:pt x="81" y="434"/>
                  </a:lnTo>
                  <a:lnTo>
                    <a:pt x="107" y="457"/>
                  </a:lnTo>
                  <a:lnTo>
                    <a:pt x="146" y="423"/>
                  </a:lnTo>
                  <a:lnTo>
                    <a:pt x="207" y="373"/>
                  </a:lnTo>
                  <a:lnTo>
                    <a:pt x="240" y="360"/>
                  </a:lnTo>
                  <a:lnTo>
                    <a:pt x="262" y="356"/>
                  </a:lnTo>
                  <a:lnTo>
                    <a:pt x="273" y="357"/>
                  </a:lnTo>
                  <a:lnTo>
                    <a:pt x="281" y="360"/>
                  </a:lnTo>
                  <a:lnTo>
                    <a:pt x="307" y="356"/>
                  </a:lnTo>
                  <a:lnTo>
                    <a:pt x="347" y="339"/>
                  </a:lnTo>
                  <a:lnTo>
                    <a:pt x="407" y="304"/>
                  </a:lnTo>
                  <a:lnTo>
                    <a:pt x="444" y="277"/>
                  </a:lnTo>
                  <a:lnTo>
                    <a:pt x="451" y="245"/>
                  </a:lnTo>
                  <a:lnTo>
                    <a:pt x="448" y="169"/>
                  </a:lnTo>
                  <a:lnTo>
                    <a:pt x="433" y="92"/>
                  </a:lnTo>
                  <a:lnTo>
                    <a:pt x="411" y="28"/>
                  </a:lnTo>
                  <a:lnTo>
                    <a:pt x="399" y="9"/>
                  </a:lnTo>
                  <a:lnTo>
                    <a:pt x="395" y="3"/>
                  </a:lnTo>
                  <a:lnTo>
                    <a:pt x="377" y="0"/>
                  </a:lnTo>
                  <a:lnTo>
                    <a:pt x="335" y="5"/>
                  </a:lnTo>
                  <a:lnTo>
                    <a:pt x="271" y="28"/>
                  </a:lnTo>
                  <a:lnTo>
                    <a:pt x="218" y="55"/>
                  </a:lnTo>
                  <a:lnTo>
                    <a:pt x="207" y="68"/>
                  </a:lnTo>
                  <a:lnTo>
                    <a:pt x="93" y="255"/>
                  </a:lnTo>
                  <a:close/>
                </a:path>
              </a:pathLst>
            </a:custGeom>
            <a:solidFill>
              <a:srgbClr val="D9A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8" name="Freeform 110">
              <a:extLst>
                <a:ext uri="{FF2B5EF4-FFF2-40B4-BE49-F238E27FC236}">
                  <a16:creationId xmlns:a16="http://schemas.microsoft.com/office/drawing/2014/main" id="{F64C1E4A-3CE6-41BC-A124-AEB267EB12A4}"/>
                </a:ext>
              </a:extLst>
            </p:cNvPr>
            <p:cNvSpPr>
              <a:spLocks/>
            </p:cNvSpPr>
            <p:nvPr/>
          </p:nvSpPr>
          <p:spPr bwMode="auto">
            <a:xfrm>
              <a:off x="4751388" y="2595563"/>
              <a:ext cx="112713" cy="139700"/>
            </a:xfrm>
            <a:custGeom>
              <a:avLst/>
              <a:gdLst>
                <a:gd name="T0" fmla="*/ 0 w 286"/>
                <a:gd name="T1" fmla="*/ 350 h 350"/>
                <a:gd name="T2" fmla="*/ 7 w 286"/>
                <a:gd name="T3" fmla="*/ 325 h 350"/>
                <a:gd name="T4" fmla="*/ 18 w 286"/>
                <a:gd name="T5" fmla="*/ 272 h 350"/>
                <a:gd name="T6" fmla="*/ 27 w 286"/>
                <a:gd name="T7" fmla="*/ 186 h 350"/>
                <a:gd name="T8" fmla="*/ 35 w 286"/>
                <a:gd name="T9" fmla="*/ 134 h 350"/>
                <a:gd name="T10" fmla="*/ 42 w 286"/>
                <a:gd name="T11" fmla="*/ 86 h 350"/>
                <a:gd name="T12" fmla="*/ 54 w 286"/>
                <a:gd name="T13" fmla="*/ 63 h 350"/>
                <a:gd name="T14" fmla="*/ 76 w 286"/>
                <a:gd name="T15" fmla="*/ 55 h 350"/>
                <a:gd name="T16" fmla="*/ 96 w 286"/>
                <a:gd name="T17" fmla="*/ 49 h 350"/>
                <a:gd name="T18" fmla="*/ 119 w 286"/>
                <a:gd name="T19" fmla="*/ 44 h 350"/>
                <a:gd name="T20" fmla="*/ 171 w 286"/>
                <a:gd name="T21" fmla="*/ 40 h 350"/>
                <a:gd name="T22" fmla="*/ 193 w 286"/>
                <a:gd name="T23" fmla="*/ 35 h 350"/>
                <a:gd name="T24" fmla="*/ 269 w 286"/>
                <a:gd name="T25" fmla="*/ 3 h 350"/>
                <a:gd name="T26" fmla="*/ 283 w 286"/>
                <a:gd name="T27" fmla="*/ 0 h 350"/>
                <a:gd name="T28" fmla="*/ 286 w 286"/>
                <a:gd name="T29" fmla="*/ 5 h 350"/>
                <a:gd name="T30" fmla="*/ 285 w 286"/>
                <a:gd name="T31" fmla="*/ 19 h 350"/>
                <a:gd name="T32" fmla="*/ 274 w 286"/>
                <a:gd name="T33" fmla="*/ 41 h 350"/>
                <a:gd name="T34" fmla="*/ 250 w 286"/>
                <a:gd name="T35" fmla="*/ 68 h 350"/>
                <a:gd name="T36" fmla="*/ 223 w 286"/>
                <a:gd name="T37" fmla="*/ 85 h 350"/>
                <a:gd name="T38" fmla="*/ 213 w 286"/>
                <a:gd name="T39" fmla="*/ 86 h 350"/>
                <a:gd name="T40" fmla="*/ 202 w 286"/>
                <a:gd name="T41" fmla="*/ 92 h 350"/>
                <a:gd name="T42" fmla="*/ 159 w 286"/>
                <a:gd name="T43" fmla="*/ 112 h 350"/>
                <a:gd name="T44" fmla="*/ 137 w 286"/>
                <a:gd name="T45" fmla="*/ 132 h 350"/>
                <a:gd name="T46" fmla="*/ 133 w 286"/>
                <a:gd name="T47" fmla="*/ 143 h 350"/>
                <a:gd name="T48" fmla="*/ 134 w 286"/>
                <a:gd name="T49" fmla="*/ 185 h 350"/>
                <a:gd name="T50" fmla="*/ 143 w 286"/>
                <a:gd name="T51" fmla="*/ 226 h 350"/>
                <a:gd name="T52" fmla="*/ 143 w 286"/>
                <a:gd name="T53" fmla="*/ 246 h 350"/>
                <a:gd name="T54" fmla="*/ 132 w 286"/>
                <a:gd name="T55" fmla="*/ 277 h 350"/>
                <a:gd name="T56" fmla="*/ 98 w 286"/>
                <a:gd name="T57" fmla="*/ 309 h 350"/>
                <a:gd name="T58" fmla="*/ 71 w 286"/>
                <a:gd name="T59" fmla="*/ 326 h 350"/>
                <a:gd name="T60" fmla="*/ 0 w 286"/>
                <a:gd name="T61"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6" h="350">
                  <a:moveTo>
                    <a:pt x="0" y="350"/>
                  </a:moveTo>
                  <a:lnTo>
                    <a:pt x="7" y="325"/>
                  </a:lnTo>
                  <a:lnTo>
                    <a:pt x="18" y="272"/>
                  </a:lnTo>
                  <a:lnTo>
                    <a:pt x="27" y="186"/>
                  </a:lnTo>
                  <a:lnTo>
                    <a:pt x="35" y="134"/>
                  </a:lnTo>
                  <a:lnTo>
                    <a:pt x="42" y="86"/>
                  </a:lnTo>
                  <a:lnTo>
                    <a:pt x="54" y="63"/>
                  </a:lnTo>
                  <a:lnTo>
                    <a:pt x="76" y="55"/>
                  </a:lnTo>
                  <a:lnTo>
                    <a:pt x="96" y="49"/>
                  </a:lnTo>
                  <a:lnTo>
                    <a:pt x="119" y="44"/>
                  </a:lnTo>
                  <a:lnTo>
                    <a:pt x="171" y="40"/>
                  </a:lnTo>
                  <a:lnTo>
                    <a:pt x="193" y="35"/>
                  </a:lnTo>
                  <a:lnTo>
                    <a:pt x="269" y="3"/>
                  </a:lnTo>
                  <a:lnTo>
                    <a:pt x="283" y="0"/>
                  </a:lnTo>
                  <a:lnTo>
                    <a:pt x="286" y="5"/>
                  </a:lnTo>
                  <a:lnTo>
                    <a:pt x="285" y="19"/>
                  </a:lnTo>
                  <a:lnTo>
                    <a:pt x="274" y="41"/>
                  </a:lnTo>
                  <a:lnTo>
                    <a:pt x="250" y="68"/>
                  </a:lnTo>
                  <a:lnTo>
                    <a:pt x="223" y="85"/>
                  </a:lnTo>
                  <a:lnTo>
                    <a:pt x="213" y="86"/>
                  </a:lnTo>
                  <a:lnTo>
                    <a:pt x="202" y="92"/>
                  </a:lnTo>
                  <a:lnTo>
                    <a:pt x="159" y="112"/>
                  </a:lnTo>
                  <a:lnTo>
                    <a:pt x="137" y="132"/>
                  </a:lnTo>
                  <a:lnTo>
                    <a:pt x="133" y="143"/>
                  </a:lnTo>
                  <a:lnTo>
                    <a:pt x="134" y="185"/>
                  </a:lnTo>
                  <a:lnTo>
                    <a:pt x="143" y="226"/>
                  </a:lnTo>
                  <a:lnTo>
                    <a:pt x="143" y="246"/>
                  </a:lnTo>
                  <a:lnTo>
                    <a:pt x="132" y="277"/>
                  </a:lnTo>
                  <a:lnTo>
                    <a:pt x="98" y="309"/>
                  </a:lnTo>
                  <a:lnTo>
                    <a:pt x="71" y="326"/>
                  </a:lnTo>
                  <a:lnTo>
                    <a:pt x="0" y="350"/>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9" name="Freeform 111">
              <a:extLst>
                <a:ext uri="{FF2B5EF4-FFF2-40B4-BE49-F238E27FC236}">
                  <a16:creationId xmlns:a16="http://schemas.microsoft.com/office/drawing/2014/main" id="{0FC6B078-F14C-441E-98E0-0AF0C4A2B29A}"/>
                </a:ext>
              </a:extLst>
            </p:cNvPr>
            <p:cNvSpPr>
              <a:spLocks/>
            </p:cNvSpPr>
            <p:nvPr/>
          </p:nvSpPr>
          <p:spPr bwMode="auto">
            <a:xfrm>
              <a:off x="4814888" y="2159000"/>
              <a:ext cx="615950" cy="503238"/>
            </a:xfrm>
            <a:custGeom>
              <a:avLst/>
              <a:gdLst>
                <a:gd name="T0" fmla="*/ 41 w 1549"/>
                <a:gd name="T1" fmla="*/ 1269 h 1269"/>
                <a:gd name="T2" fmla="*/ 0 w 1549"/>
                <a:gd name="T3" fmla="*/ 1218 h 1269"/>
                <a:gd name="T4" fmla="*/ 1529 w 1549"/>
                <a:gd name="T5" fmla="*/ 0 h 1269"/>
                <a:gd name="T6" fmla="*/ 1549 w 1549"/>
                <a:gd name="T7" fmla="*/ 26 h 1269"/>
                <a:gd name="T8" fmla="*/ 41 w 1549"/>
                <a:gd name="T9" fmla="*/ 1269 h 1269"/>
              </a:gdLst>
              <a:ahLst/>
              <a:cxnLst>
                <a:cxn ang="0">
                  <a:pos x="T0" y="T1"/>
                </a:cxn>
                <a:cxn ang="0">
                  <a:pos x="T2" y="T3"/>
                </a:cxn>
                <a:cxn ang="0">
                  <a:pos x="T4" y="T5"/>
                </a:cxn>
                <a:cxn ang="0">
                  <a:pos x="T6" y="T7"/>
                </a:cxn>
                <a:cxn ang="0">
                  <a:pos x="T8" y="T9"/>
                </a:cxn>
              </a:cxnLst>
              <a:rect l="0" t="0" r="r" b="b"/>
              <a:pathLst>
                <a:path w="1549" h="1269">
                  <a:moveTo>
                    <a:pt x="41" y="1269"/>
                  </a:moveTo>
                  <a:lnTo>
                    <a:pt x="0" y="1218"/>
                  </a:lnTo>
                  <a:lnTo>
                    <a:pt x="1529" y="0"/>
                  </a:lnTo>
                  <a:lnTo>
                    <a:pt x="1549" y="26"/>
                  </a:lnTo>
                  <a:lnTo>
                    <a:pt x="41" y="1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0" name="Freeform 112">
              <a:extLst>
                <a:ext uri="{FF2B5EF4-FFF2-40B4-BE49-F238E27FC236}">
                  <a16:creationId xmlns:a16="http://schemas.microsoft.com/office/drawing/2014/main" id="{056472CD-5C49-45B9-B3C3-6388FA4729DB}"/>
                </a:ext>
              </a:extLst>
            </p:cNvPr>
            <p:cNvSpPr>
              <a:spLocks/>
            </p:cNvSpPr>
            <p:nvPr/>
          </p:nvSpPr>
          <p:spPr bwMode="auto">
            <a:xfrm>
              <a:off x="4851400" y="2605088"/>
              <a:ext cx="57150" cy="133350"/>
            </a:xfrm>
            <a:custGeom>
              <a:avLst/>
              <a:gdLst>
                <a:gd name="T0" fmla="*/ 92 w 144"/>
                <a:gd name="T1" fmla="*/ 9 h 334"/>
                <a:gd name="T2" fmla="*/ 87 w 144"/>
                <a:gd name="T3" fmla="*/ 2 h 334"/>
                <a:gd name="T4" fmla="*/ 61 w 144"/>
                <a:gd name="T5" fmla="*/ 0 h 334"/>
                <a:gd name="T6" fmla="*/ 44 w 144"/>
                <a:gd name="T7" fmla="*/ 2 h 334"/>
                <a:gd name="T8" fmla="*/ 28 w 144"/>
                <a:gd name="T9" fmla="*/ 15 h 334"/>
                <a:gd name="T10" fmla="*/ 9 w 144"/>
                <a:gd name="T11" fmla="*/ 46 h 334"/>
                <a:gd name="T12" fmla="*/ 1 w 144"/>
                <a:gd name="T13" fmla="*/ 81 h 334"/>
                <a:gd name="T14" fmla="*/ 0 w 144"/>
                <a:gd name="T15" fmla="*/ 121 h 334"/>
                <a:gd name="T16" fmla="*/ 8 w 144"/>
                <a:gd name="T17" fmla="*/ 185 h 334"/>
                <a:gd name="T18" fmla="*/ 22 w 144"/>
                <a:gd name="T19" fmla="*/ 268 h 334"/>
                <a:gd name="T20" fmla="*/ 25 w 144"/>
                <a:gd name="T21" fmla="*/ 305 h 334"/>
                <a:gd name="T22" fmla="*/ 26 w 144"/>
                <a:gd name="T23" fmla="*/ 317 h 334"/>
                <a:gd name="T24" fmla="*/ 40 w 144"/>
                <a:gd name="T25" fmla="*/ 330 h 334"/>
                <a:gd name="T26" fmla="*/ 51 w 144"/>
                <a:gd name="T27" fmla="*/ 334 h 334"/>
                <a:gd name="T28" fmla="*/ 88 w 144"/>
                <a:gd name="T29" fmla="*/ 312 h 334"/>
                <a:gd name="T30" fmla="*/ 137 w 144"/>
                <a:gd name="T31" fmla="*/ 277 h 334"/>
                <a:gd name="T32" fmla="*/ 144 w 144"/>
                <a:gd name="T33" fmla="*/ 245 h 334"/>
                <a:gd name="T34" fmla="*/ 141 w 144"/>
                <a:gd name="T35" fmla="*/ 169 h 334"/>
                <a:gd name="T36" fmla="*/ 126 w 144"/>
                <a:gd name="T37" fmla="*/ 92 h 334"/>
                <a:gd name="T38" fmla="*/ 104 w 144"/>
                <a:gd name="T39" fmla="*/ 28 h 334"/>
                <a:gd name="T40" fmla="*/ 92 w 144"/>
                <a:gd name="T41" fmla="*/ 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334">
                  <a:moveTo>
                    <a:pt x="92" y="9"/>
                  </a:moveTo>
                  <a:lnTo>
                    <a:pt x="87" y="2"/>
                  </a:lnTo>
                  <a:lnTo>
                    <a:pt x="61" y="0"/>
                  </a:lnTo>
                  <a:lnTo>
                    <a:pt x="44" y="2"/>
                  </a:lnTo>
                  <a:lnTo>
                    <a:pt x="28" y="15"/>
                  </a:lnTo>
                  <a:lnTo>
                    <a:pt x="9" y="46"/>
                  </a:lnTo>
                  <a:lnTo>
                    <a:pt x="1" y="81"/>
                  </a:lnTo>
                  <a:lnTo>
                    <a:pt x="0" y="121"/>
                  </a:lnTo>
                  <a:lnTo>
                    <a:pt x="8" y="185"/>
                  </a:lnTo>
                  <a:lnTo>
                    <a:pt x="22" y="268"/>
                  </a:lnTo>
                  <a:lnTo>
                    <a:pt x="25" y="305"/>
                  </a:lnTo>
                  <a:lnTo>
                    <a:pt x="26" y="317"/>
                  </a:lnTo>
                  <a:lnTo>
                    <a:pt x="40" y="330"/>
                  </a:lnTo>
                  <a:lnTo>
                    <a:pt x="51" y="334"/>
                  </a:lnTo>
                  <a:lnTo>
                    <a:pt x="88" y="312"/>
                  </a:lnTo>
                  <a:lnTo>
                    <a:pt x="137" y="277"/>
                  </a:lnTo>
                  <a:lnTo>
                    <a:pt x="144" y="245"/>
                  </a:lnTo>
                  <a:lnTo>
                    <a:pt x="141" y="169"/>
                  </a:lnTo>
                  <a:lnTo>
                    <a:pt x="126" y="92"/>
                  </a:lnTo>
                  <a:lnTo>
                    <a:pt x="104" y="28"/>
                  </a:lnTo>
                  <a:lnTo>
                    <a:pt x="92" y="9"/>
                  </a:lnTo>
                  <a:close/>
                </a:path>
              </a:pathLst>
            </a:custGeom>
            <a:solidFill>
              <a:srgbClr val="DDB3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1" name="Freeform 113">
              <a:extLst>
                <a:ext uri="{FF2B5EF4-FFF2-40B4-BE49-F238E27FC236}">
                  <a16:creationId xmlns:a16="http://schemas.microsoft.com/office/drawing/2014/main" id="{3E1B2A85-A558-4E25-88E1-260400EB0E6B}"/>
                </a:ext>
              </a:extLst>
            </p:cNvPr>
            <p:cNvSpPr>
              <a:spLocks/>
            </p:cNvSpPr>
            <p:nvPr/>
          </p:nvSpPr>
          <p:spPr bwMode="auto">
            <a:xfrm>
              <a:off x="4703763" y="2698750"/>
              <a:ext cx="111125" cy="122238"/>
            </a:xfrm>
            <a:custGeom>
              <a:avLst/>
              <a:gdLst>
                <a:gd name="T0" fmla="*/ 0 w 281"/>
                <a:gd name="T1" fmla="*/ 146 h 308"/>
                <a:gd name="T2" fmla="*/ 135 w 281"/>
                <a:gd name="T3" fmla="*/ 0 h 308"/>
                <a:gd name="T4" fmla="*/ 281 w 281"/>
                <a:gd name="T5" fmla="*/ 157 h 308"/>
                <a:gd name="T6" fmla="*/ 135 w 281"/>
                <a:gd name="T7" fmla="*/ 308 h 308"/>
                <a:gd name="T8" fmla="*/ 0 w 281"/>
                <a:gd name="T9" fmla="*/ 146 h 308"/>
              </a:gdLst>
              <a:ahLst/>
              <a:cxnLst>
                <a:cxn ang="0">
                  <a:pos x="T0" y="T1"/>
                </a:cxn>
                <a:cxn ang="0">
                  <a:pos x="T2" y="T3"/>
                </a:cxn>
                <a:cxn ang="0">
                  <a:pos x="T4" y="T5"/>
                </a:cxn>
                <a:cxn ang="0">
                  <a:pos x="T6" y="T7"/>
                </a:cxn>
                <a:cxn ang="0">
                  <a:pos x="T8" y="T9"/>
                </a:cxn>
              </a:cxnLst>
              <a:rect l="0" t="0" r="r" b="b"/>
              <a:pathLst>
                <a:path w="281" h="308">
                  <a:moveTo>
                    <a:pt x="0" y="146"/>
                  </a:moveTo>
                  <a:lnTo>
                    <a:pt x="135" y="0"/>
                  </a:lnTo>
                  <a:lnTo>
                    <a:pt x="281" y="157"/>
                  </a:lnTo>
                  <a:lnTo>
                    <a:pt x="135" y="308"/>
                  </a:lnTo>
                  <a:lnTo>
                    <a:pt x="0" y="146"/>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2" name="Freeform 114">
              <a:extLst>
                <a:ext uri="{FF2B5EF4-FFF2-40B4-BE49-F238E27FC236}">
                  <a16:creationId xmlns:a16="http://schemas.microsoft.com/office/drawing/2014/main" id="{C08AB9D2-C980-4479-AB52-527A6CA8FE86}"/>
                </a:ext>
              </a:extLst>
            </p:cNvPr>
            <p:cNvSpPr>
              <a:spLocks/>
            </p:cNvSpPr>
            <p:nvPr/>
          </p:nvSpPr>
          <p:spPr bwMode="auto">
            <a:xfrm>
              <a:off x="4025900" y="2619375"/>
              <a:ext cx="766763" cy="450850"/>
            </a:xfrm>
            <a:custGeom>
              <a:avLst/>
              <a:gdLst>
                <a:gd name="T0" fmla="*/ 11 w 1933"/>
                <a:gd name="T1" fmla="*/ 0 h 1138"/>
                <a:gd name="T2" fmla="*/ 24 w 1933"/>
                <a:gd name="T3" fmla="*/ 16 h 1138"/>
                <a:gd name="T4" fmla="*/ 122 w 1933"/>
                <a:gd name="T5" fmla="*/ 129 h 1138"/>
                <a:gd name="T6" fmla="*/ 223 w 1933"/>
                <a:gd name="T7" fmla="*/ 233 h 1138"/>
                <a:gd name="T8" fmla="*/ 348 w 1933"/>
                <a:gd name="T9" fmla="*/ 350 h 1138"/>
                <a:gd name="T10" fmla="*/ 493 w 1933"/>
                <a:gd name="T11" fmla="*/ 469 h 1138"/>
                <a:gd name="T12" fmla="*/ 655 w 1933"/>
                <a:gd name="T13" fmla="*/ 579 h 1138"/>
                <a:gd name="T14" fmla="*/ 785 w 1933"/>
                <a:gd name="T15" fmla="*/ 648 h 1138"/>
                <a:gd name="T16" fmla="*/ 873 w 1933"/>
                <a:gd name="T17" fmla="*/ 687 h 1138"/>
                <a:gd name="T18" fmla="*/ 918 w 1933"/>
                <a:gd name="T19" fmla="*/ 702 h 1138"/>
                <a:gd name="T20" fmla="*/ 949 w 1933"/>
                <a:gd name="T21" fmla="*/ 711 h 1138"/>
                <a:gd name="T22" fmla="*/ 1014 w 1933"/>
                <a:gd name="T23" fmla="*/ 716 h 1138"/>
                <a:gd name="T24" fmla="*/ 1081 w 1933"/>
                <a:gd name="T25" fmla="*/ 710 h 1138"/>
                <a:gd name="T26" fmla="*/ 1151 w 1933"/>
                <a:gd name="T27" fmla="*/ 690 h 1138"/>
                <a:gd name="T28" fmla="*/ 1221 w 1933"/>
                <a:gd name="T29" fmla="*/ 662 h 1138"/>
                <a:gd name="T30" fmla="*/ 1293 w 1933"/>
                <a:gd name="T31" fmla="*/ 627 h 1138"/>
                <a:gd name="T32" fmla="*/ 1396 w 1933"/>
                <a:gd name="T33" fmla="*/ 563 h 1138"/>
                <a:gd name="T34" fmla="*/ 1523 w 1933"/>
                <a:gd name="T35" fmla="*/ 469 h 1138"/>
                <a:gd name="T36" fmla="*/ 1631 w 1933"/>
                <a:gd name="T37" fmla="*/ 375 h 1138"/>
                <a:gd name="T38" fmla="*/ 1744 w 1933"/>
                <a:gd name="T39" fmla="*/ 267 h 1138"/>
                <a:gd name="T40" fmla="*/ 1761 w 1933"/>
                <a:gd name="T41" fmla="*/ 248 h 1138"/>
                <a:gd name="T42" fmla="*/ 1933 w 1933"/>
                <a:gd name="T43" fmla="*/ 443 h 1138"/>
                <a:gd name="T44" fmla="*/ 1915 w 1933"/>
                <a:gd name="T45" fmla="*/ 466 h 1138"/>
                <a:gd name="T46" fmla="*/ 1785 w 1933"/>
                <a:gd name="T47" fmla="*/ 611 h 1138"/>
                <a:gd name="T48" fmla="*/ 1657 w 1933"/>
                <a:gd name="T49" fmla="*/ 738 h 1138"/>
                <a:gd name="T50" fmla="*/ 1504 w 1933"/>
                <a:gd name="T51" fmla="*/ 872 h 1138"/>
                <a:gd name="T52" fmla="*/ 1376 w 1933"/>
                <a:gd name="T53" fmla="*/ 965 h 1138"/>
                <a:gd name="T54" fmla="*/ 1286 w 1933"/>
                <a:gd name="T55" fmla="*/ 1021 h 1138"/>
                <a:gd name="T56" fmla="*/ 1195 w 1933"/>
                <a:gd name="T57" fmla="*/ 1068 h 1138"/>
                <a:gd name="T58" fmla="*/ 1103 w 1933"/>
                <a:gd name="T59" fmla="*/ 1104 h 1138"/>
                <a:gd name="T60" fmla="*/ 1011 w 1933"/>
                <a:gd name="T61" fmla="*/ 1129 h 1138"/>
                <a:gd name="T62" fmla="*/ 919 w 1933"/>
                <a:gd name="T63" fmla="*/ 1138 h 1138"/>
                <a:gd name="T64" fmla="*/ 875 w 1933"/>
                <a:gd name="T65" fmla="*/ 1135 h 1138"/>
                <a:gd name="T66" fmla="*/ 830 w 1933"/>
                <a:gd name="T67" fmla="*/ 1130 h 1138"/>
                <a:gd name="T68" fmla="*/ 743 w 1933"/>
                <a:gd name="T69" fmla="*/ 1113 h 1138"/>
                <a:gd name="T70" fmla="*/ 659 w 1933"/>
                <a:gd name="T71" fmla="*/ 1087 h 1138"/>
                <a:gd name="T72" fmla="*/ 577 w 1933"/>
                <a:gd name="T73" fmla="*/ 1055 h 1138"/>
                <a:gd name="T74" fmla="*/ 461 w 1933"/>
                <a:gd name="T75" fmla="*/ 998 h 1138"/>
                <a:gd name="T76" fmla="*/ 321 w 1933"/>
                <a:gd name="T77" fmla="*/ 911 h 1138"/>
                <a:gd name="T78" fmla="*/ 201 w 1933"/>
                <a:gd name="T79" fmla="*/ 819 h 1138"/>
                <a:gd name="T80" fmla="*/ 105 w 1933"/>
                <a:gd name="T81" fmla="*/ 736 h 1138"/>
                <a:gd name="T82" fmla="*/ 12 w 1933"/>
                <a:gd name="T83" fmla="*/ 641 h 1138"/>
                <a:gd name="T84" fmla="*/ 0 w 1933"/>
                <a:gd name="T85" fmla="*/ 627 h 1138"/>
                <a:gd name="T86" fmla="*/ 11 w 1933"/>
                <a:gd name="T87" fmla="*/ 0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3" h="1138">
                  <a:moveTo>
                    <a:pt x="11" y="0"/>
                  </a:moveTo>
                  <a:lnTo>
                    <a:pt x="24" y="16"/>
                  </a:lnTo>
                  <a:lnTo>
                    <a:pt x="122" y="129"/>
                  </a:lnTo>
                  <a:lnTo>
                    <a:pt x="223" y="233"/>
                  </a:lnTo>
                  <a:lnTo>
                    <a:pt x="348" y="350"/>
                  </a:lnTo>
                  <a:lnTo>
                    <a:pt x="493" y="469"/>
                  </a:lnTo>
                  <a:lnTo>
                    <a:pt x="655" y="579"/>
                  </a:lnTo>
                  <a:lnTo>
                    <a:pt x="785" y="648"/>
                  </a:lnTo>
                  <a:lnTo>
                    <a:pt x="873" y="687"/>
                  </a:lnTo>
                  <a:lnTo>
                    <a:pt x="918" y="702"/>
                  </a:lnTo>
                  <a:lnTo>
                    <a:pt x="949" y="711"/>
                  </a:lnTo>
                  <a:lnTo>
                    <a:pt x="1014" y="716"/>
                  </a:lnTo>
                  <a:lnTo>
                    <a:pt x="1081" y="710"/>
                  </a:lnTo>
                  <a:lnTo>
                    <a:pt x="1151" y="690"/>
                  </a:lnTo>
                  <a:lnTo>
                    <a:pt x="1221" y="662"/>
                  </a:lnTo>
                  <a:lnTo>
                    <a:pt x="1293" y="627"/>
                  </a:lnTo>
                  <a:lnTo>
                    <a:pt x="1396" y="563"/>
                  </a:lnTo>
                  <a:lnTo>
                    <a:pt x="1523" y="469"/>
                  </a:lnTo>
                  <a:lnTo>
                    <a:pt x="1631" y="375"/>
                  </a:lnTo>
                  <a:lnTo>
                    <a:pt x="1744" y="267"/>
                  </a:lnTo>
                  <a:lnTo>
                    <a:pt x="1761" y="248"/>
                  </a:lnTo>
                  <a:lnTo>
                    <a:pt x="1933" y="443"/>
                  </a:lnTo>
                  <a:lnTo>
                    <a:pt x="1915" y="466"/>
                  </a:lnTo>
                  <a:lnTo>
                    <a:pt x="1785" y="611"/>
                  </a:lnTo>
                  <a:lnTo>
                    <a:pt x="1657" y="738"/>
                  </a:lnTo>
                  <a:lnTo>
                    <a:pt x="1504" y="872"/>
                  </a:lnTo>
                  <a:lnTo>
                    <a:pt x="1376" y="965"/>
                  </a:lnTo>
                  <a:lnTo>
                    <a:pt x="1286" y="1021"/>
                  </a:lnTo>
                  <a:lnTo>
                    <a:pt x="1195" y="1068"/>
                  </a:lnTo>
                  <a:lnTo>
                    <a:pt x="1103" y="1104"/>
                  </a:lnTo>
                  <a:lnTo>
                    <a:pt x="1011" y="1129"/>
                  </a:lnTo>
                  <a:lnTo>
                    <a:pt x="919" y="1138"/>
                  </a:lnTo>
                  <a:lnTo>
                    <a:pt x="875" y="1135"/>
                  </a:lnTo>
                  <a:lnTo>
                    <a:pt x="830" y="1130"/>
                  </a:lnTo>
                  <a:lnTo>
                    <a:pt x="743" y="1113"/>
                  </a:lnTo>
                  <a:lnTo>
                    <a:pt x="659" y="1087"/>
                  </a:lnTo>
                  <a:lnTo>
                    <a:pt x="577" y="1055"/>
                  </a:lnTo>
                  <a:lnTo>
                    <a:pt x="461" y="998"/>
                  </a:lnTo>
                  <a:lnTo>
                    <a:pt x="321" y="911"/>
                  </a:lnTo>
                  <a:lnTo>
                    <a:pt x="201" y="819"/>
                  </a:lnTo>
                  <a:lnTo>
                    <a:pt x="105" y="736"/>
                  </a:lnTo>
                  <a:lnTo>
                    <a:pt x="12" y="641"/>
                  </a:lnTo>
                  <a:lnTo>
                    <a:pt x="0" y="627"/>
                  </a:lnTo>
                  <a:lnTo>
                    <a:pt x="11" y="0"/>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3" name="Freeform 115">
              <a:extLst>
                <a:ext uri="{FF2B5EF4-FFF2-40B4-BE49-F238E27FC236}">
                  <a16:creationId xmlns:a16="http://schemas.microsoft.com/office/drawing/2014/main" id="{0F228B9C-B46D-4491-A794-624E759AA733}"/>
                </a:ext>
              </a:extLst>
            </p:cNvPr>
            <p:cNvSpPr>
              <a:spLocks/>
            </p:cNvSpPr>
            <p:nvPr/>
          </p:nvSpPr>
          <p:spPr bwMode="auto">
            <a:xfrm>
              <a:off x="3421063" y="1746250"/>
              <a:ext cx="490538" cy="657225"/>
            </a:xfrm>
            <a:custGeom>
              <a:avLst/>
              <a:gdLst>
                <a:gd name="T0" fmla="*/ 1222 w 1238"/>
                <a:gd name="T1" fmla="*/ 695 h 1657"/>
                <a:gd name="T2" fmla="*/ 1191 w 1238"/>
                <a:gd name="T3" fmla="*/ 657 h 1657"/>
                <a:gd name="T4" fmla="*/ 1160 w 1238"/>
                <a:gd name="T5" fmla="*/ 656 h 1657"/>
                <a:gd name="T6" fmla="*/ 1160 w 1238"/>
                <a:gd name="T7" fmla="*/ 634 h 1657"/>
                <a:gd name="T8" fmla="*/ 1137 w 1238"/>
                <a:gd name="T9" fmla="*/ 404 h 1657"/>
                <a:gd name="T10" fmla="*/ 1084 w 1238"/>
                <a:gd name="T11" fmla="*/ 258 h 1657"/>
                <a:gd name="T12" fmla="*/ 1021 w 1238"/>
                <a:gd name="T13" fmla="*/ 166 h 1657"/>
                <a:gd name="T14" fmla="*/ 881 w 1238"/>
                <a:gd name="T15" fmla="*/ 55 h 1657"/>
                <a:gd name="T16" fmla="*/ 682 w 1238"/>
                <a:gd name="T17" fmla="*/ 3 h 1657"/>
                <a:gd name="T18" fmla="*/ 573 w 1238"/>
                <a:gd name="T19" fmla="*/ 3 h 1657"/>
                <a:gd name="T20" fmla="*/ 373 w 1238"/>
                <a:gd name="T21" fmla="*/ 55 h 1657"/>
                <a:gd name="T22" fmla="*/ 233 w 1238"/>
                <a:gd name="T23" fmla="*/ 166 h 1657"/>
                <a:gd name="T24" fmla="*/ 171 w 1238"/>
                <a:gd name="T25" fmla="*/ 258 h 1657"/>
                <a:gd name="T26" fmla="*/ 118 w 1238"/>
                <a:gd name="T27" fmla="*/ 404 h 1657"/>
                <a:gd name="T28" fmla="*/ 95 w 1238"/>
                <a:gd name="T29" fmla="*/ 634 h 1657"/>
                <a:gd name="T30" fmla="*/ 95 w 1238"/>
                <a:gd name="T31" fmla="*/ 670 h 1657"/>
                <a:gd name="T32" fmla="*/ 57 w 1238"/>
                <a:gd name="T33" fmla="*/ 653 h 1657"/>
                <a:gd name="T34" fmla="*/ 16 w 1238"/>
                <a:gd name="T35" fmla="*/ 692 h 1657"/>
                <a:gd name="T36" fmla="*/ 4 w 1238"/>
                <a:gd name="T37" fmla="*/ 727 h 1657"/>
                <a:gd name="T38" fmla="*/ 8 w 1238"/>
                <a:gd name="T39" fmla="*/ 835 h 1657"/>
                <a:gd name="T40" fmla="*/ 27 w 1238"/>
                <a:gd name="T41" fmla="*/ 906 h 1657"/>
                <a:gd name="T42" fmla="*/ 74 w 1238"/>
                <a:gd name="T43" fmla="*/ 972 h 1657"/>
                <a:gd name="T44" fmla="*/ 99 w 1238"/>
                <a:gd name="T45" fmla="*/ 983 h 1657"/>
                <a:gd name="T46" fmla="*/ 135 w 1238"/>
                <a:gd name="T47" fmla="*/ 983 h 1657"/>
                <a:gd name="T48" fmla="*/ 192 w 1238"/>
                <a:gd name="T49" fmla="*/ 1177 h 1657"/>
                <a:gd name="T50" fmla="*/ 297 w 1238"/>
                <a:gd name="T51" fmla="*/ 1404 h 1657"/>
                <a:gd name="T52" fmla="*/ 432 w 1238"/>
                <a:gd name="T53" fmla="*/ 1572 h 1657"/>
                <a:gd name="T54" fmla="*/ 567 w 1238"/>
                <a:gd name="T55" fmla="*/ 1649 h 1657"/>
                <a:gd name="T56" fmla="*/ 627 w 1238"/>
                <a:gd name="T57" fmla="*/ 1657 h 1657"/>
                <a:gd name="T58" fmla="*/ 688 w 1238"/>
                <a:gd name="T59" fmla="*/ 1649 h 1657"/>
                <a:gd name="T60" fmla="*/ 823 w 1238"/>
                <a:gd name="T61" fmla="*/ 1572 h 1657"/>
                <a:gd name="T62" fmla="*/ 957 w 1238"/>
                <a:gd name="T63" fmla="*/ 1405 h 1657"/>
                <a:gd name="T64" fmla="*/ 1063 w 1238"/>
                <a:gd name="T65" fmla="*/ 1178 h 1657"/>
                <a:gd name="T66" fmla="*/ 1119 w 1238"/>
                <a:gd name="T67" fmla="*/ 985 h 1657"/>
                <a:gd name="T68" fmla="*/ 1150 w 1238"/>
                <a:gd name="T69" fmla="*/ 979 h 1657"/>
                <a:gd name="T70" fmla="*/ 1186 w 1238"/>
                <a:gd name="T71" fmla="*/ 949 h 1657"/>
                <a:gd name="T72" fmla="*/ 1218 w 1238"/>
                <a:gd name="T73" fmla="*/ 876 h 1657"/>
                <a:gd name="T74" fmla="*/ 1238 w 1238"/>
                <a:gd name="T75" fmla="*/ 770 h 1657"/>
                <a:gd name="T76" fmla="*/ 1228 w 1238"/>
                <a:gd name="T77" fmla="*/ 706 h 1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8" h="1657">
                  <a:moveTo>
                    <a:pt x="1228" y="706"/>
                  </a:moveTo>
                  <a:lnTo>
                    <a:pt x="1222" y="695"/>
                  </a:lnTo>
                  <a:lnTo>
                    <a:pt x="1208" y="673"/>
                  </a:lnTo>
                  <a:lnTo>
                    <a:pt x="1191" y="657"/>
                  </a:lnTo>
                  <a:lnTo>
                    <a:pt x="1171" y="652"/>
                  </a:lnTo>
                  <a:lnTo>
                    <a:pt x="1160" y="656"/>
                  </a:lnTo>
                  <a:lnTo>
                    <a:pt x="1160" y="646"/>
                  </a:lnTo>
                  <a:lnTo>
                    <a:pt x="1160" y="634"/>
                  </a:lnTo>
                  <a:lnTo>
                    <a:pt x="1159" y="551"/>
                  </a:lnTo>
                  <a:lnTo>
                    <a:pt x="1137" y="404"/>
                  </a:lnTo>
                  <a:lnTo>
                    <a:pt x="1108" y="312"/>
                  </a:lnTo>
                  <a:lnTo>
                    <a:pt x="1084" y="258"/>
                  </a:lnTo>
                  <a:lnTo>
                    <a:pt x="1055" y="209"/>
                  </a:lnTo>
                  <a:lnTo>
                    <a:pt x="1021" y="166"/>
                  </a:lnTo>
                  <a:lnTo>
                    <a:pt x="967" y="110"/>
                  </a:lnTo>
                  <a:lnTo>
                    <a:pt x="881" y="55"/>
                  </a:lnTo>
                  <a:lnTo>
                    <a:pt x="787" y="20"/>
                  </a:lnTo>
                  <a:lnTo>
                    <a:pt x="682" y="3"/>
                  </a:lnTo>
                  <a:lnTo>
                    <a:pt x="627" y="0"/>
                  </a:lnTo>
                  <a:lnTo>
                    <a:pt x="573" y="3"/>
                  </a:lnTo>
                  <a:lnTo>
                    <a:pt x="468" y="20"/>
                  </a:lnTo>
                  <a:lnTo>
                    <a:pt x="373" y="55"/>
                  </a:lnTo>
                  <a:lnTo>
                    <a:pt x="288" y="110"/>
                  </a:lnTo>
                  <a:lnTo>
                    <a:pt x="233" y="166"/>
                  </a:lnTo>
                  <a:lnTo>
                    <a:pt x="200" y="209"/>
                  </a:lnTo>
                  <a:lnTo>
                    <a:pt x="171" y="258"/>
                  </a:lnTo>
                  <a:lnTo>
                    <a:pt x="147" y="312"/>
                  </a:lnTo>
                  <a:lnTo>
                    <a:pt x="118" y="404"/>
                  </a:lnTo>
                  <a:lnTo>
                    <a:pt x="96" y="551"/>
                  </a:lnTo>
                  <a:lnTo>
                    <a:pt x="95" y="634"/>
                  </a:lnTo>
                  <a:lnTo>
                    <a:pt x="95" y="652"/>
                  </a:lnTo>
                  <a:lnTo>
                    <a:pt x="95" y="670"/>
                  </a:lnTo>
                  <a:lnTo>
                    <a:pt x="82" y="657"/>
                  </a:lnTo>
                  <a:lnTo>
                    <a:pt x="57" y="653"/>
                  </a:lnTo>
                  <a:lnTo>
                    <a:pt x="34" y="666"/>
                  </a:lnTo>
                  <a:lnTo>
                    <a:pt x="16" y="692"/>
                  </a:lnTo>
                  <a:lnTo>
                    <a:pt x="10" y="706"/>
                  </a:lnTo>
                  <a:lnTo>
                    <a:pt x="4" y="727"/>
                  </a:lnTo>
                  <a:lnTo>
                    <a:pt x="0" y="770"/>
                  </a:lnTo>
                  <a:lnTo>
                    <a:pt x="8" y="835"/>
                  </a:lnTo>
                  <a:lnTo>
                    <a:pt x="18" y="876"/>
                  </a:lnTo>
                  <a:lnTo>
                    <a:pt x="27" y="906"/>
                  </a:lnTo>
                  <a:lnTo>
                    <a:pt x="51" y="949"/>
                  </a:lnTo>
                  <a:lnTo>
                    <a:pt x="74" y="972"/>
                  </a:lnTo>
                  <a:lnTo>
                    <a:pt x="87" y="979"/>
                  </a:lnTo>
                  <a:lnTo>
                    <a:pt x="99" y="983"/>
                  </a:lnTo>
                  <a:lnTo>
                    <a:pt x="125" y="985"/>
                  </a:lnTo>
                  <a:lnTo>
                    <a:pt x="135" y="983"/>
                  </a:lnTo>
                  <a:lnTo>
                    <a:pt x="152" y="1049"/>
                  </a:lnTo>
                  <a:lnTo>
                    <a:pt x="192" y="1177"/>
                  </a:lnTo>
                  <a:lnTo>
                    <a:pt x="240" y="1296"/>
                  </a:lnTo>
                  <a:lnTo>
                    <a:pt x="297" y="1404"/>
                  </a:lnTo>
                  <a:lnTo>
                    <a:pt x="360" y="1497"/>
                  </a:lnTo>
                  <a:lnTo>
                    <a:pt x="432" y="1572"/>
                  </a:lnTo>
                  <a:lnTo>
                    <a:pt x="507" y="1625"/>
                  </a:lnTo>
                  <a:lnTo>
                    <a:pt x="567" y="1649"/>
                  </a:lnTo>
                  <a:lnTo>
                    <a:pt x="607" y="1657"/>
                  </a:lnTo>
                  <a:lnTo>
                    <a:pt x="627" y="1657"/>
                  </a:lnTo>
                  <a:lnTo>
                    <a:pt x="648" y="1657"/>
                  </a:lnTo>
                  <a:lnTo>
                    <a:pt x="688" y="1649"/>
                  </a:lnTo>
                  <a:lnTo>
                    <a:pt x="748" y="1627"/>
                  </a:lnTo>
                  <a:lnTo>
                    <a:pt x="823" y="1572"/>
                  </a:lnTo>
                  <a:lnTo>
                    <a:pt x="893" y="1498"/>
                  </a:lnTo>
                  <a:lnTo>
                    <a:pt x="957" y="1405"/>
                  </a:lnTo>
                  <a:lnTo>
                    <a:pt x="1014" y="1297"/>
                  </a:lnTo>
                  <a:lnTo>
                    <a:pt x="1063" y="1178"/>
                  </a:lnTo>
                  <a:lnTo>
                    <a:pt x="1103" y="1051"/>
                  </a:lnTo>
                  <a:lnTo>
                    <a:pt x="1119" y="985"/>
                  </a:lnTo>
                  <a:lnTo>
                    <a:pt x="1136" y="984"/>
                  </a:lnTo>
                  <a:lnTo>
                    <a:pt x="1150" y="979"/>
                  </a:lnTo>
                  <a:lnTo>
                    <a:pt x="1164" y="972"/>
                  </a:lnTo>
                  <a:lnTo>
                    <a:pt x="1186" y="949"/>
                  </a:lnTo>
                  <a:lnTo>
                    <a:pt x="1209" y="906"/>
                  </a:lnTo>
                  <a:lnTo>
                    <a:pt x="1218" y="876"/>
                  </a:lnTo>
                  <a:lnTo>
                    <a:pt x="1230" y="835"/>
                  </a:lnTo>
                  <a:lnTo>
                    <a:pt x="1238" y="770"/>
                  </a:lnTo>
                  <a:lnTo>
                    <a:pt x="1233" y="727"/>
                  </a:lnTo>
                  <a:lnTo>
                    <a:pt x="1228" y="706"/>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4" name="Freeform 116">
              <a:extLst>
                <a:ext uri="{FF2B5EF4-FFF2-40B4-BE49-F238E27FC236}">
                  <a16:creationId xmlns:a16="http://schemas.microsoft.com/office/drawing/2014/main" id="{0BA16955-F7D2-4CE5-9E6E-BFC86123684B}"/>
                </a:ext>
              </a:extLst>
            </p:cNvPr>
            <p:cNvSpPr>
              <a:spLocks/>
            </p:cNvSpPr>
            <p:nvPr/>
          </p:nvSpPr>
          <p:spPr bwMode="auto">
            <a:xfrm>
              <a:off x="3543300" y="1682750"/>
              <a:ext cx="373063" cy="363538"/>
            </a:xfrm>
            <a:custGeom>
              <a:avLst/>
              <a:gdLst>
                <a:gd name="T0" fmla="*/ 69 w 940"/>
                <a:gd name="T1" fmla="*/ 411 h 915"/>
                <a:gd name="T2" fmla="*/ 78 w 940"/>
                <a:gd name="T3" fmla="*/ 435 h 915"/>
                <a:gd name="T4" fmla="*/ 107 w 940"/>
                <a:gd name="T5" fmla="*/ 473 h 915"/>
                <a:gd name="T6" fmla="*/ 149 w 940"/>
                <a:gd name="T7" fmla="*/ 497 h 915"/>
                <a:gd name="T8" fmla="*/ 200 w 940"/>
                <a:gd name="T9" fmla="*/ 512 h 915"/>
                <a:gd name="T10" fmla="*/ 288 w 940"/>
                <a:gd name="T11" fmla="*/ 519 h 915"/>
                <a:gd name="T12" fmla="*/ 420 w 940"/>
                <a:gd name="T13" fmla="*/ 518 h 915"/>
                <a:gd name="T14" fmla="*/ 524 w 940"/>
                <a:gd name="T15" fmla="*/ 521 h 915"/>
                <a:gd name="T16" fmla="*/ 590 w 940"/>
                <a:gd name="T17" fmla="*/ 530 h 915"/>
                <a:gd name="T18" fmla="*/ 652 w 940"/>
                <a:gd name="T19" fmla="*/ 548 h 915"/>
                <a:gd name="T20" fmla="*/ 709 w 940"/>
                <a:gd name="T21" fmla="*/ 576 h 915"/>
                <a:gd name="T22" fmla="*/ 758 w 940"/>
                <a:gd name="T23" fmla="*/ 618 h 915"/>
                <a:gd name="T24" fmla="*/ 798 w 940"/>
                <a:gd name="T25" fmla="*/ 678 h 915"/>
                <a:gd name="T26" fmla="*/ 827 w 940"/>
                <a:gd name="T27" fmla="*/ 755 h 915"/>
                <a:gd name="T28" fmla="*/ 844 w 940"/>
                <a:gd name="T29" fmla="*/ 855 h 915"/>
                <a:gd name="T30" fmla="*/ 845 w 940"/>
                <a:gd name="T31" fmla="*/ 915 h 915"/>
                <a:gd name="T32" fmla="*/ 862 w 940"/>
                <a:gd name="T33" fmla="*/ 885 h 915"/>
                <a:gd name="T34" fmla="*/ 892 w 940"/>
                <a:gd name="T35" fmla="*/ 824 h 915"/>
                <a:gd name="T36" fmla="*/ 914 w 940"/>
                <a:gd name="T37" fmla="*/ 763 h 915"/>
                <a:gd name="T38" fmla="*/ 929 w 940"/>
                <a:gd name="T39" fmla="*/ 700 h 915"/>
                <a:gd name="T40" fmla="*/ 937 w 940"/>
                <a:gd name="T41" fmla="*/ 637 h 915"/>
                <a:gd name="T42" fmla="*/ 940 w 940"/>
                <a:gd name="T43" fmla="*/ 575 h 915"/>
                <a:gd name="T44" fmla="*/ 936 w 940"/>
                <a:gd name="T45" fmla="*/ 514 h 915"/>
                <a:gd name="T46" fmla="*/ 925 w 940"/>
                <a:gd name="T47" fmla="*/ 453 h 915"/>
                <a:gd name="T48" fmla="*/ 907 w 940"/>
                <a:gd name="T49" fmla="*/ 394 h 915"/>
                <a:gd name="T50" fmla="*/ 884 w 940"/>
                <a:gd name="T51" fmla="*/ 337 h 915"/>
                <a:gd name="T52" fmla="*/ 855 w 940"/>
                <a:gd name="T53" fmla="*/ 281 h 915"/>
                <a:gd name="T54" fmla="*/ 819 w 940"/>
                <a:gd name="T55" fmla="*/ 228 h 915"/>
                <a:gd name="T56" fmla="*/ 778 w 940"/>
                <a:gd name="T57" fmla="*/ 177 h 915"/>
                <a:gd name="T58" fmla="*/ 730 w 940"/>
                <a:gd name="T59" fmla="*/ 131 h 915"/>
                <a:gd name="T60" fmla="*/ 676 w 940"/>
                <a:gd name="T61" fmla="*/ 88 h 915"/>
                <a:gd name="T62" fmla="*/ 616 w 940"/>
                <a:gd name="T63" fmla="*/ 48 h 915"/>
                <a:gd name="T64" fmla="*/ 584 w 940"/>
                <a:gd name="T65" fmla="*/ 29 h 915"/>
                <a:gd name="T66" fmla="*/ 566 w 940"/>
                <a:gd name="T67" fmla="*/ 22 h 915"/>
                <a:gd name="T68" fmla="*/ 511 w 940"/>
                <a:gd name="T69" fmla="*/ 10 h 915"/>
                <a:gd name="T70" fmla="*/ 399 w 940"/>
                <a:gd name="T71" fmla="*/ 0 h 915"/>
                <a:gd name="T72" fmla="*/ 271 w 940"/>
                <a:gd name="T73" fmla="*/ 2 h 915"/>
                <a:gd name="T74" fmla="*/ 188 w 940"/>
                <a:gd name="T75" fmla="*/ 13 h 915"/>
                <a:gd name="T76" fmla="*/ 114 w 940"/>
                <a:gd name="T77" fmla="*/ 28 h 915"/>
                <a:gd name="T78" fmla="*/ 57 w 940"/>
                <a:gd name="T79" fmla="*/ 51 h 915"/>
                <a:gd name="T80" fmla="*/ 37 w 940"/>
                <a:gd name="T81" fmla="*/ 66 h 915"/>
                <a:gd name="T82" fmla="*/ 21 w 940"/>
                <a:gd name="T83" fmla="*/ 83 h 915"/>
                <a:gd name="T84" fmla="*/ 4 w 940"/>
                <a:gd name="T85" fmla="*/ 129 h 915"/>
                <a:gd name="T86" fmla="*/ 0 w 940"/>
                <a:gd name="T87" fmla="*/ 185 h 915"/>
                <a:gd name="T88" fmla="*/ 8 w 940"/>
                <a:gd name="T89" fmla="*/ 245 h 915"/>
                <a:gd name="T90" fmla="*/ 30 w 940"/>
                <a:gd name="T91" fmla="*/ 331 h 915"/>
                <a:gd name="T92" fmla="*/ 61 w 940"/>
                <a:gd name="T93" fmla="*/ 407 h 915"/>
                <a:gd name="T94" fmla="*/ 69 w 940"/>
                <a:gd name="T95" fmla="*/ 411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0" h="915">
                  <a:moveTo>
                    <a:pt x="69" y="411"/>
                  </a:moveTo>
                  <a:lnTo>
                    <a:pt x="78" y="435"/>
                  </a:lnTo>
                  <a:lnTo>
                    <a:pt x="107" y="473"/>
                  </a:lnTo>
                  <a:lnTo>
                    <a:pt x="149" y="497"/>
                  </a:lnTo>
                  <a:lnTo>
                    <a:pt x="200" y="512"/>
                  </a:lnTo>
                  <a:lnTo>
                    <a:pt x="288" y="519"/>
                  </a:lnTo>
                  <a:lnTo>
                    <a:pt x="420" y="518"/>
                  </a:lnTo>
                  <a:lnTo>
                    <a:pt x="524" y="521"/>
                  </a:lnTo>
                  <a:lnTo>
                    <a:pt x="590" y="530"/>
                  </a:lnTo>
                  <a:lnTo>
                    <a:pt x="652" y="548"/>
                  </a:lnTo>
                  <a:lnTo>
                    <a:pt x="709" y="576"/>
                  </a:lnTo>
                  <a:lnTo>
                    <a:pt x="758" y="618"/>
                  </a:lnTo>
                  <a:lnTo>
                    <a:pt x="798" y="678"/>
                  </a:lnTo>
                  <a:lnTo>
                    <a:pt x="827" y="755"/>
                  </a:lnTo>
                  <a:lnTo>
                    <a:pt x="844" y="855"/>
                  </a:lnTo>
                  <a:lnTo>
                    <a:pt x="845" y="915"/>
                  </a:lnTo>
                  <a:lnTo>
                    <a:pt x="862" y="885"/>
                  </a:lnTo>
                  <a:lnTo>
                    <a:pt x="892" y="824"/>
                  </a:lnTo>
                  <a:lnTo>
                    <a:pt x="914" y="763"/>
                  </a:lnTo>
                  <a:lnTo>
                    <a:pt x="929" y="700"/>
                  </a:lnTo>
                  <a:lnTo>
                    <a:pt x="937" y="637"/>
                  </a:lnTo>
                  <a:lnTo>
                    <a:pt x="940" y="575"/>
                  </a:lnTo>
                  <a:lnTo>
                    <a:pt x="936" y="514"/>
                  </a:lnTo>
                  <a:lnTo>
                    <a:pt x="925" y="453"/>
                  </a:lnTo>
                  <a:lnTo>
                    <a:pt x="907" y="394"/>
                  </a:lnTo>
                  <a:lnTo>
                    <a:pt x="884" y="337"/>
                  </a:lnTo>
                  <a:lnTo>
                    <a:pt x="855" y="281"/>
                  </a:lnTo>
                  <a:lnTo>
                    <a:pt x="819" y="228"/>
                  </a:lnTo>
                  <a:lnTo>
                    <a:pt x="778" y="177"/>
                  </a:lnTo>
                  <a:lnTo>
                    <a:pt x="730" y="131"/>
                  </a:lnTo>
                  <a:lnTo>
                    <a:pt x="676" y="88"/>
                  </a:lnTo>
                  <a:lnTo>
                    <a:pt x="616" y="48"/>
                  </a:lnTo>
                  <a:lnTo>
                    <a:pt x="584" y="29"/>
                  </a:lnTo>
                  <a:lnTo>
                    <a:pt x="566" y="22"/>
                  </a:lnTo>
                  <a:lnTo>
                    <a:pt x="511" y="10"/>
                  </a:lnTo>
                  <a:lnTo>
                    <a:pt x="399" y="0"/>
                  </a:lnTo>
                  <a:lnTo>
                    <a:pt x="271" y="2"/>
                  </a:lnTo>
                  <a:lnTo>
                    <a:pt x="188" y="13"/>
                  </a:lnTo>
                  <a:lnTo>
                    <a:pt x="114" y="28"/>
                  </a:lnTo>
                  <a:lnTo>
                    <a:pt x="57" y="51"/>
                  </a:lnTo>
                  <a:lnTo>
                    <a:pt x="37" y="66"/>
                  </a:lnTo>
                  <a:lnTo>
                    <a:pt x="21" y="83"/>
                  </a:lnTo>
                  <a:lnTo>
                    <a:pt x="4" y="129"/>
                  </a:lnTo>
                  <a:lnTo>
                    <a:pt x="0" y="185"/>
                  </a:lnTo>
                  <a:lnTo>
                    <a:pt x="8" y="245"/>
                  </a:lnTo>
                  <a:lnTo>
                    <a:pt x="30" y="331"/>
                  </a:lnTo>
                  <a:lnTo>
                    <a:pt x="61" y="407"/>
                  </a:lnTo>
                  <a:lnTo>
                    <a:pt x="69" y="4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5" name="Freeform 117">
              <a:extLst>
                <a:ext uri="{FF2B5EF4-FFF2-40B4-BE49-F238E27FC236}">
                  <a16:creationId xmlns:a16="http://schemas.microsoft.com/office/drawing/2014/main" id="{E2BE3254-E917-4CB7-8794-7327A05CE4ED}"/>
                </a:ext>
              </a:extLst>
            </p:cNvPr>
            <p:cNvSpPr>
              <a:spLocks/>
            </p:cNvSpPr>
            <p:nvPr/>
          </p:nvSpPr>
          <p:spPr bwMode="auto">
            <a:xfrm>
              <a:off x="3419475" y="1712913"/>
              <a:ext cx="153988" cy="330200"/>
            </a:xfrm>
            <a:custGeom>
              <a:avLst/>
              <a:gdLst>
                <a:gd name="T0" fmla="*/ 92 w 384"/>
                <a:gd name="T1" fmla="*/ 835 h 835"/>
                <a:gd name="T2" fmla="*/ 77 w 384"/>
                <a:gd name="T3" fmla="*/ 814 h 835"/>
                <a:gd name="T4" fmla="*/ 53 w 384"/>
                <a:gd name="T5" fmla="*/ 767 h 835"/>
                <a:gd name="T6" fmla="*/ 25 w 384"/>
                <a:gd name="T7" fmla="*/ 688 h 835"/>
                <a:gd name="T8" fmla="*/ 6 w 384"/>
                <a:gd name="T9" fmla="*/ 561 h 835"/>
                <a:gd name="T10" fmla="*/ 0 w 384"/>
                <a:gd name="T11" fmla="*/ 416 h 835"/>
                <a:gd name="T12" fmla="*/ 0 w 384"/>
                <a:gd name="T13" fmla="*/ 336 h 835"/>
                <a:gd name="T14" fmla="*/ 1 w 384"/>
                <a:gd name="T15" fmla="*/ 310 h 835"/>
                <a:gd name="T16" fmla="*/ 14 w 384"/>
                <a:gd name="T17" fmla="*/ 250 h 835"/>
                <a:gd name="T18" fmla="*/ 40 w 384"/>
                <a:gd name="T19" fmla="*/ 188 h 835"/>
                <a:gd name="T20" fmla="*/ 76 w 384"/>
                <a:gd name="T21" fmla="*/ 127 h 835"/>
                <a:gd name="T22" fmla="*/ 121 w 384"/>
                <a:gd name="T23" fmla="*/ 74 h 835"/>
                <a:gd name="T24" fmla="*/ 173 w 384"/>
                <a:gd name="T25" fmla="*/ 31 h 835"/>
                <a:gd name="T26" fmla="*/ 230 w 384"/>
                <a:gd name="T27" fmla="*/ 5 h 835"/>
                <a:gd name="T28" fmla="*/ 276 w 384"/>
                <a:gd name="T29" fmla="*/ 0 h 835"/>
                <a:gd name="T30" fmla="*/ 308 w 384"/>
                <a:gd name="T31" fmla="*/ 2 h 835"/>
                <a:gd name="T32" fmla="*/ 324 w 384"/>
                <a:gd name="T33" fmla="*/ 6 h 835"/>
                <a:gd name="T34" fmla="*/ 334 w 384"/>
                <a:gd name="T35" fmla="*/ 10 h 835"/>
                <a:gd name="T36" fmla="*/ 352 w 384"/>
                <a:gd name="T37" fmla="*/ 34 h 835"/>
                <a:gd name="T38" fmla="*/ 372 w 384"/>
                <a:gd name="T39" fmla="*/ 93 h 835"/>
                <a:gd name="T40" fmla="*/ 384 w 384"/>
                <a:gd name="T41" fmla="*/ 205 h 835"/>
                <a:gd name="T42" fmla="*/ 384 w 384"/>
                <a:gd name="T43" fmla="*/ 321 h 835"/>
                <a:gd name="T44" fmla="*/ 381 w 384"/>
                <a:gd name="T45" fmla="*/ 372 h 835"/>
                <a:gd name="T46" fmla="*/ 377 w 384"/>
                <a:gd name="T47" fmla="*/ 391 h 835"/>
                <a:gd name="T48" fmla="*/ 359 w 384"/>
                <a:gd name="T49" fmla="*/ 417 h 835"/>
                <a:gd name="T50" fmla="*/ 312 w 384"/>
                <a:gd name="T51" fmla="*/ 442 h 835"/>
                <a:gd name="T52" fmla="*/ 251 w 384"/>
                <a:gd name="T53" fmla="*/ 468 h 835"/>
                <a:gd name="T54" fmla="*/ 210 w 384"/>
                <a:gd name="T55" fmla="*/ 492 h 835"/>
                <a:gd name="T56" fmla="*/ 171 w 384"/>
                <a:gd name="T57" fmla="*/ 531 h 835"/>
                <a:gd name="T58" fmla="*/ 140 w 384"/>
                <a:gd name="T59" fmla="*/ 590 h 835"/>
                <a:gd name="T60" fmla="*/ 128 w 384"/>
                <a:gd name="T61" fmla="*/ 628 h 835"/>
                <a:gd name="T62" fmla="*/ 116 w 384"/>
                <a:gd name="T63" fmla="*/ 647 h 835"/>
                <a:gd name="T64" fmla="*/ 103 w 384"/>
                <a:gd name="T65" fmla="*/ 693 h 835"/>
                <a:gd name="T66" fmla="*/ 95 w 384"/>
                <a:gd name="T67" fmla="*/ 779 h 835"/>
                <a:gd name="T68" fmla="*/ 92 w 384"/>
                <a:gd name="T69" fmla="*/ 835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4" h="835">
                  <a:moveTo>
                    <a:pt x="92" y="835"/>
                  </a:moveTo>
                  <a:lnTo>
                    <a:pt x="77" y="814"/>
                  </a:lnTo>
                  <a:lnTo>
                    <a:pt x="53" y="767"/>
                  </a:lnTo>
                  <a:lnTo>
                    <a:pt x="25" y="688"/>
                  </a:lnTo>
                  <a:lnTo>
                    <a:pt x="6" y="561"/>
                  </a:lnTo>
                  <a:lnTo>
                    <a:pt x="0" y="416"/>
                  </a:lnTo>
                  <a:lnTo>
                    <a:pt x="0" y="336"/>
                  </a:lnTo>
                  <a:lnTo>
                    <a:pt x="1" y="310"/>
                  </a:lnTo>
                  <a:lnTo>
                    <a:pt x="14" y="250"/>
                  </a:lnTo>
                  <a:lnTo>
                    <a:pt x="40" y="188"/>
                  </a:lnTo>
                  <a:lnTo>
                    <a:pt x="76" y="127"/>
                  </a:lnTo>
                  <a:lnTo>
                    <a:pt x="121" y="74"/>
                  </a:lnTo>
                  <a:lnTo>
                    <a:pt x="173" y="31"/>
                  </a:lnTo>
                  <a:lnTo>
                    <a:pt x="230" y="5"/>
                  </a:lnTo>
                  <a:lnTo>
                    <a:pt x="276" y="0"/>
                  </a:lnTo>
                  <a:lnTo>
                    <a:pt x="308" y="2"/>
                  </a:lnTo>
                  <a:lnTo>
                    <a:pt x="324" y="6"/>
                  </a:lnTo>
                  <a:lnTo>
                    <a:pt x="334" y="10"/>
                  </a:lnTo>
                  <a:lnTo>
                    <a:pt x="352" y="34"/>
                  </a:lnTo>
                  <a:lnTo>
                    <a:pt x="372" y="93"/>
                  </a:lnTo>
                  <a:lnTo>
                    <a:pt x="384" y="205"/>
                  </a:lnTo>
                  <a:lnTo>
                    <a:pt x="384" y="321"/>
                  </a:lnTo>
                  <a:lnTo>
                    <a:pt x="381" y="372"/>
                  </a:lnTo>
                  <a:lnTo>
                    <a:pt x="377" y="391"/>
                  </a:lnTo>
                  <a:lnTo>
                    <a:pt x="359" y="417"/>
                  </a:lnTo>
                  <a:lnTo>
                    <a:pt x="312" y="442"/>
                  </a:lnTo>
                  <a:lnTo>
                    <a:pt x="251" y="468"/>
                  </a:lnTo>
                  <a:lnTo>
                    <a:pt x="210" y="492"/>
                  </a:lnTo>
                  <a:lnTo>
                    <a:pt x="171" y="531"/>
                  </a:lnTo>
                  <a:lnTo>
                    <a:pt x="140" y="590"/>
                  </a:lnTo>
                  <a:lnTo>
                    <a:pt x="128" y="628"/>
                  </a:lnTo>
                  <a:lnTo>
                    <a:pt x="116" y="647"/>
                  </a:lnTo>
                  <a:lnTo>
                    <a:pt x="103" y="693"/>
                  </a:lnTo>
                  <a:lnTo>
                    <a:pt x="95" y="779"/>
                  </a:lnTo>
                  <a:lnTo>
                    <a:pt x="92" y="8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6" name="Freeform 118">
              <a:extLst>
                <a:ext uri="{FF2B5EF4-FFF2-40B4-BE49-F238E27FC236}">
                  <a16:creationId xmlns:a16="http://schemas.microsoft.com/office/drawing/2014/main" id="{8A29D8ED-4607-43A5-BED4-9D03E422A5DD}"/>
                </a:ext>
              </a:extLst>
            </p:cNvPr>
            <p:cNvSpPr>
              <a:spLocks/>
            </p:cNvSpPr>
            <p:nvPr/>
          </p:nvSpPr>
          <p:spPr bwMode="auto">
            <a:xfrm>
              <a:off x="3606800" y="2249488"/>
              <a:ext cx="125413" cy="68263"/>
            </a:xfrm>
            <a:custGeom>
              <a:avLst/>
              <a:gdLst>
                <a:gd name="T0" fmla="*/ 158 w 317"/>
                <a:gd name="T1" fmla="*/ 173 h 173"/>
                <a:gd name="T2" fmla="*/ 171 w 317"/>
                <a:gd name="T3" fmla="*/ 172 h 173"/>
                <a:gd name="T4" fmla="*/ 199 w 317"/>
                <a:gd name="T5" fmla="*/ 166 h 173"/>
                <a:gd name="T6" fmla="*/ 239 w 317"/>
                <a:gd name="T7" fmla="*/ 144 h 173"/>
                <a:gd name="T8" fmla="*/ 285 w 317"/>
                <a:gd name="T9" fmla="*/ 97 h 173"/>
                <a:gd name="T10" fmla="*/ 309 w 317"/>
                <a:gd name="T11" fmla="*/ 52 h 173"/>
                <a:gd name="T12" fmla="*/ 317 w 317"/>
                <a:gd name="T13" fmla="*/ 18 h 173"/>
                <a:gd name="T14" fmla="*/ 317 w 317"/>
                <a:gd name="T15" fmla="*/ 0 h 173"/>
                <a:gd name="T16" fmla="*/ 0 w 317"/>
                <a:gd name="T17" fmla="*/ 0 h 173"/>
                <a:gd name="T18" fmla="*/ 0 w 317"/>
                <a:gd name="T19" fmla="*/ 18 h 173"/>
                <a:gd name="T20" fmla="*/ 8 w 317"/>
                <a:gd name="T21" fmla="*/ 52 h 173"/>
                <a:gd name="T22" fmla="*/ 31 w 317"/>
                <a:gd name="T23" fmla="*/ 97 h 173"/>
                <a:gd name="T24" fmla="*/ 78 w 317"/>
                <a:gd name="T25" fmla="*/ 144 h 173"/>
                <a:gd name="T26" fmla="*/ 118 w 317"/>
                <a:gd name="T27" fmla="*/ 166 h 173"/>
                <a:gd name="T28" fmla="*/ 145 w 317"/>
                <a:gd name="T29" fmla="*/ 172 h 173"/>
                <a:gd name="T30" fmla="*/ 158 w 317"/>
                <a:gd name="T31"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7" h="173">
                  <a:moveTo>
                    <a:pt x="158" y="173"/>
                  </a:moveTo>
                  <a:lnTo>
                    <a:pt x="171" y="172"/>
                  </a:lnTo>
                  <a:lnTo>
                    <a:pt x="199" y="166"/>
                  </a:lnTo>
                  <a:lnTo>
                    <a:pt x="239" y="144"/>
                  </a:lnTo>
                  <a:lnTo>
                    <a:pt x="285" y="97"/>
                  </a:lnTo>
                  <a:lnTo>
                    <a:pt x="309" y="52"/>
                  </a:lnTo>
                  <a:lnTo>
                    <a:pt x="317" y="18"/>
                  </a:lnTo>
                  <a:lnTo>
                    <a:pt x="317" y="0"/>
                  </a:lnTo>
                  <a:lnTo>
                    <a:pt x="0" y="0"/>
                  </a:lnTo>
                  <a:lnTo>
                    <a:pt x="0" y="18"/>
                  </a:lnTo>
                  <a:lnTo>
                    <a:pt x="8" y="52"/>
                  </a:lnTo>
                  <a:lnTo>
                    <a:pt x="31" y="97"/>
                  </a:lnTo>
                  <a:lnTo>
                    <a:pt x="78" y="144"/>
                  </a:lnTo>
                  <a:lnTo>
                    <a:pt x="118" y="166"/>
                  </a:lnTo>
                  <a:lnTo>
                    <a:pt x="145" y="172"/>
                  </a:lnTo>
                  <a:lnTo>
                    <a:pt x="158" y="173"/>
                  </a:lnTo>
                  <a:close/>
                </a:path>
              </a:pathLst>
            </a:custGeom>
            <a:solidFill>
              <a:srgbClr val="E3E3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7" name="Freeform 306">
              <a:extLst>
                <a:ext uri="{FF2B5EF4-FFF2-40B4-BE49-F238E27FC236}">
                  <a16:creationId xmlns:a16="http://schemas.microsoft.com/office/drawing/2014/main" id="{F202E539-016F-43D1-9318-FCE4596C27D0}"/>
                </a:ext>
              </a:extLst>
            </p:cNvPr>
            <p:cNvSpPr>
              <a:spLocks/>
            </p:cNvSpPr>
            <p:nvPr/>
          </p:nvSpPr>
          <p:spPr bwMode="auto">
            <a:xfrm>
              <a:off x="4818063" y="2746375"/>
              <a:ext cx="12700" cy="4763"/>
            </a:xfrm>
            <a:custGeom>
              <a:avLst/>
              <a:gdLst>
                <a:gd name="T0" fmla="*/ 0 w 33"/>
                <a:gd name="T1" fmla="*/ 9 h 9"/>
                <a:gd name="T2" fmla="*/ 16 w 33"/>
                <a:gd name="T3" fmla="*/ 3 h 9"/>
                <a:gd name="T4" fmla="*/ 33 w 33"/>
                <a:gd name="T5" fmla="*/ 0 h 9"/>
                <a:gd name="T6" fmla="*/ 29 w 33"/>
                <a:gd name="T7" fmla="*/ 2 h 9"/>
                <a:gd name="T8" fmla="*/ 24 w 33"/>
                <a:gd name="T9" fmla="*/ 3 h 9"/>
                <a:gd name="T10" fmla="*/ 13 w 33"/>
                <a:gd name="T11" fmla="*/ 7 h 9"/>
                <a:gd name="T12" fmla="*/ 0 w 33"/>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33" h="9">
                  <a:moveTo>
                    <a:pt x="0" y="9"/>
                  </a:moveTo>
                  <a:lnTo>
                    <a:pt x="16" y="3"/>
                  </a:lnTo>
                  <a:lnTo>
                    <a:pt x="33" y="0"/>
                  </a:lnTo>
                  <a:lnTo>
                    <a:pt x="29" y="2"/>
                  </a:lnTo>
                  <a:lnTo>
                    <a:pt x="24" y="3"/>
                  </a:lnTo>
                  <a:lnTo>
                    <a:pt x="13" y="7"/>
                  </a:lnTo>
                  <a:lnTo>
                    <a:pt x="0" y="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8" name="Freeform 307">
              <a:extLst>
                <a:ext uri="{FF2B5EF4-FFF2-40B4-BE49-F238E27FC236}">
                  <a16:creationId xmlns:a16="http://schemas.microsoft.com/office/drawing/2014/main" id="{0826F22C-80A6-484F-9E32-74295AAE0CF6}"/>
                </a:ext>
              </a:extLst>
            </p:cNvPr>
            <p:cNvSpPr>
              <a:spLocks/>
            </p:cNvSpPr>
            <p:nvPr/>
          </p:nvSpPr>
          <p:spPr bwMode="auto">
            <a:xfrm>
              <a:off x="4864100" y="2740025"/>
              <a:ext cx="3175" cy="3175"/>
            </a:xfrm>
            <a:custGeom>
              <a:avLst/>
              <a:gdLst>
                <a:gd name="T0" fmla="*/ 0 w 6"/>
                <a:gd name="T1" fmla="*/ 7 h 7"/>
                <a:gd name="T2" fmla="*/ 0 w 6"/>
                <a:gd name="T3" fmla="*/ 6 h 7"/>
                <a:gd name="T4" fmla="*/ 0 w 6"/>
                <a:gd name="T5" fmla="*/ 4 h 7"/>
                <a:gd name="T6" fmla="*/ 4 w 6"/>
                <a:gd name="T7" fmla="*/ 2 h 7"/>
                <a:gd name="T8" fmla="*/ 6 w 6"/>
                <a:gd name="T9" fmla="*/ 0 h 7"/>
                <a:gd name="T10" fmla="*/ 0 w 6"/>
                <a:gd name="T11" fmla="*/ 7 h 7"/>
              </a:gdLst>
              <a:ahLst/>
              <a:cxnLst>
                <a:cxn ang="0">
                  <a:pos x="T0" y="T1"/>
                </a:cxn>
                <a:cxn ang="0">
                  <a:pos x="T2" y="T3"/>
                </a:cxn>
                <a:cxn ang="0">
                  <a:pos x="T4" y="T5"/>
                </a:cxn>
                <a:cxn ang="0">
                  <a:pos x="T6" y="T7"/>
                </a:cxn>
                <a:cxn ang="0">
                  <a:pos x="T8" y="T9"/>
                </a:cxn>
                <a:cxn ang="0">
                  <a:pos x="T10" y="T11"/>
                </a:cxn>
              </a:cxnLst>
              <a:rect l="0" t="0" r="r" b="b"/>
              <a:pathLst>
                <a:path w="6" h="7">
                  <a:moveTo>
                    <a:pt x="0" y="7"/>
                  </a:moveTo>
                  <a:lnTo>
                    <a:pt x="0" y="6"/>
                  </a:lnTo>
                  <a:lnTo>
                    <a:pt x="0" y="4"/>
                  </a:lnTo>
                  <a:lnTo>
                    <a:pt x="4" y="2"/>
                  </a:lnTo>
                  <a:lnTo>
                    <a:pt x="6" y="0"/>
                  </a:lnTo>
                  <a:lnTo>
                    <a:pt x="0" y="7"/>
                  </a:ln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9" name="Freeform 313">
              <a:extLst>
                <a:ext uri="{FF2B5EF4-FFF2-40B4-BE49-F238E27FC236}">
                  <a16:creationId xmlns:a16="http://schemas.microsoft.com/office/drawing/2014/main" id="{5E9DAF53-9E70-4262-A76B-31EB65C0E28B}"/>
                </a:ext>
              </a:extLst>
            </p:cNvPr>
            <p:cNvSpPr>
              <a:spLocks/>
            </p:cNvSpPr>
            <p:nvPr/>
          </p:nvSpPr>
          <p:spPr bwMode="auto">
            <a:xfrm>
              <a:off x="4818063" y="2317750"/>
              <a:ext cx="577850" cy="571500"/>
            </a:xfrm>
            <a:custGeom>
              <a:avLst/>
              <a:gdLst>
                <a:gd name="T0" fmla="*/ 0 w 1456"/>
                <a:gd name="T1" fmla="*/ 1437 h 1437"/>
                <a:gd name="T2" fmla="*/ 0 w 1456"/>
                <a:gd name="T3" fmla="*/ 1088 h 1437"/>
                <a:gd name="T4" fmla="*/ 1 w 1456"/>
                <a:gd name="T5" fmla="*/ 1088 h 1437"/>
                <a:gd name="T6" fmla="*/ 14 w 1456"/>
                <a:gd name="T7" fmla="*/ 1086 h 1437"/>
                <a:gd name="T8" fmla="*/ 25 w 1456"/>
                <a:gd name="T9" fmla="*/ 1082 h 1437"/>
                <a:gd name="T10" fmla="*/ 30 w 1456"/>
                <a:gd name="T11" fmla="*/ 1081 h 1437"/>
                <a:gd name="T12" fmla="*/ 34 w 1456"/>
                <a:gd name="T13" fmla="*/ 1079 h 1437"/>
                <a:gd name="T14" fmla="*/ 38 w 1456"/>
                <a:gd name="T15" fmla="*/ 1078 h 1437"/>
                <a:gd name="T16" fmla="*/ 40 w 1456"/>
                <a:gd name="T17" fmla="*/ 1078 h 1437"/>
                <a:gd name="T18" fmla="*/ 47 w 1456"/>
                <a:gd name="T19" fmla="*/ 1079 h 1437"/>
                <a:gd name="T20" fmla="*/ 53 w 1456"/>
                <a:gd name="T21" fmla="*/ 1079 h 1437"/>
                <a:gd name="T22" fmla="*/ 58 w 1456"/>
                <a:gd name="T23" fmla="*/ 1081 h 1437"/>
                <a:gd name="T24" fmla="*/ 64 w 1456"/>
                <a:gd name="T25" fmla="*/ 1081 h 1437"/>
                <a:gd name="T26" fmla="*/ 84 w 1456"/>
                <a:gd name="T27" fmla="*/ 1079 h 1437"/>
                <a:gd name="T28" fmla="*/ 117 w 1456"/>
                <a:gd name="T29" fmla="*/ 1066 h 1437"/>
                <a:gd name="T30" fmla="*/ 117 w 1456"/>
                <a:gd name="T31" fmla="*/ 1068 h 1437"/>
                <a:gd name="T32" fmla="*/ 117 w 1456"/>
                <a:gd name="T33" fmla="*/ 1069 h 1437"/>
                <a:gd name="T34" fmla="*/ 123 w 1456"/>
                <a:gd name="T35" fmla="*/ 1062 h 1437"/>
                <a:gd name="T36" fmla="*/ 166 w 1456"/>
                <a:gd name="T37" fmla="*/ 1040 h 1437"/>
                <a:gd name="T38" fmla="*/ 224 w 1456"/>
                <a:gd name="T39" fmla="*/ 999 h 1437"/>
                <a:gd name="T40" fmla="*/ 227 w 1456"/>
                <a:gd name="T41" fmla="*/ 990 h 1437"/>
                <a:gd name="T42" fmla="*/ 228 w 1456"/>
                <a:gd name="T43" fmla="*/ 980 h 1437"/>
                <a:gd name="T44" fmla="*/ 1456 w 1456"/>
                <a:gd name="T45" fmla="*/ 0 h 1437"/>
                <a:gd name="T46" fmla="*/ 1456 w 1456"/>
                <a:gd name="T47" fmla="*/ 44 h 1437"/>
                <a:gd name="T48" fmla="*/ 187 w 1456"/>
                <a:gd name="T49" fmla="*/ 1091 h 1437"/>
                <a:gd name="T50" fmla="*/ 197 w 1456"/>
                <a:gd name="T51" fmla="*/ 1114 h 1437"/>
                <a:gd name="T52" fmla="*/ 217 w 1456"/>
                <a:gd name="T53" fmla="*/ 1177 h 1437"/>
                <a:gd name="T54" fmla="*/ 230 w 1456"/>
                <a:gd name="T55" fmla="*/ 1249 h 1437"/>
                <a:gd name="T56" fmla="*/ 231 w 1456"/>
                <a:gd name="T57" fmla="*/ 1318 h 1437"/>
                <a:gd name="T58" fmla="*/ 224 w 1456"/>
                <a:gd name="T59" fmla="*/ 1348 h 1437"/>
                <a:gd name="T60" fmla="*/ 213 w 1456"/>
                <a:gd name="T61" fmla="*/ 1355 h 1437"/>
                <a:gd name="T62" fmla="*/ 201 w 1456"/>
                <a:gd name="T63" fmla="*/ 1363 h 1437"/>
                <a:gd name="T64" fmla="*/ 196 w 1456"/>
                <a:gd name="T65" fmla="*/ 1367 h 1437"/>
                <a:gd name="T66" fmla="*/ 187 w 1456"/>
                <a:gd name="T67" fmla="*/ 1374 h 1437"/>
                <a:gd name="T68" fmla="*/ 179 w 1456"/>
                <a:gd name="T69" fmla="*/ 1379 h 1437"/>
                <a:gd name="T70" fmla="*/ 175 w 1456"/>
                <a:gd name="T71" fmla="*/ 1381 h 1437"/>
                <a:gd name="T72" fmla="*/ 154 w 1456"/>
                <a:gd name="T73" fmla="*/ 1394 h 1437"/>
                <a:gd name="T74" fmla="*/ 138 w 1456"/>
                <a:gd name="T75" fmla="*/ 1403 h 1437"/>
                <a:gd name="T76" fmla="*/ 112 w 1456"/>
                <a:gd name="T77" fmla="*/ 1416 h 1437"/>
                <a:gd name="T78" fmla="*/ 75 w 1456"/>
                <a:gd name="T79" fmla="*/ 1429 h 1437"/>
                <a:gd name="T80" fmla="*/ 64 w 1456"/>
                <a:gd name="T81" fmla="*/ 1429 h 1437"/>
                <a:gd name="T82" fmla="*/ 58 w 1456"/>
                <a:gd name="T83" fmla="*/ 1429 h 1437"/>
                <a:gd name="T84" fmla="*/ 53 w 1456"/>
                <a:gd name="T85" fmla="*/ 1428 h 1437"/>
                <a:gd name="T86" fmla="*/ 47 w 1456"/>
                <a:gd name="T87" fmla="*/ 1427 h 1437"/>
                <a:gd name="T88" fmla="*/ 40 w 1456"/>
                <a:gd name="T89" fmla="*/ 1427 h 1437"/>
                <a:gd name="T90" fmla="*/ 20 w 1456"/>
                <a:gd name="T91" fmla="*/ 1429 h 1437"/>
                <a:gd name="T92" fmla="*/ 0 w 1456"/>
                <a:gd name="T93" fmla="*/ 1437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56" h="1437">
                  <a:moveTo>
                    <a:pt x="0" y="1437"/>
                  </a:moveTo>
                  <a:lnTo>
                    <a:pt x="0" y="1088"/>
                  </a:lnTo>
                  <a:lnTo>
                    <a:pt x="1" y="1088"/>
                  </a:lnTo>
                  <a:lnTo>
                    <a:pt x="14" y="1086"/>
                  </a:lnTo>
                  <a:lnTo>
                    <a:pt x="25" y="1082"/>
                  </a:lnTo>
                  <a:lnTo>
                    <a:pt x="30" y="1081"/>
                  </a:lnTo>
                  <a:lnTo>
                    <a:pt x="34" y="1079"/>
                  </a:lnTo>
                  <a:lnTo>
                    <a:pt x="38" y="1078"/>
                  </a:lnTo>
                  <a:lnTo>
                    <a:pt x="40" y="1078"/>
                  </a:lnTo>
                  <a:lnTo>
                    <a:pt x="47" y="1079"/>
                  </a:lnTo>
                  <a:lnTo>
                    <a:pt x="53" y="1079"/>
                  </a:lnTo>
                  <a:lnTo>
                    <a:pt x="58" y="1081"/>
                  </a:lnTo>
                  <a:lnTo>
                    <a:pt x="64" y="1081"/>
                  </a:lnTo>
                  <a:lnTo>
                    <a:pt x="84" y="1079"/>
                  </a:lnTo>
                  <a:lnTo>
                    <a:pt x="117" y="1066"/>
                  </a:lnTo>
                  <a:lnTo>
                    <a:pt x="117" y="1068"/>
                  </a:lnTo>
                  <a:lnTo>
                    <a:pt x="117" y="1069"/>
                  </a:lnTo>
                  <a:lnTo>
                    <a:pt x="123" y="1062"/>
                  </a:lnTo>
                  <a:lnTo>
                    <a:pt x="166" y="1040"/>
                  </a:lnTo>
                  <a:lnTo>
                    <a:pt x="224" y="999"/>
                  </a:lnTo>
                  <a:lnTo>
                    <a:pt x="227" y="990"/>
                  </a:lnTo>
                  <a:lnTo>
                    <a:pt x="228" y="980"/>
                  </a:lnTo>
                  <a:lnTo>
                    <a:pt x="1456" y="0"/>
                  </a:lnTo>
                  <a:lnTo>
                    <a:pt x="1456" y="44"/>
                  </a:lnTo>
                  <a:lnTo>
                    <a:pt x="187" y="1091"/>
                  </a:lnTo>
                  <a:lnTo>
                    <a:pt x="197" y="1114"/>
                  </a:lnTo>
                  <a:lnTo>
                    <a:pt x="217" y="1177"/>
                  </a:lnTo>
                  <a:lnTo>
                    <a:pt x="230" y="1249"/>
                  </a:lnTo>
                  <a:lnTo>
                    <a:pt x="231" y="1318"/>
                  </a:lnTo>
                  <a:lnTo>
                    <a:pt x="224" y="1348"/>
                  </a:lnTo>
                  <a:lnTo>
                    <a:pt x="213" y="1355"/>
                  </a:lnTo>
                  <a:lnTo>
                    <a:pt x="201" y="1363"/>
                  </a:lnTo>
                  <a:lnTo>
                    <a:pt x="196" y="1367"/>
                  </a:lnTo>
                  <a:lnTo>
                    <a:pt x="187" y="1374"/>
                  </a:lnTo>
                  <a:lnTo>
                    <a:pt x="179" y="1379"/>
                  </a:lnTo>
                  <a:lnTo>
                    <a:pt x="175" y="1381"/>
                  </a:lnTo>
                  <a:lnTo>
                    <a:pt x="154" y="1394"/>
                  </a:lnTo>
                  <a:lnTo>
                    <a:pt x="138" y="1403"/>
                  </a:lnTo>
                  <a:lnTo>
                    <a:pt x="112" y="1416"/>
                  </a:lnTo>
                  <a:lnTo>
                    <a:pt x="75" y="1429"/>
                  </a:lnTo>
                  <a:lnTo>
                    <a:pt x="64" y="1429"/>
                  </a:lnTo>
                  <a:lnTo>
                    <a:pt x="58" y="1429"/>
                  </a:lnTo>
                  <a:lnTo>
                    <a:pt x="53" y="1428"/>
                  </a:lnTo>
                  <a:lnTo>
                    <a:pt x="47" y="1427"/>
                  </a:lnTo>
                  <a:lnTo>
                    <a:pt x="40" y="1427"/>
                  </a:lnTo>
                  <a:lnTo>
                    <a:pt x="20" y="1429"/>
                  </a:lnTo>
                  <a:lnTo>
                    <a:pt x="0" y="14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0" name="Freeform 316">
              <a:extLst>
                <a:ext uri="{FF2B5EF4-FFF2-40B4-BE49-F238E27FC236}">
                  <a16:creationId xmlns:a16="http://schemas.microsoft.com/office/drawing/2014/main" id="{C1FF0657-E963-4675-9039-C27F9282E621}"/>
                </a:ext>
              </a:extLst>
            </p:cNvPr>
            <p:cNvSpPr>
              <a:spLocks/>
            </p:cNvSpPr>
            <p:nvPr/>
          </p:nvSpPr>
          <p:spPr bwMode="auto">
            <a:xfrm>
              <a:off x="4818063" y="2644775"/>
              <a:ext cx="90488" cy="106363"/>
            </a:xfrm>
            <a:custGeom>
              <a:avLst/>
              <a:gdLst>
                <a:gd name="T0" fmla="*/ 0 w 231"/>
                <a:gd name="T1" fmla="*/ 265 h 265"/>
                <a:gd name="T2" fmla="*/ 0 w 231"/>
                <a:gd name="T3" fmla="*/ 0 h 265"/>
                <a:gd name="T4" fmla="*/ 36 w 231"/>
                <a:gd name="T5" fmla="*/ 44 h 265"/>
                <a:gd name="T6" fmla="*/ 87 w 231"/>
                <a:gd name="T7" fmla="*/ 2 h 265"/>
                <a:gd name="T8" fmla="*/ 90 w 231"/>
                <a:gd name="T9" fmla="*/ 53 h 265"/>
                <a:gd name="T10" fmla="*/ 108 w 231"/>
                <a:gd name="T11" fmla="*/ 158 h 265"/>
                <a:gd name="T12" fmla="*/ 112 w 231"/>
                <a:gd name="T13" fmla="*/ 204 h 265"/>
                <a:gd name="T14" fmla="*/ 113 w 231"/>
                <a:gd name="T15" fmla="*/ 216 h 265"/>
                <a:gd name="T16" fmla="*/ 127 w 231"/>
                <a:gd name="T17" fmla="*/ 229 h 265"/>
                <a:gd name="T18" fmla="*/ 138 w 231"/>
                <a:gd name="T19" fmla="*/ 233 h 265"/>
                <a:gd name="T20" fmla="*/ 175 w 231"/>
                <a:gd name="T21" fmla="*/ 211 h 265"/>
                <a:gd name="T22" fmla="*/ 224 w 231"/>
                <a:gd name="T23" fmla="*/ 176 h 265"/>
                <a:gd name="T24" fmla="*/ 230 w 231"/>
                <a:gd name="T25" fmla="*/ 150 h 265"/>
                <a:gd name="T26" fmla="*/ 231 w 231"/>
                <a:gd name="T27" fmla="*/ 120 h 265"/>
                <a:gd name="T28" fmla="*/ 231 w 231"/>
                <a:gd name="T29" fmla="*/ 138 h 265"/>
                <a:gd name="T30" fmla="*/ 228 w 231"/>
                <a:gd name="T31" fmla="*/ 157 h 265"/>
                <a:gd name="T32" fmla="*/ 227 w 231"/>
                <a:gd name="T33" fmla="*/ 167 h 265"/>
                <a:gd name="T34" fmla="*/ 224 w 231"/>
                <a:gd name="T35" fmla="*/ 176 h 265"/>
                <a:gd name="T36" fmla="*/ 166 w 231"/>
                <a:gd name="T37" fmla="*/ 217 h 265"/>
                <a:gd name="T38" fmla="*/ 123 w 231"/>
                <a:gd name="T39" fmla="*/ 239 h 265"/>
                <a:gd name="T40" fmla="*/ 121 w 231"/>
                <a:gd name="T41" fmla="*/ 241 h 265"/>
                <a:gd name="T42" fmla="*/ 117 w 231"/>
                <a:gd name="T43" fmla="*/ 243 h 265"/>
                <a:gd name="T44" fmla="*/ 84 w 231"/>
                <a:gd name="T45" fmla="*/ 256 h 265"/>
                <a:gd name="T46" fmla="*/ 64 w 231"/>
                <a:gd name="T47" fmla="*/ 258 h 265"/>
                <a:gd name="T48" fmla="*/ 58 w 231"/>
                <a:gd name="T49" fmla="*/ 258 h 265"/>
                <a:gd name="T50" fmla="*/ 53 w 231"/>
                <a:gd name="T51" fmla="*/ 256 h 265"/>
                <a:gd name="T52" fmla="*/ 47 w 231"/>
                <a:gd name="T53" fmla="*/ 256 h 265"/>
                <a:gd name="T54" fmla="*/ 40 w 231"/>
                <a:gd name="T55" fmla="*/ 255 h 265"/>
                <a:gd name="T56" fmla="*/ 38 w 231"/>
                <a:gd name="T57" fmla="*/ 255 h 265"/>
                <a:gd name="T58" fmla="*/ 34 w 231"/>
                <a:gd name="T59" fmla="*/ 256 h 265"/>
                <a:gd name="T60" fmla="*/ 17 w 231"/>
                <a:gd name="T61" fmla="*/ 259 h 265"/>
                <a:gd name="T62" fmla="*/ 1 w 231"/>
                <a:gd name="T63" fmla="*/ 265 h 265"/>
                <a:gd name="T64" fmla="*/ 0 w 231"/>
                <a:gd name="T65"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1" h="265">
                  <a:moveTo>
                    <a:pt x="0" y="265"/>
                  </a:moveTo>
                  <a:lnTo>
                    <a:pt x="0" y="0"/>
                  </a:lnTo>
                  <a:lnTo>
                    <a:pt x="36" y="44"/>
                  </a:lnTo>
                  <a:lnTo>
                    <a:pt x="87" y="2"/>
                  </a:lnTo>
                  <a:lnTo>
                    <a:pt x="90" y="53"/>
                  </a:lnTo>
                  <a:lnTo>
                    <a:pt x="108" y="158"/>
                  </a:lnTo>
                  <a:lnTo>
                    <a:pt x="112" y="204"/>
                  </a:lnTo>
                  <a:lnTo>
                    <a:pt x="113" y="216"/>
                  </a:lnTo>
                  <a:lnTo>
                    <a:pt x="127" y="229"/>
                  </a:lnTo>
                  <a:lnTo>
                    <a:pt x="138" y="233"/>
                  </a:lnTo>
                  <a:lnTo>
                    <a:pt x="175" y="211"/>
                  </a:lnTo>
                  <a:lnTo>
                    <a:pt x="224" y="176"/>
                  </a:lnTo>
                  <a:lnTo>
                    <a:pt x="230" y="150"/>
                  </a:lnTo>
                  <a:lnTo>
                    <a:pt x="231" y="120"/>
                  </a:lnTo>
                  <a:lnTo>
                    <a:pt x="231" y="138"/>
                  </a:lnTo>
                  <a:lnTo>
                    <a:pt x="228" y="157"/>
                  </a:lnTo>
                  <a:lnTo>
                    <a:pt x="227" y="167"/>
                  </a:lnTo>
                  <a:lnTo>
                    <a:pt x="224" y="176"/>
                  </a:lnTo>
                  <a:lnTo>
                    <a:pt x="166" y="217"/>
                  </a:lnTo>
                  <a:lnTo>
                    <a:pt x="123" y="239"/>
                  </a:lnTo>
                  <a:lnTo>
                    <a:pt x="121" y="241"/>
                  </a:lnTo>
                  <a:lnTo>
                    <a:pt x="117" y="243"/>
                  </a:lnTo>
                  <a:lnTo>
                    <a:pt x="84" y="256"/>
                  </a:lnTo>
                  <a:lnTo>
                    <a:pt x="64" y="258"/>
                  </a:lnTo>
                  <a:lnTo>
                    <a:pt x="58" y="258"/>
                  </a:lnTo>
                  <a:lnTo>
                    <a:pt x="53" y="256"/>
                  </a:lnTo>
                  <a:lnTo>
                    <a:pt x="47" y="256"/>
                  </a:lnTo>
                  <a:lnTo>
                    <a:pt x="40" y="255"/>
                  </a:lnTo>
                  <a:lnTo>
                    <a:pt x="38" y="255"/>
                  </a:lnTo>
                  <a:lnTo>
                    <a:pt x="34" y="256"/>
                  </a:lnTo>
                  <a:lnTo>
                    <a:pt x="17" y="259"/>
                  </a:lnTo>
                  <a:lnTo>
                    <a:pt x="1" y="265"/>
                  </a:lnTo>
                  <a:lnTo>
                    <a:pt x="0" y="2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1" name="Freeform 317">
              <a:extLst>
                <a:ext uri="{FF2B5EF4-FFF2-40B4-BE49-F238E27FC236}">
                  <a16:creationId xmlns:a16="http://schemas.microsoft.com/office/drawing/2014/main" id="{332AE194-159D-47EC-991C-9BFCCEE7DB78}"/>
                </a:ext>
              </a:extLst>
            </p:cNvPr>
            <p:cNvSpPr>
              <a:spLocks/>
            </p:cNvSpPr>
            <p:nvPr/>
          </p:nvSpPr>
          <p:spPr bwMode="auto">
            <a:xfrm>
              <a:off x="4818063" y="2635250"/>
              <a:ext cx="7938" cy="6350"/>
            </a:xfrm>
            <a:custGeom>
              <a:avLst/>
              <a:gdLst>
                <a:gd name="T0" fmla="*/ 0 w 21"/>
                <a:gd name="T1" fmla="*/ 17 h 17"/>
                <a:gd name="T2" fmla="*/ 0 w 21"/>
                <a:gd name="T3" fmla="*/ 10 h 17"/>
                <a:gd name="T4" fmla="*/ 10 w 21"/>
                <a:gd name="T5" fmla="*/ 5 h 17"/>
                <a:gd name="T6" fmla="*/ 21 w 21"/>
                <a:gd name="T7" fmla="*/ 0 h 17"/>
                <a:gd name="T8" fmla="*/ 0 w 21"/>
                <a:gd name="T9" fmla="*/ 17 h 17"/>
              </a:gdLst>
              <a:ahLst/>
              <a:cxnLst>
                <a:cxn ang="0">
                  <a:pos x="T0" y="T1"/>
                </a:cxn>
                <a:cxn ang="0">
                  <a:pos x="T2" y="T3"/>
                </a:cxn>
                <a:cxn ang="0">
                  <a:pos x="T4" y="T5"/>
                </a:cxn>
                <a:cxn ang="0">
                  <a:pos x="T6" y="T7"/>
                </a:cxn>
                <a:cxn ang="0">
                  <a:pos x="T8" y="T9"/>
                </a:cxn>
              </a:cxnLst>
              <a:rect l="0" t="0" r="r" b="b"/>
              <a:pathLst>
                <a:path w="21" h="17">
                  <a:moveTo>
                    <a:pt x="0" y="17"/>
                  </a:moveTo>
                  <a:lnTo>
                    <a:pt x="0" y="10"/>
                  </a:lnTo>
                  <a:lnTo>
                    <a:pt x="10" y="5"/>
                  </a:lnTo>
                  <a:lnTo>
                    <a:pt x="21" y="0"/>
                  </a:lnTo>
                  <a:lnTo>
                    <a:pt x="0" y="17"/>
                  </a:lnTo>
                  <a:close/>
                </a:path>
              </a:pathLst>
            </a:custGeom>
            <a:solidFill>
              <a:srgbClr val="E6C8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2" name="Freeform 318">
              <a:extLst>
                <a:ext uri="{FF2B5EF4-FFF2-40B4-BE49-F238E27FC236}">
                  <a16:creationId xmlns:a16="http://schemas.microsoft.com/office/drawing/2014/main" id="{7B9F3D21-067E-43F2-8FEE-6BE654D6433B}"/>
                </a:ext>
              </a:extLst>
            </p:cNvPr>
            <p:cNvSpPr>
              <a:spLocks/>
            </p:cNvSpPr>
            <p:nvPr/>
          </p:nvSpPr>
          <p:spPr bwMode="auto">
            <a:xfrm>
              <a:off x="4818063" y="2595563"/>
              <a:ext cx="46038" cy="42863"/>
            </a:xfrm>
            <a:custGeom>
              <a:avLst/>
              <a:gdLst>
                <a:gd name="T0" fmla="*/ 0 w 118"/>
                <a:gd name="T1" fmla="*/ 109 h 109"/>
                <a:gd name="T2" fmla="*/ 0 w 118"/>
                <a:gd name="T3" fmla="*/ 42 h 109"/>
                <a:gd name="T4" fmla="*/ 13 w 118"/>
                <a:gd name="T5" fmla="*/ 40 h 109"/>
                <a:gd name="T6" fmla="*/ 25 w 118"/>
                <a:gd name="T7" fmla="*/ 37 h 109"/>
                <a:gd name="T8" fmla="*/ 96 w 118"/>
                <a:gd name="T9" fmla="*/ 7 h 109"/>
                <a:gd name="T10" fmla="*/ 114 w 118"/>
                <a:gd name="T11" fmla="*/ 0 h 109"/>
                <a:gd name="T12" fmla="*/ 114 w 118"/>
                <a:gd name="T13" fmla="*/ 0 h 109"/>
                <a:gd name="T14" fmla="*/ 115 w 118"/>
                <a:gd name="T15" fmla="*/ 2 h 109"/>
                <a:gd name="T16" fmla="*/ 118 w 118"/>
                <a:gd name="T17" fmla="*/ 11 h 109"/>
                <a:gd name="T18" fmla="*/ 117 w 118"/>
                <a:gd name="T19" fmla="*/ 22 h 109"/>
                <a:gd name="T20" fmla="*/ 21 w 118"/>
                <a:gd name="T21" fmla="*/ 99 h 109"/>
                <a:gd name="T22" fmla="*/ 10 w 118"/>
                <a:gd name="T23" fmla="*/ 104 h 109"/>
                <a:gd name="T24" fmla="*/ 0 w 118"/>
                <a:gd name="T25"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109">
                  <a:moveTo>
                    <a:pt x="0" y="109"/>
                  </a:moveTo>
                  <a:lnTo>
                    <a:pt x="0" y="42"/>
                  </a:lnTo>
                  <a:lnTo>
                    <a:pt x="13" y="40"/>
                  </a:lnTo>
                  <a:lnTo>
                    <a:pt x="25" y="37"/>
                  </a:lnTo>
                  <a:lnTo>
                    <a:pt x="96" y="7"/>
                  </a:lnTo>
                  <a:lnTo>
                    <a:pt x="114" y="0"/>
                  </a:lnTo>
                  <a:lnTo>
                    <a:pt x="114" y="0"/>
                  </a:lnTo>
                  <a:lnTo>
                    <a:pt x="115" y="2"/>
                  </a:lnTo>
                  <a:lnTo>
                    <a:pt x="118" y="11"/>
                  </a:lnTo>
                  <a:lnTo>
                    <a:pt x="117" y="22"/>
                  </a:lnTo>
                  <a:lnTo>
                    <a:pt x="21" y="99"/>
                  </a:lnTo>
                  <a:lnTo>
                    <a:pt x="10" y="104"/>
                  </a:lnTo>
                  <a:lnTo>
                    <a:pt x="0" y="109"/>
                  </a:lnTo>
                  <a:close/>
                </a:path>
              </a:pathLst>
            </a:custGeom>
            <a:solidFill>
              <a:srgbClr val="EBD3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3" name="Freeform 319">
              <a:extLst>
                <a:ext uri="{FF2B5EF4-FFF2-40B4-BE49-F238E27FC236}">
                  <a16:creationId xmlns:a16="http://schemas.microsoft.com/office/drawing/2014/main" id="{A02CAC28-7882-4A38-AE37-D1B2CBA864DD}"/>
                </a:ext>
              </a:extLst>
            </p:cNvPr>
            <p:cNvSpPr>
              <a:spLocks/>
            </p:cNvSpPr>
            <p:nvPr/>
          </p:nvSpPr>
          <p:spPr bwMode="auto">
            <a:xfrm>
              <a:off x="4818063" y="2159000"/>
              <a:ext cx="612775" cy="503238"/>
            </a:xfrm>
            <a:custGeom>
              <a:avLst/>
              <a:gdLst>
                <a:gd name="T0" fmla="*/ 36 w 1544"/>
                <a:gd name="T1" fmla="*/ 1269 h 1269"/>
                <a:gd name="T2" fmla="*/ 0 w 1544"/>
                <a:gd name="T3" fmla="*/ 1225 h 1269"/>
                <a:gd name="T4" fmla="*/ 0 w 1544"/>
                <a:gd name="T5" fmla="*/ 1216 h 1269"/>
                <a:gd name="T6" fmla="*/ 21 w 1544"/>
                <a:gd name="T7" fmla="*/ 1199 h 1269"/>
                <a:gd name="T8" fmla="*/ 117 w 1544"/>
                <a:gd name="T9" fmla="*/ 1122 h 1269"/>
                <a:gd name="T10" fmla="*/ 1456 w 1544"/>
                <a:gd name="T11" fmla="*/ 54 h 1269"/>
                <a:gd name="T12" fmla="*/ 1478 w 1544"/>
                <a:gd name="T13" fmla="*/ 36 h 1269"/>
                <a:gd name="T14" fmla="*/ 1524 w 1544"/>
                <a:gd name="T15" fmla="*/ 0 h 1269"/>
                <a:gd name="T16" fmla="*/ 1544 w 1544"/>
                <a:gd name="T17" fmla="*/ 26 h 1269"/>
                <a:gd name="T18" fmla="*/ 1478 w 1544"/>
                <a:gd name="T19" fmla="*/ 80 h 1269"/>
                <a:gd name="T20" fmla="*/ 1456 w 1544"/>
                <a:gd name="T21" fmla="*/ 98 h 1269"/>
                <a:gd name="T22" fmla="*/ 187 w 1544"/>
                <a:gd name="T23" fmla="*/ 1146 h 1269"/>
                <a:gd name="T24" fmla="*/ 183 w 1544"/>
                <a:gd name="T25" fmla="*/ 1138 h 1269"/>
                <a:gd name="T26" fmla="*/ 179 w 1544"/>
                <a:gd name="T27" fmla="*/ 1133 h 1269"/>
                <a:gd name="T28" fmla="*/ 171 w 1544"/>
                <a:gd name="T29" fmla="*/ 1125 h 1269"/>
                <a:gd name="T30" fmla="*/ 156 w 1544"/>
                <a:gd name="T31" fmla="*/ 1124 h 1269"/>
                <a:gd name="T32" fmla="*/ 144 w 1544"/>
                <a:gd name="T33" fmla="*/ 1125 h 1269"/>
                <a:gd name="T34" fmla="*/ 131 w 1544"/>
                <a:gd name="T35" fmla="*/ 1126 h 1269"/>
                <a:gd name="T36" fmla="*/ 119 w 1544"/>
                <a:gd name="T37" fmla="*/ 1137 h 1269"/>
                <a:gd name="T38" fmla="*/ 103 w 1544"/>
                <a:gd name="T39" fmla="*/ 1159 h 1269"/>
                <a:gd name="T40" fmla="*/ 88 w 1544"/>
                <a:gd name="T41" fmla="*/ 1197 h 1269"/>
                <a:gd name="T42" fmla="*/ 87 w 1544"/>
                <a:gd name="T43" fmla="*/ 1227 h 1269"/>
                <a:gd name="T44" fmla="*/ 36 w 1544"/>
                <a:gd name="T45" fmla="*/ 1269 h 1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4" h="1269">
                  <a:moveTo>
                    <a:pt x="36" y="1269"/>
                  </a:moveTo>
                  <a:lnTo>
                    <a:pt x="0" y="1225"/>
                  </a:lnTo>
                  <a:lnTo>
                    <a:pt x="0" y="1216"/>
                  </a:lnTo>
                  <a:lnTo>
                    <a:pt x="21" y="1199"/>
                  </a:lnTo>
                  <a:lnTo>
                    <a:pt x="117" y="1122"/>
                  </a:lnTo>
                  <a:lnTo>
                    <a:pt x="1456" y="54"/>
                  </a:lnTo>
                  <a:lnTo>
                    <a:pt x="1478" y="36"/>
                  </a:lnTo>
                  <a:lnTo>
                    <a:pt x="1524" y="0"/>
                  </a:lnTo>
                  <a:lnTo>
                    <a:pt x="1544" y="26"/>
                  </a:lnTo>
                  <a:lnTo>
                    <a:pt x="1478" y="80"/>
                  </a:lnTo>
                  <a:lnTo>
                    <a:pt x="1456" y="98"/>
                  </a:lnTo>
                  <a:lnTo>
                    <a:pt x="187" y="1146"/>
                  </a:lnTo>
                  <a:lnTo>
                    <a:pt x="183" y="1138"/>
                  </a:lnTo>
                  <a:lnTo>
                    <a:pt x="179" y="1133"/>
                  </a:lnTo>
                  <a:lnTo>
                    <a:pt x="171" y="1125"/>
                  </a:lnTo>
                  <a:lnTo>
                    <a:pt x="156" y="1124"/>
                  </a:lnTo>
                  <a:lnTo>
                    <a:pt x="144" y="1125"/>
                  </a:lnTo>
                  <a:lnTo>
                    <a:pt x="131" y="1126"/>
                  </a:lnTo>
                  <a:lnTo>
                    <a:pt x="119" y="1137"/>
                  </a:lnTo>
                  <a:lnTo>
                    <a:pt x="103" y="1159"/>
                  </a:lnTo>
                  <a:lnTo>
                    <a:pt x="88" y="1197"/>
                  </a:lnTo>
                  <a:lnTo>
                    <a:pt x="87" y="1227"/>
                  </a:lnTo>
                  <a:lnTo>
                    <a:pt x="36" y="1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4" name="Freeform 320">
              <a:extLst>
                <a:ext uri="{FF2B5EF4-FFF2-40B4-BE49-F238E27FC236}">
                  <a16:creationId xmlns:a16="http://schemas.microsoft.com/office/drawing/2014/main" id="{2DEE7178-F38E-405D-B63C-487D4C9D2BE2}"/>
                </a:ext>
              </a:extLst>
            </p:cNvPr>
            <p:cNvSpPr>
              <a:spLocks/>
            </p:cNvSpPr>
            <p:nvPr/>
          </p:nvSpPr>
          <p:spPr bwMode="auto">
            <a:xfrm>
              <a:off x="4851400" y="2605088"/>
              <a:ext cx="57150" cy="133350"/>
            </a:xfrm>
            <a:custGeom>
              <a:avLst/>
              <a:gdLst>
                <a:gd name="T0" fmla="*/ 51 w 144"/>
                <a:gd name="T1" fmla="*/ 334 h 334"/>
                <a:gd name="T2" fmla="*/ 40 w 144"/>
                <a:gd name="T3" fmla="*/ 330 h 334"/>
                <a:gd name="T4" fmla="*/ 26 w 144"/>
                <a:gd name="T5" fmla="*/ 317 h 334"/>
                <a:gd name="T6" fmla="*/ 25 w 144"/>
                <a:gd name="T7" fmla="*/ 305 h 334"/>
                <a:gd name="T8" fmla="*/ 21 w 144"/>
                <a:gd name="T9" fmla="*/ 259 h 334"/>
                <a:gd name="T10" fmla="*/ 3 w 144"/>
                <a:gd name="T11" fmla="*/ 154 h 334"/>
                <a:gd name="T12" fmla="*/ 0 w 144"/>
                <a:gd name="T13" fmla="*/ 103 h 334"/>
                <a:gd name="T14" fmla="*/ 1 w 144"/>
                <a:gd name="T15" fmla="*/ 73 h 334"/>
                <a:gd name="T16" fmla="*/ 16 w 144"/>
                <a:gd name="T17" fmla="*/ 35 h 334"/>
                <a:gd name="T18" fmla="*/ 32 w 144"/>
                <a:gd name="T19" fmla="*/ 13 h 334"/>
                <a:gd name="T20" fmla="*/ 44 w 144"/>
                <a:gd name="T21" fmla="*/ 2 h 334"/>
                <a:gd name="T22" fmla="*/ 57 w 144"/>
                <a:gd name="T23" fmla="*/ 1 h 334"/>
                <a:gd name="T24" fmla="*/ 69 w 144"/>
                <a:gd name="T25" fmla="*/ 0 h 334"/>
                <a:gd name="T26" fmla="*/ 84 w 144"/>
                <a:gd name="T27" fmla="*/ 1 h 334"/>
                <a:gd name="T28" fmla="*/ 92 w 144"/>
                <a:gd name="T29" fmla="*/ 9 h 334"/>
                <a:gd name="T30" fmla="*/ 96 w 144"/>
                <a:gd name="T31" fmla="*/ 14 h 334"/>
                <a:gd name="T32" fmla="*/ 100 w 144"/>
                <a:gd name="T33" fmla="*/ 22 h 334"/>
                <a:gd name="T34" fmla="*/ 102 w 144"/>
                <a:gd name="T35" fmla="*/ 26 h 334"/>
                <a:gd name="T36" fmla="*/ 105 w 144"/>
                <a:gd name="T37" fmla="*/ 32 h 334"/>
                <a:gd name="T38" fmla="*/ 119 w 144"/>
                <a:gd name="T39" fmla="*/ 70 h 334"/>
                <a:gd name="T40" fmla="*/ 141 w 144"/>
                <a:gd name="T41" fmla="*/ 171 h 334"/>
                <a:gd name="T42" fmla="*/ 144 w 144"/>
                <a:gd name="T43" fmla="*/ 221 h 334"/>
                <a:gd name="T44" fmla="*/ 143 w 144"/>
                <a:gd name="T45" fmla="*/ 251 h 334"/>
                <a:gd name="T46" fmla="*/ 137 w 144"/>
                <a:gd name="T47" fmla="*/ 277 h 334"/>
                <a:gd name="T48" fmla="*/ 88 w 144"/>
                <a:gd name="T49" fmla="*/ 312 h 334"/>
                <a:gd name="T50" fmla="*/ 51 w 144"/>
                <a:gd name="T51"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334">
                  <a:moveTo>
                    <a:pt x="51" y="334"/>
                  </a:moveTo>
                  <a:lnTo>
                    <a:pt x="40" y="330"/>
                  </a:lnTo>
                  <a:lnTo>
                    <a:pt x="26" y="317"/>
                  </a:lnTo>
                  <a:lnTo>
                    <a:pt x="25" y="305"/>
                  </a:lnTo>
                  <a:lnTo>
                    <a:pt x="21" y="259"/>
                  </a:lnTo>
                  <a:lnTo>
                    <a:pt x="3" y="154"/>
                  </a:lnTo>
                  <a:lnTo>
                    <a:pt x="0" y="103"/>
                  </a:lnTo>
                  <a:lnTo>
                    <a:pt x="1" y="73"/>
                  </a:lnTo>
                  <a:lnTo>
                    <a:pt x="16" y="35"/>
                  </a:lnTo>
                  <a:lnTo>
                    <a:pt x="32" y="13"/>
                  </a:lnTo>
                  <a:lnTo>
                    <a:pt x="44" y="2"/>
                  </a:lnTo>
                  <a:lnTo>
                    <a:pt x="57" y="1"/>
                  </a:lnTo>
                  <a:lnTo>
                    <a:pt x="69" y="0"/>
                  </a:lnTo>
                  <a:lnTo>
                    <a:pt x="84" y="1"/>
                  </a:lnTo>
                  <a:lnTo>
                    <a:pt x="92" y="9"/>
                  </a:lnTo>
                  <a:lnTo>
                    <a:pt x="96" y="14"/>
                  </a:lnTo>
                  <a:lnTo>
                    <a:pt x="100" y="22"/>
                  </a:lnTo>
                  <a:lnTo>
                    <a:pt x="102" y="26"/>
                  </a:lnTo>
                  <a:lnTo>
                    <a:pt x="105" y="32"/>
                  </a:lnTo>
                  <a:lnTo>
                    <a:pt x="119" y="70"/>
                  </a:lnTo>
                  <a:lnTo>
                    <a:pt x="141" y="171"/>
                  </a:lnTo>
                  <a:lnTo>
                    <a:pt x="144" y="221"/>
                  </a:lnTo>
                  <a:lnTo>
                    <a:pt x="143" y="251"/>
                  </a:lnTo>
                  <a:lnTo>
                    <a:pt x="137" y="277"/>
                  </a:lnTo>
                  <a:lnTo>
                    <a:pt x="88" y="312"/>
                  </a:lnTo>
                  <a:lnTo>
                    <a:pt x="51" y="334"/>
                  </a:lnTo>
                  <a:close/>
                </a:path>
              </a:pathLst>
            </a:custGeom>
            <a:solidFill>
              <a:srgbClr val="E9CE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grpSp>
      <p:sp>
        <p:nvSpPr>
          <p:cNvPr id="45" name="ZoneTexte 44">
            <a:extLst>
              <a:ext uri="{FF2B5EF4-FFF2-40B4-BE49-F238E27FC236}">
                <a16:creationId xmlns:a16="http://schemas.microsoft.com/office/drawing/2014/main" id="{6FA471D5-17B6-4D57-9C94-456ADE42B22D}"/>
              </a:ext>
            </a:extLst>
          </p:cNvPr>
          <p:cNvSpPr txBox="1"/>
          <p:nvPr/>
        </p:nvSpPr>
        <p:spPr>
          <a:xfrm>
            <a:off x="335360" y="3420835"/>
            <a:ext cx="3312368" cy="830997"/>
          </a:xfrm>
          <a:prstGeom prst="rect">
            <a:avLst/>
          </a:prstGeom>
          <a:noFill/>
        </p:spPr>
        <p:txBody>
          <a:bodyPr wrap="square" rtlCol="0">
            <a:spAutoFit/>
          </a:bodyPr>
          <a:lstStyle/>
          <a:p>
            <a:r>
              <a:rPr lang="fr-FR" sz="1600" b="1" u="sng" dirty="0">
                <a:solidFill>
                  <a:schemeClr val="tx2"/>
                </a:solidFill>
                <a:latin typeface="Open Sans"/>
              </a:rPr>
              <a:t>16</a:t>
            </a:r>
            <a:r>
              <a:rPr lang="fr-FR" sz="1600" b="1" dirty="0">
                <a:solidFill>
                  <a:schemeClr val="tx2"/>
                </a:solidFill>
                <a:latin typeface="Open Sans"/>
              </a:rPr>
              <a:t> – Multiplicité des décisions possibles pour le juge-commissaire</a:t>
            </a:r>
          </a:p>
        </p:txBody>
      </p:sp>
      <p:sp>
        <p:nvSpPr>
          <p:cNvPr id="46" name="ZoneTexte 45">
            <a:extLst>
              <a:ext uri="{FF2B5EF4-FFF2-40B4-BE49-F238E27FC236}">
                <a16:creationId xmlns:a16="http://schemas.microsoft.com/office/drawing/2014/main" id="{D2B7353A-D3CC-4CEE-A428-1884E2D70D17}"/>
              </a:ext>
            </a:extLst>
          </p:cNvPr>
          <p:cNvSpPr txBox="1"/>
          <p:nvPr/>
        </p:nvSpPr>
        <p:spPr>
          <a:xfrm>
            <a:off x="365076" y="4634918"/>
            <a:ext cx="3153872" cy="584775"/>
          </a:xfrm>
          <a:prstGeom prst="rect">
            <a:avLst/>
          </a:prstGeom>
          <a:noFill/>
        </p:spPr>
        <p:txBody>
          <a:bodyPr wrap="square" rtlCol="0">
            <a:spAutoFit/>
          </a:bodyPr>
          <a:lstStyle/>
          <a:p>
            <a:r>
              <a:rPr lang="fr-FR" sz="1600" b="1" u="sng" dirty="0">
                <a:solidFill>
                  <a:schemeClr val="tx2"/>
                </a:solidFill>
                <a:latin typeface="Open Sans"/>
              </a:rPr>
              <a:t>17</a:t>
            </a:r>
            <a:r>
              <a:rPr lang="fr-FR" sz="1600" b="1" dirty="0">
                <a:solidFill>
                  <a:schemeClr val="tx2"/>
                </a:solidFill>
                <a:latin typeface="Open Sans"/>
              </a:rPr>
              <a:t> – Le raisonnement que doit suivre le juge-commissaire</a:t>
            </a:r>
          </a:p>
        </p:txBody>
      </p:sp>
      <p:sp>
        <p:nvSpPr>
          <p:cNvPr id="51" name="Shape 273">
            <a:extLst>
              <a:ext uri="{FF2B5EF4-FFF2-40B4-BE49-F238E27FC236}">
                <a16:creationId xmlns:a16="http://schemas.microsoft.com/office/drawing/2014/main" id="{4A8787DB-1EDE-44A4-B9DD-7E088C24671D}"/>
              </a:ext>
            </a:extLst>
          </p:cNvPr>
          <p:cNvSpPr/>
          <p:nvPr/>
        </p:nvSpPr>
        <p:spPr>
          <a:xfrm>
            <a:off x="7258172" y="1196752"/>
            <a:ext cx="998068" cy="738757"/>
          </a:xfrm>
          <a:prstGeom prst="rect">
            <a:avLst/>
          </a:prstGeom>
          <a:solidFill>
            <a:schemeClr val="accent2">
              <a:lumMod val="60000"/>
              <a:lumOff val="40000"/>
            </a:scheme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4" action="ppaction://hlinksldjump"/>
              </a:rPr>
              <a:t>Page 46</a:t>
            </a:r>
            <a:endParaRPr kumimoji="0" b="1" i="0" u="none" strike="noStrike" kern="1200" cap="none" spc="0" normalizeH="0" baseline="0" noProof="0" dirty="0">
              <a:ln>
                <a:noFill/>
              </a:ln>
              <a:solidFill>
                <a:srgbClr val="FFFFFF"/>
              </a:solidFill>
              <a:effectLst/>
              <a:uLnTx/>
              <a:uFillTx/>
              <a:latin typeface="Open Sans"/>
            </a:endParaRPr>
          </a:p>
        </p:txBody>
      </p:sp>
      <p:sp>
        <p:nvSpPr>
          <p:cNvPr id="53" name="ZoneTexte 52">
            <a:extLst>
              <a:ext uri="{FF2B5EF4-FFF2-40B4-BE49-F238E27FC236}">
                <a16:creationId xmlns:a16="http://schemas.microsoft.com/office/drawing/2014/main" id="{8B6D3FD2-4129-42AD-9F0B-C2BF20E2B1D8}"/>
              </a:ext>
            </a:extLst>
          </p:cNvPr>
          <p:cNvSpPr txBox="1"/>
          <p:nvPr/>
        </p:nvSpPr>
        <p:spPr>
          <a:xfrm>
            <a:off x="8611038" y="1259926"/>
            <a:ext cx="3245601" cy="584775"/>
          </a:xfrm>
          <a:prstGeom prst="rect">
            <a:avLst/>
          </a:prstGeom>
          <a:noFill/>
        </p:spPr>
        <p:txBody>
          <a:bodyPr wrap="square" rtlCol="0">
            <a:spAutoFit/>
          </a:bodyPr>
          <a:lstStyle/>
          <a:p>
            <a:r>
              <a:rPr lang="fr-FR" sz="1600" b="1" u="sng" dirty="0">
                <a:solidFill>
                  <a:schemeClr val="tx2"/>
                </a:solidFill>
                <a:latin typeface="Open Sans"/>
              </a:rPr>
              <a:t>19</a:t>
            </a:r>
            <a:r>
              <a:rPr lang="fr-FR" sz="1600" b="1" dirty="0">
                <a:solidFill>
                  <a:schemeClr val="tx2"/>
                </a:solidFill>
                <a:latin typeface="Open Sans"/>
              </a:rPr>
              <a:t> – La constatation d’une instance en cours</a:t>
            </a:r>
          </a:p>
        </p:txBody>
      </p:sp>
      <p:sp>
        <p:nvSpPr>
          <p:cNvPr id="59" name="Shape 267">
            <a:extLst>
              <a:ext uri="{FF2B5EF4-FFF2-40B4-BE49-F238E27FC236}">
                <a16:creationId xmlns:a16="http://schemas.microsoft.com/office/drawing/2014/main" id="{50A2325E-0BCB-4BB8-9111-5CA890D44530}"/>
              </a:ext>
            </a:extLst>
          </p:cNvPr>
          <p:cNvSpPr/>
          <p:nvPr/>
        </p:nvSpPr>
        <p:spPr>
          <a:xfrm>
            <a:off x="3724770" y="5589613"/>
            <a:ext cx="1003078" cy="742949"/>
          </a:xfrm>
          <a:prstGeom prst="rect">
            <a:avLst/>
          </a:prstGeom>
          <a:solidFill>
            <a:schemeClr val="accent5">
              <a:lumMod val="40000"/>
              <a:lumOff val="60000"/>
            </a:scheme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5" action="ppaction://hlinksldjump"/>
              </a:rPr>
              <a:t>Page 45</a:t>
            </a:r>
            <a:endParaRPr kumimoji="0" b="1" i="0" u="none" strike="noStrike" kern="1200" cap="none" spc="0" normalizeH="0" baseline="0" noProof="0" dirty="0">
              <a:ln>
                <a:noFill/>
              </a:ln>
              <a:solidFill>
                <a:srgbClr val="FFFFFF"/>
              </a:solidFill>
              <a:effectLst/>
              <a:uLnTx/>
              <a:uFillTx/>
              <a:latin typeface="Open Sans"/>
            </a:endParaRPr>
          </a:p>
        </p:txBody>
      </p:sp>
      <p:sp>
        <p:nvSpPr>
          <p:cNvPr id="60" name="ZoneTexte 59">
            <a:extLst>
              <a:ext uri="{FF2B5EF4-FFF2-40B4-BE49-F238E27FC236}">
                <a16:creationId xmlns:a16="http://schemas.microsoft.com/office/drawing/2014/main" id="{89AF2876-4CF2-4AB6-B76C-4BCA878CA227}"/>
              </a:ext>
            </a:extLst>
          </p:cNvPr>
          <p:cNvSpPr txBox="1"/>
          <p:nvPr/>
        </p:nvSpPr>
        <p:spPr>
          <a:xfrm>
            <a:off x="340693" y="5662989"/>
            <a:ext cx="3260158" cy="584775"/>
          </a:xfrm>
          <a:prstGeom prst="rect">
            <a:avLst/>
          </a:prstGeom>
          <a:noFill/>
        </p:spPr>
        <p:txBody>
          <a:bodyPr wrap="square" rtlCol="0">
            <a:spAutoFit/>
          </a:bodyPr>
          <a:lstStyle/>
          <a:p>
            <a:r>
              <a:rPr lang="fr-FR" sz="1600" b="1" u="sng" dirty="0">
                <a:solidFill>
                  <a:schemeClr val="tx2"/>
                </a:solidFill>
                <a:latin typeface="Open Sans"/>
              </a:rPr>
              <a:t>18</a:t>
            </a:r>
            <a:r>
              <a:rPr lang="fr-FR" sz="1600" b="1" dirty="0">
                <a:solidFill>
                  <a:schemeClr val="tx2"/>
                </a:solidFill>
                <a:latin typeface="Open Sans"/>
              </a:rPr>
              <a:t> - La contestation des créances fiscales et sociales</a:t>
            </a:r>
          </a:p>
        </p:txBody>
      </p:sp>
      <p:sp>
        <p:nvSpPr>
          <p:cNvPr id="61" name="Shape 267">
            <a:extLst>
              <a:ext uri="{FF2B5EF4-FFF2-40B4-BE49-F238E27FC236}">
                <a16:creationId xmlns:a16="http://schemas.microsoft.com/office/drawing/2014/main" id="{8D007237-6190-4D00-90FC-C03ADE3D893D}"/>
              </a:ext>
            </a:extLst>
          </p:cNvPr>
          <p:cNvSpPr/>
          <p:nvPr/>
        </p:nvSpPr>
        <p:spPr>
          <a:xfrm>
            <a:off x="3689282" y="3469476"/>
            <a:ext cx="966557" cy="742949"/>
          </a:xfrm>
          <a:prstGeom prst="rect">
            <a:avLst/>
          </a:prstGeom>
          <a:solidFill>
            <a:schemeClr val="accent2">
              <a:lumMod val="40000"/>
              <a:lumOff val="60000"/>
            </a:scheme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6" action="ppaction://hlinksldjump"/>
              </a:rPr>
              <a:t>Page 43</a:t>
            </a:r>
            <a:endParaRPr kumimoji="0" b="1" i="0" u="none" strike="noStrike" kern="1200" cap="none" spc="0" normalizeH="0" baseline="0" noProof="0" dirty="0">
              <a:ln>
                <a:noFill/>
              </a:ln>
              <a:solidFill>
                <a:srgbClr val="FFFFFF"/>
              </a:solidFill>
              <a:effectLst/>
              <a:uLnTx/>
              <a:uFillTx/>
              <a:latin typeface="Open Sans"/>
            </a:endParaRPr>
          </a:p>
        </p:txBody>
      </p:sp>
      <p:sp>
        <p:nvSpPr>
          <p:cNvPr id="62" name="ZoneTexte 61">
            <a:extLst>
              <a:ext uri="{FF2B5EF4-FFF2-40B4-BE49-F238E27FC236}">
                <a16:creationId xmlns:a16="http://schemas.microsoft.com/office/drawing/2014/main" id="{3F585633-BD7C-481F-B950-5C9B341336F9}"/>
              </a:ext>
            </a:extLst>
          </p:cNvPr>
          <p:cNvSpPr txBox="1"/>
          <p:nvPr/>
        </p:nvSpPr>
        <p:spPr>
          <a:xfrm>
            <a:off x="335360" y="2267347"/>
            <a:ext cx="3144336" cy="830997"/>
          </a:xfrm>
          <a:prstGeom prst="rect">
            <a:avLst/>
          </a:prstGeom>
          <a:noFill/>
        </p:spPr>
        <p:txBody>
          <a:bodyPr wrap="square" rtlCol="0">
            <a:spAutoFit/>
          </a:bodyPr>
          <a:lstStyle/>
          <a:p>
            <a:r>
              <a:rPr lang="fr-FR" sz="1600" b="1" u="sng" dirty="0">
                <a:solidFill>
                  <a:schemeClr val="tx2"/>
                </a:solidFill>
                <a:latin typeface="Open Sans"/>
              </a:rPr>
              <a:t>15</a:t>
            </a:r>
            <a:r>
              <a:rPr lang="fr-FR" sz="1600" b="1" dirty="0">
                <a:solidFill>
                  <a:schemeClr val="tx2"/>
                </a:solidFill>
                <a:latin typeface="Open Sans"/>
              </a:rPr>
              <a:t> – Remarques concernant l’audience devant le juge-commissaire </a:t>
            </a:r>
          </a:p>
        </p:txBody>
      </p:sp>
      <p:sp>
        <p:nvSpPr>
          <p:cNvPr id="64" name="ZoneTexte 63">
            <a:extLst>
              <a:ext uri="{FF2B5EF4-FFF2-40B4-BE49-F238E27FC236}">
                <a16:creationId xmlns:a16="http://schemas.microsoft.com/office/drawing/2014/main" id="{E7DB2DAF-9CA5-4E02-AD26-5FB534F0FBB9}"/>
              </a:ext>
            </a:extLst>
          </p:cNvPr>
          <p:cNvSpPr txBox="1"/>
          <p:nvPr/>
        </p:nvSpPr>
        <p:spPr>
          <a:xfrm>
            <a:off x="5015880" y="273739"/>
            <a:ext cx="717612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solidFill>
                  <a:schemeClr val="tx2"/>
                </a:solidFill>
                <a:latin typeface="Vijaya" panose="02020604020202020204" pitchFamily="18" charset="0"/>
                <a:cs typeface="Vijaya" panose="02020604020202020204" pitchFamily="18" charset="0"/>
              </a:rPr>
              <a:t>La procédure devant le juge-commissaire</a:t>
            </a:r>
          </a:p>
        </p:txBody>
      </p:sp>
      <p:sp>
        <p:nvSpPr>
          <p:cNvPr id="65" name="ZoneTexte 64">
            <a:extLst>
              <a:ext uri="{FF2B5EF4-FFF2-40B4-BE49-F238E27FC236}">
                <a16:creationId xmlns:a16="http://schemas.microsoft.com/office/drawing/2014/main" id="{E47A6EEC-3D6D-428A-8483-D9C1F1CF8C50}"/>
              </a:ext>
            </a:extLst>
          </p:cNvPr>
          <p:cNvSpPr txBox="1"/>
          <p:nvPr/>
        </p:nvSpPr>
        <p:spPr>
          <a:xfrm>
            <a:off x="-6216" y="286174"/>
            <a:ext cx="48780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solidFill>
                  <a:schemeClr val="tx2"/>
                </a:solidFill>
                <a:latin typeface="Vijaya" panose="02020604020202020204" pitchFamily="18" charset="0"/>
                <a:cs typeface="Vijaya" panose="02020604020202020204" pitchFamily="18" charset="0"/>
              </a:rPr>
              <a:t>Sommaire de la troisième partie </a:t>
            </a:r>
          </a:p>
        </p:txBody>
      </p:sp>
      <p:sp>
        <p:nvSpPr>
          <p:cNvPr id="63" name="Shape 273">
            <a:extLst>
              <a:ext uri="{FF2B5EF4-FFF2-40B4-BE49-F238E27FC236}">
                <a16:creationId xmlns:a16="http://schemas.microsoft.com/office/drawing/2014/main" id="{DAA062D1-95A5-4C53-BB20-00ACA5CFC2D8}"/>
              </a:ext>
            </a:extLst>
          </p:cNvPr>
          <p:cNvSpPr/>
          <p:nvPr/>
        </p:nvSpPr>
        <p:spPr>
          <a:xfrm>
            <a:off x="3692302" y="1176328"/>
            <a:ext cx="960336" cy="742949"/>
          </a:xfrm>
          <a:prstGeom prst="rect">
            <a:avLst/>
          </a:prstGeom>
          <a:solidFill>
            <a:schemeClr val="accent4"/>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7" action="ppaction://hlinksldjump"/>
              </a:rPr>
              <a:t>Page 40</a:t>
            </a:r>
            <a:endParaRPr kumimoji="0" b="1" i="0" u="none" strike="noStrike" kern="1200" cap="none" spc="0" normalizeH="0" baseline="0" noProof="0" dirty="0">
              <a:ln>
                <a:noFill/>
              </a:ln>
              <a:solidFill>
                <a:srgbClr val="FFFFFF"/>
              </a:solidFill>
              <a:effectLst/>
              <a:uLnTx/>
              <a:uFillTx/>
              <a:latin typeface="Open Sans"/>
            </a:endParaRPr>
          </a:p>
        </p:txBody>
      </p:sp>
      <p:sp>
        <p:nvSpPr>
          <p:cNvPr id="66" name="ZoneTexte 65">
            <a:extLst>
              <a:ext uri="{FF2B5EF4-FFF2-40B4-BE49-F238E27FC236}">
                <a16:creationId xmlns:a16="http://schemas.microsoft.com/office/drawing/2014/main" id="{719599B1-8A05-474C-9616-640672C63AC8}"/>
              </a:ext>
            </a:extLst>
          </p:cNvPr>
          <p:cNvSpPr txBox="1"/>
          <p:nvPr/>
        </p:nvSpPr>
        <p:spPr>
          <a:xfrm>
            <a:off x="340692" y="1124744"/>
            <a:ext cx="3235027" cy="830997"/>
          </a:xfrm>
          <a:prstGeom prst="rect">
            <a:avLst/>
          </a:prstGeom>
          <a:noFill/>
        </p:spPr>
        <p:txBody>
          <a:bodyPr wrap="square" rtlCol="0">
            <a:spAutoFit/>
          </a:bodyPr>
          <a:lstStyle/>
          <a:p>
            <a:r>
              <a:rPr lang="fr-FR" sz="1600" b="1" u="sng" dirty="0">
                <a:solidFill>
                  <a:schemeClr val="tx2"/>
                </a:solidFill>
                <a:latin typeface="Open Sans"/>
              </a:rPr>
              <a:t>14</a:t>
            </a:r>
            <a:r>
              <a:rPr lang="fr-FR" sz="1600" b="1" dirty="0">
                <a:solidFill>
                  <a:schemeClr val="tx2"/>
                </a:solidFill>
                <a:latin typeface="Open Sans"/>
              </a:rPr>
              <a:t> – Phase préparatoire à la convocation du créancier par le juge-commissaire</a:t>
            </a:r>
          </a:p>
        </p:txBody>
      </p:sp>
      <p:sp>
        <p:nvSpPr>
          <p:cNvPr id="58" name="Shape 273">
            <a:extLst>
              <a:ext uri="{FF2B5EF4-FFF2-40B4-BE49-F238E27FC236}">
                <a16:creationId xmlns:a16="http://schemas.microsoft.com/office/drawing/2014/main" id="{C04067A8-12FF-4383-9A4F-ADA454AD2D62}"/>
              </a:ext>
            </a:extLst>
          </p:cNvPr>
          <p:cNvSpPr/>
          <p:nvPr/>
        </p:nvSpPr>
        <p:spPr>
          <a:xfrm>
            <a:off x="7268319" y="2306588"/>
            <a:ext cx="998068" cy="742949"/>
          </a:xfrm>
          <a:prstGeom prst="rect">
            <a:avLst/>
          </a:prstGeom>
          <a:solidFill>
            <a:schemeClr val="accent4"/>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8" action="ppaction://hlinksldjump"/>
              </a:rPr>
              <a:t>Page 47</a:t>
            </a:r>
            <a:endParaRPr kumimoji="0" b="1" i="0" u="none" strike="noStrike" kern="1200" cap="none" spc="0" normalizeH="0" baseline="0" noProof="0" dirty="0">
              <a:ln>
                <a:noFill/>
              </a:ln>
              <a:solidFill>
                <a:srgbClr val="FFFFFF"/>
              </a:solidFill>
              <a:effectLst/>
              <a:uLnTx/>
              <a:uFillTx/>
              <a:latin typeface="Open Sans"/>
            </a:endParaRPr>
          </a:p>
        </p:txBody>
      </p:sp>
      <p:sp>
        <p:nvSpPr>
          <p:cNvPr id="67" name="ZoneTexte 66">
            <a:extLst>
              <a:ext uri="{FF2B5EF4-FFF2-40B4-BE49-F238E27FC236}">
                <a16:creationId xmlns:a16="http://schemas.microsoft.com/office/drawing/2014/main" id="{3CAC5EA1-59FD-4FF9-BFA8-3CB5CC554C3A}"/>
              </a:ext>
            </a:extLst>
          </p:cNvPr>
          <p:cNvSpPr txBox="1"/>
          <p:nvPr/>
        </p:nvSpPr>
        <p:spPr>
          <a:xfrm>
            <a:off x="8621185" y="2240604"/>
            <a:ext cx="3245601" cy="830997"/>
          </a:xfrm>
          <a:prstGeom prst="rect">
            <a:avLst/>
          </a:prstGeom>
          <a:noFill/>
        </p:spPr>
        <p:txBody>
          <a:bodyPr wrap="square" rtlCol="0">
            <a:spAutoFit/>
          </a:bodyPr>
          <a:lstStyle/>
          <a:p>
            <a:r>
              <a:rPr lang="fr-FR" sz="1600" b="1" u="sng" dirty="0">
                <a:solidFill>
                  <a:schemeClr val="tx2"/>
                </a:solidFill>
                <a:latin typeface="Open Sans"/>
              </a:rPr>
              <a:t>20</a:t>
            </a:r>
            <a:r>
              <a:rPr lang="fr-FR" sz="1600" b="1" dirty="0">
                <a:solidFill>
                  <a:schemeClr val="tx2"/>
                </a:solidFill>
                <a:latin typeface="Open Sans"/>
              </a:rPr>
              <a:t> – La distinction entre incompétence et absence de pouvoir juridictionnel</a:t>
            </a:r>
          </a:p>
        </p:txBody>
      </p:sp>
      <p:sp>
        <p:nvSpPr>
          <p:cNvPr id="68" name="Shape 273">
            <a:extLst>
              <a:ext uri="{FF2B5EF4-FFF2-40B4-BE49-F238E27FC236}">
                <a16:creationId xmlns:a16="http://schemas.microsoft.com/office/drawing/2014/main" id="{1C219D8C-EEBA-469F-B082-D27BA4A6B106}"/>
              </a:ext>
            </a:extLst>
          </p:cNvPr>
          <p:cNvSpPr/>
          <p:nvPr/>
        </p:nvSpPr>
        <p:spPr>
          <a:xfrm>
            <a:off x="7277844" y="3469208"/>
            <a:ext cx="998068" cy="742949"/>
          </a:xfrm>
          <a:prstGeom prst="rect">
            <a:avLst/>
          </a:prstGeom>
          <a:solidFill>
            <a:schemeClr val="accent5"/>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9" action="ppaction://hlinksldjump"/>
              </a:rPr>
              <a:t>Page 48 </a:t>
            </a:r>
            <a:endParaRPr kumimoji="0" b="1" i="0" u="none" strike="noStrike" kern="1200" cap="none" spc="0" normalizeH="0" baseline="0" noProof="0" dirty="0">
              <a:ln>
                <a:noFill/>
              </a:ln>
              <a:solidFill>
                <a:srgbClr val="FFFFFF"/>
              </a:solidFill>
              <a:effectLst/>
              <a:uLnTx/>
              <a:uFillTx/>
              <a:latin typeface="Open Sans"/>
            </a:endParaRPr>
          </a:p>
        </p:txBody>
      </p:sp>
      <p:sp>
        <p:nvSpPr>
          <p:cNvPr id="69" name="ZoneTexte 68">
            <a:extLst>
              <a:ext uri="{FF2B5EF4-FFF2-40B4-BE49-F238E27FC236}">
                <a16:creationId xmlns:a16="http://schemas.microsoft.com/office/drawing/2014/main" id="{3ACEDE88-6736-4A14-8D90-1E172934D422}"/>
              </a:ext>
            </a:extLst>
          </p:cNvPr>
          <p:cNvSpPr txBox="1"/>
          <p:nvPr/>
        </p:nvSpPr>
        <p:spPr>
          <a:xfrm>
            <a:off x="8630710" y="3394171"/>
            <a:ext cx="3245601" cy="830997"/>
          </a:xfrm>
          <a:prstGeom prst="rect">
            <a:avLst/>
          </a:prstGeom>
          <a:noFill/>
        </p:spPr>
        <p:txBody>
          <a:bodyPr wrap="square" rtlCol="0">
            <a:spAutoFit/>
          </a:bodyPr>
          <a:lstStyle/>
          <a:p>
            <a:r>
              <a:rPr lang="fr-FR" sz="1600" b="1" u="sng" dirty="0">
                <a:solidFill>
                  <a:schemeClr val="tx2"/>
                </a:solidFill>
                <a:latin typeface="Open Sans"/>
              </a:rPr>
              <a:t>21</a:t>
            </a:r>
            <a:r>
              <a:rPr lang="fr-FR" sz="1600" b="1" dirty="0">
                <a:solidFill>
                  <a:schemeClr val="tx2"/>
                </a:solidFill>
                <a:latin typeface="Open Sans"/>
              </a:rPr>
              <a:t> – La décision d’incompétence prise par le juge-commissaire</a:t>
            </a:r>
          </a:p>
        </p:txBody>
      </p:sp>
      <p:sp>
        <p:nvSpPr>
          <p:cNvPr id="70" name="Shape 273">
            <a:extLst>
              <a:ext uri="{FF2B5EF4-FFF2-40B4-BE49-F238E27FC236}">
                <a16:creationId xmlns:a16="http://schemas.microsoft.com/office/drawing/2014/main" id="{ADD42D3A-CA61-488D-A0A2-41BFB15818CD}"/>
              </a:ext>
            </a:extLst>
          </p:cNvPr>
          <p:cNvSpPr/>
          <p:nvPr/>
        </p:nvSpPr>
        <p:spPr>
          <a:xfrm>
            <a:off x="7285396" y="4580489"/>
            <a:ext cx="998068" cy="742949"/>
          </a:xfrm>
          <a:prstGeom prst="rect">
            <a:avLst/>
          </a:prstGeom>
          <a:solidFill>
            <a:schemeClr val="accent6">
              <a:lumMod val="60000"/>
              <a:lumOff val="40000"/>
            </a:scheme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10" action="ppaction://hlinksldjump"/>
              </a:rPr>
              <a:t>Pages   49 à 51</a:t>
            </a:r>
            <a:endParaRPr kumimoji="0" b="1" i="0" u="none" strike="noStrike" kern="1200" cap="none" spc="0" normalizeH="0" baseline="0" noProof="0" dirty="0">
              <a:ln>
                <a:noFill/>
              </a:ln>
              <a:solidFill>
                <a:srgbClr val="FFFFFF"/>
              </a:solidFill>
              <a:effectLst/>
              <a:uLnTx/>
              <a:uFillTx/>
              <a:latin typeface="Open Sans"/>
            </a:endParaRPr>
          </a:p>
        </p:txBody>
      </p:sp>
      <p:sp>
        <p:nvSpPr>
          <p:cNvPr id="71" name="ZoneTexte 70">
            <a:extLst>
              <a:ext uri="{FF2B5EF4-FFF2-40B4-BE49-F238E27FC236}">
                <a16:creationId xmlns:a16="http://schemas.microsoft.com/office/drawing/2014/main" id="{8AEA2B08-F5B1-4B3B-880F-B89DA551B4C5}"/>
              </a:ext>
            </a:extLst>
          </p:cNvPr>
          <p:cNvSpPr txBox="1"/>
          <p:nvPr/>
        </p:nvSpPr>
        <p:spPr>
          <a:xfrm>
            <a:off x="8638262" y="4405869"/>
            <a:ext cx="3245601" cy="1077218"/>
          </a:xfrm>
          <a:prstGeom prst="rect">
            <a:avLst/>
          </a:prstGeom>
          <a:noFill/>
        </p:spPr>
        <p:txBody>
          <a:bodyPr wrap="square" rtlCol="0">
            <a:spAutoFit/>
          </a:bodyPr>
          <a:lstStyle/>
          <a:p>
            <a:r>
              <a:rPr lang="fr-FR" sz="1600" b="1" u="sng" dirty="0">
                <a:solidFill>
                  <a:schemeClr val="tx2"/>
                </a:solidFill>
                <a:latin typeface="Open Sans"/>
              </a:rPr>
              <a:t>22</a:t>
            </a:r>
            <a:r>
              <a:rPr lang="fr-FR" sz="1600" b="1" dirty="0">
                <a:solidFill>
                  <a:schemeClr val="tx2"/>
                </a:solidFill>
                <a:latin typeface="Open Sans"/>
              </a:rPr>
              <a:t> – Examen par le juge-commissaire de la contestation de créance soulevée par le débiteur</a:t>
            </a:r>
          </a:p>
        </p:txBody>
      </p:sp>
      <p:sp>
        <p:nvSpPr>
          <p:cNvPr id="72" name="Shape 273">
            <a:extLst>
              <a:ext uri="{FF2B5EF4-FFF2-40B4-BE49-F238E27FC236}">
                <a16:creationId xmlns:a16="http://schemas.microsoft.com/office/drawing/2014/main" id="{2AB8A4D6-1CE4-41DE-AED7-29A4FF590C7C}"/>
              </a:ext>
            </a:extLst>
          </p:cNvPr>
          <p:cNvSpPr/>
          <p:nvPr/>
        </p:nvSpPr>
        <p:spPr>
          <a:xfrm>
            <a:off x="7293393" y="5596822"/>
            <a:ext cx="998068" cy="742949"/>
          </a:xfrm>
          <a:prstGeom prst="rect">
            <a:avLst/>
          </a:prstGeom>
          <a:solidFill>
            <a:schemeClr val="tx2">
              <a:lumMod val="40000"/>
              <a:lumOff val="60000"/>
            </a:scheme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11" action="ppaction://hlinksldjump"/>
              </a:rPr>
              <a:t>Pages 52 et 53</a:t>
            </a:r>
            <a:endParaRPr kumimoji="0" b="1" i="0" u="none" strike="noStrike" kern="1200" cap="none" spc="0" normalizeH="0" baseline="0" noProof="0" dirty="0">
              <a:ln>
                <a:noFill/>
              </a:ln>
              <a:solidFill>
                <a:srgbClr val="FFFFFF"/>
              </a:solidFill>
              <a:effectLst/>
              <a:uLnTx/>
              <a:uFillTx/>
              <a:latin typeface="Open Sans"/>
            </a:endParaRPr>
          </a:p>
        </p:txBody>
      </p:sp>
      <p:sp>
        <p:nvSpPr>
          <p:cNvPr id="73" name="ZoneTexte 72">
            <a:extLst>
              <a:ext uri="{FF2B5EF4-FFF2-40B4-BE49-F238E27FC236}">
                <a16:creationId xmlns:a16="http://schemas.microsoft.com/office/drawing/2014/main" id="{B848BAB9-4D5C-447B-B1DA-DF8DA2C38152}"/>
              </a:ext>
            </a:extLst>
          </p:cNvPr>
          <p:cNvSpPr txBox="1"/>
          <p:nvPr/>
        </p:nvSpPr>
        <p:spPr>
          <a:xfrm>
            <a:off x="8646259" y="5557997"/>
            <a:ext cx="3545741" cy="830997"/>
          </a:xfrm>
          <a:prstGeom prst="rect">
            <a:avLst/>
          </a:prstGeom>
          <a:noFill/>
        </p:spPr>
        <p:txBody>
          <a:bodyPr wrap="square" rtlCol="0">
            <a:spAutoFit/>
          </a:bodyPr>
          <a:lstStyle/>
          <a:p>
            <a:r>
              <a:rPr lang="fr-FR" sz="1600" b="1" u="sng" dirty="0">
                <a:solidFill>
                  <a:schemeClr val="tx2"/>
                </a:solidFill>
                <a:latin typeface="Open Sans"/>
              </a:rPr>
              <a:t>23</a:t>
            </a:r>
            <a:r>
              <a:rPr lang="fr-FR" sz="1600" b="1" dirty="0">
                <a:solidFill>
                  <a:schemeClr val="tx2"/>
                </a:solidFill>
                <a:latin typeface="Open Sans"/>
              </a:rPr>
              <a:t> – Tentative de délimitation de l’absence de pouvoir juridictionnel du juge-commissaire</a:t>
            </a:r>
          </a:p>
        </p:txBody>
      </p:sp>
    </p:spTree>
    <p:extLst>
      <p:ext uri="{BB962C8B-B14F-4D97-AF65-F5344CB8AC3E}">
        <p14:creationId xmlns:p14="http://schemas.microsoft.com/office/powerpoint/2010/main" val="241205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5C29051-85A5-4E86-A395-2DF59F111975}"/>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8ED90DB2-E902-4725-8C1B-5C1CF6221FA9}"/>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A98E5F58-9A3A-4D4A-A0B5-B1990C06BCE4}"/>
              </a:ext>
            </a:extLst>
          </p:cNvPr>
          <p:cNvSpPr>
            <a:spLocks noGrp="1"/>
          </p:cNvSpPr>
          <p:nvPr>
            <p:ph type="sldNum" sz="quarter" idx="12"/>
          </p:nvPr>
        </p:nvSpPr>
        <p:spPr/>
        <p:txBody>
          <a:bodyPr/>
          <a:lstStyle/>
          <a:p>
            <a:fld id="{A7D2C6EA-A00E-474B-A989-EF59E4134B89}" type="slidenum">
              <a:rPr lang="fr-FR" smtClean="0"/>
              <a:t>4</a:t>
            </a:fld>
            <a:endParaRPr lang="fr-FR" dirty="0"/>
          </a:p>
        </p:txBody>
      </p:sp>
      <p:sp>
        <p:nvSpPr>
          <p:cNvPr id="5" name="Shape 267">
            <a:extLst>
              <a:ext uri="{FF2B5EF4-FFF2-40B4-BE49-F238E27FC236}">
                <a16:creationId xmlns:a16="http://schemas.microsoft.com/office/drawing/2014/main" id="{B40A58AF-2565-4509-B515-AD6C606387B6}"/>
              </a:ext>
            </a:extLst>
          </p:cNvPr>
          <p:cNvSpPr/>
          <p:nvPr/>
        </p:nvSpPr>
        <p:spPr>
          <a:xfrm>
            <a:off x="3686174" y="4126211"/>
            <a:ext cx="969665" cy="742949"/>
          </a:xfrm>
          <a:prstGeom prst="rect">
            <a:avLst/>
          </a:prstGeom>
          <a:solidFill>
            <a:schemeClr val="accent6"/>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3" action="ppaction://hlinksldjump"/>
              </a:rPr>
              <a:t>Pages 57 et 58 </a:t>
            </a:r>
            <a:endParaRPr kumimoji="0" b="1" i="0" u="none" strike="noStrike" kern="1200" cap="none" spc="0" normalizeH="0" baseline="0" noProof="0" dirty="0">
              <a:ln>
                <a:noFill/>
              </a:ln>
              <a:solidFill>
                <a:srgbClr val="FFFFFF"/>
              </a:solidFill>
              <a:effectLst/>
              <a:uLnTx/>
              <a:uFillTx/>
              <a:latin typeface="Open Sans"/>
            </a:endParaRPr>
          </a:p>
        </p:txBody>
      </p:sp>
      <p:grpSp>
        <p:nvGrpSpPr>
          <p:cNvPr id="8" name="Group 24">
            <a:extLst>
              <a:ext uri="{FF2B5EF4-FFF2-40B4-BE49-F238E27FC236}">
                <a16:creationId xmlns:a16="http://schemas.microsoft.com/office/drawing/2014/main" id="{2CEDC200-7844-40CA-B6A0-E56A1F8AC8D1}"/>
              </a:ext>
            </a:extLst>
          </p:cNvPr>
          <p:cNvGrpSpPr/>
          <p:nvPr/>
        </p:nvGrpSpPr>
        <p:grpSpPr>
          <a:xfrm>
            <a:off x="4842669" y="2066719"/>
            <a:ext cx="2506663" cy="4035425"/>
            <a:chOff x="2924175" y="1682750"/>
            <a:chExt cx="2506663" cy="4035425"/>
          </a:xfrm>
        </p:grpSpPr>
        <p:sp>
          <p:nvSpPr>
            <p:cNvPr id="9" name="Freeform 90">
              <a:extLst>
                <a:ext uri="{FF2B5EF4-FFF2-40B4-BE49-F238E27FC236}">
                  <a16:creationId xmlns:a16="http://schemas.microsoft.com/office/drawing/2014/main" id="{448B183A-E3B2-4DC5-9C01-21A57419E2E5}"/>
                </a:ext>
              </a:extLst>
            </p:cNvPr>
            <p:cNvSpPr>
              <a:spLocks/>
            </p:cNvSpPr>
            <p:nvPr/>
          </p:nvSpPr>
          <p:spPr bwMode="auto">
            <a:xfrm>
              <a:off x="3730625" y="5511800"/>
              <a:ext cx="276225" cy="206375"/>
            </a:xfrm>
            <a:custGeom>
              <a:avLst/>
              <a:gdLst>
                <a:gd name="T0" fmla="*/ 0 w 699"/>
                <a:gd name="T1" fmla="*/ 2 h 520"/>
                <a:gd name="T2" fmla="*/ 0 w 699"/>
                <a:gd name="T3" fmla="*/ 520 h 520"/>
                <a:gd name="T4" fmla="*/ 691 w 699"/>
                <a:gd name="T5" fmla="*/ 520 h 520"/>
                <a:gd name="T6" fmla="*/ 694 w 699"/>
                <a:gd name="T7" fmla="*/ 516 h 520"/>
                <a:gd name="T8" fmla="*/ 699 w 699"/>
                <a:gd name="T9" fmla="*/ 492 h 520"/>
                <a:gd name="T10" fmla="*/ 696 w 699"/>
                <a:gd name="T11" fmla="*/ 466 h 520"/>
                <a:gd name="T12" fmla="*/ 684 w 699"/>
                <a:gd name="T13" fmla="*/ 433 h 520"/>
                <a:gd name="T14" fmla="*/ 657 w 699"/>
                <a:gd name="T15" fmla="*/ 394 h 520"/>
                <a:gd name="T16" fmla="*/ 612 w 699"/>
                <a:gd name="T17" fmla="*/ 353 h 520"/>
                <a:gd name="T18" fmla="*/ 543 w 699"/>
                <a:gd name="T19" fmla="*/ 306 h 520"/>
                <a:gd name="T20" fmla="*/ 497 w 699"/>
                <a:gd name="T21" fmla="*/ 282 h 520"/>
                <a:gd name="T22" fmla="*/ 237 w 699"/>
                <a:gd name="T23" fmla="*/ 152 h 520"/>
                <a:gd name="T24" fmla="*/ 230 w 699"/>
                <a:gd name="T25" fmla="*/ 0 h 520"/>
                <a:gd name="T26" fmla="*/ 0 w 699"/>
                <a:gd name="T27" fmla="*/ 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9" h="520">
                  <a:moveTo>
                    <a:pt x="0" y="2"/>
                  </a:moveTo>
                  <a:lnTo>
                    <a:pt x="0" y="520"/>
                  </a:lnTo>
                  <a:lnTo>
                    <a:pt x="691" y="520"/>
                  </a:lnTo>
                  <a:lnTo>
                    <a:pt x="694" y="516"/>
                  </a:lnTo>
                  <a:lnTo>
                    <a:pt x="699" y="492"/>
                  </a:lnTo>
                  <a:lnTo>
                    <a:pt x="696" y="466"/>
                  </a:lnTo>
                  <a:lnTo>
                    <a:pt x="684" y="433"/>
                  </a:lnTo>
                  <a:lnTo>
                    <a:pt x="657" y="394"/>
                  </a:lnTo>
                  <a:lnTo>
                    <a:pt x="612" y="353"/>
                  </a:lnTo>
                  <a:lnTo>
                    <a:pt x="543" y="306"/>
                  </a:lnTo>
                  <a:lnTo>
                    <a:pt x="497" y="282"/>
                  </a:lnTo>
                  <a:lnTo>
                    <a:pt x="237" y="152"/>
                  </a:lnTo>
                  <a:lnTo>
                    <a:pt x="230"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0" name="Freeform 91">
              <a:extLst>
                <a:ext uri="{FF2B5EF4-FFF2-40B4-BE49-F238E27FC236}">
                  <a16:creationId xmlns:a16="http://schemas.microsoft.com/office/drawing/2014/main" id="{C96CF7AA-BC5A-49CF-AA0E-7F4512B8B3A1}"/>
                </a:ext>
              </a:extLst>
            </p:cNvPr>
            <p:cNvSpPr>
              <a:spLocks/>
            </p:cNvSpPr>
            <p:nvPr/>
          </p:nvSpPr>
          <p:spPr bwMode="auto">
            <a:xfrm>
              <a:off x="3309938" y="5511800"/>
              <a:ext cx="277813" cy="206375"/>
            </a:xfrm>
            <a:custGeom>
              <a:avLst/>
              <a:gdLst>
                <a:gd name="T0" fmla="*/ 699 w 699"/>
                <a:gd name="T1" fmla="*/ 2 h 520"/>
                <a:gd name="T2" fmla="*/ 699 w 699"/>
                <a:gd name="T3" fmla="*/ 520 h 520"/>
                <a:gd name="T4" fmla="*/ 8 w 699"/>
                <a:gd name="T5" fmla="*/ 520 h 520"/>
                <a:gd name="T6" fmla="*/ 5 w 699"/>
                <a:gd name="T7" fmla="*/ 516 h 520"/>
                <a:gd name="T8" fmla="*/ 0 w 699"/>
                <a:gd name="T9" fmla="*/ 492 h 520"/>
                <a:gd name="T10" fmla="*/ 3 w 699"/>
                <a:gd name="T11" fmla="*/ 466 h 520"/>
                <a:gd name="T12" fmla="*/ 14 w 699"/>
                <a:gd name="T13" fmla="*/ 433 h 520"/>
                <a:gd name="T14" fmla="*/ 42 w 699"/>
                <a:gd name="T15" fmla="*/ 394 h 520"/>
                <a:gd name="T16" fmla="*/ 87 w 699"/>
                <a:gd name="T17" fmla="*/ 353 h 520"/>
                <a:gd name="T18" fmla="*/ 156 w 699"/>
                <a:gd name="T19" fmla="*/ 306 h 520"/>
                <a:gd name="T20" fmla="*/ 202 w 699"/>
                <a:gd name="T21" fmla="*/ 282 h 520"/>
                <a:gd name="T22" fmla="*/ 462 w 699"/>
                <a:gd name="T23" fmla="*/ 152 h 520"/>
                <a:gd name="T24" fmla="*/ 469 w 699"/>
                <a:gd name="T25" fmla="*/ 0 h 520"/>
                <a:gd name="T26" fmla="*/ 699 w 699"/>
                <a:gd name="T27" fmla="*/ 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9" h="520">
                  <a:moveTo>
                    <a:pt x="699" y="2"/>
                  </a:moveTo>
                  <a:lnTo>
                    <a:pt x="699" y="520"/>
                  </a:lnTo>
                  <a:lnTo>
                    <a:pt x="8" y="520"/>
                  </a:lnTo>
                  <a:lnTo>
                    <a:pt x="5" y="516"/>
                  </a:lnTo>
                  <a:lnTo>
                    <a:pt x="0" y="492"/>
                  </a:lnTo>
                  <a:lnTo>
                    <a:pt x="3" y="466"/>
                  </a:lnTo>
                  <a:lnTo>
                    <a:pt x="14" y="433"/>
                  </a:lnTo>
                  <a:lnTo>
                    <a:pt x="42" y="394"/>
                  </a:lnTo>
                  <a:lnTo>
                    <a:pt x="87" y="353"/>
                  </a:lnTo>
                  <a:lnTo>
                    <a:pt x="156" y="306"/>
                  </a:lnTo>
                  <a:lnTo>
                    <a:pt x="202" y="282"/>
                  </a:lnTo>
                  <a:lnTo>
                    <a:pt x="462" y="152"/>
                  </a:lnTo>
                  <a:lnTo>
                    <a:pt x="469" y="0"/>
                  </a:lnTo>
                  <a:lnTo>
                    <a:pt x="699"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1" name="Freeform 92">
              <a:extLst>
                <a:ext uri="{FF2B5EF4-FFF2-40B4-BE49-F238E27FC236}">
                  <a16:creationId xmlns:a16="http://schemas.microsoft.com/office/drawing/2014/main" id="{6ABCC40D-BB34-4ABF-98FB-1A9A95F468E4}"/>
                </a:ext>
              </a:extLst>
            </p:cNvPr>
            <p:cNvSpPr>
              <a:spLocks/>
            </p:cNvSpPr>
            <p:nvPr/>
          </p:nvSpPr>
          <p:spPr bwMode="auto">
            <a:xfrm>
              <a:off x="3389313" y="3548063"/>
              <a:ext cx="542925" cy="2016125"/>
            </a:xfrm>
            <a:custGeom>
              <a:avLst/>
              <a:gdLst>
                <a:gd name="T0" fmla="*/ 0 w 1368"/>
                <a:gd name="T1" fmla="*/ 0 h 5080"/>
                <a:gd name="T2" fmla="*/ 148 w 1368"/>
                <a:gd name="T3" fmla="*/ 5080 h 5080"/>
                <a:gd name="T4" fmla="*/ 569 w 1368"/>
                <a:gd name="T5" fmla="*/ 5080 h 5080"/>
                <a:gd name="T6" fmla="*/ 697 w 1368"/>
                <a:gd name="T7" fmla="*/ 919 h 5080"/>
                <a:gd name="T8" fmla="*/ 763 w 1368"/>
                <a:gd name="T9" fmla="*/ 5080 h 5080"/>
                <a:gd name="T10" fmla="*/ 1184 w 1368"/>
                <a:gd name="T11" fmla="*/ 5080 h 5080"/>
                <a:gd name="T12" fmla="*/ 1368 w 1368"/>
                <a:gd name="T13" fmla="*/ 0 h 5080"/>
                <a:gd name="T14" fmla="*/ 0 w 1368"/>
                <a:gd name="T15" fmla="*/ 0 h 50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8" h="5080">
                  <a:moveTo>
                    <a:pt x="0" y="0"/>
                  </a:moveTo>
                  <a:lnTo>
                    <a:pt x="148" y="5080"/>
                  </a:lnTo>
                  <a:lnTo>
                    <a:pt x="569" y="5080"/>
                  </a:lnTo>
                  <a:lnTo>
                    <a:pt x="697" y="919"/>
                  </a:lnTo>
                  <a:lnTo>
                    <a:pt x="763" y="5080"/>
                  </a:lnTo>
                  <a:lnTo>
                    <a:pt x="1184" y="5080"/>
                  </a:lnTo>
                  <a:lnTo>
                    <a:pt x="1368" y="0"/>
                  </a:lnTo>
                  <a:lnTo>
                    <a:pt x="0" y="0"/>
                  </a:lnTo>
                  <a:close/>
                </a:path>
              </a:pathLst>
            </a:custGeom>
            <a:solidFill>
              <a:srgbClr val="2932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2" name="Freeform 93">
              <a:extLst>
                <a:ext uri="{FF2B5EF4-FFF2-40B4-BE49-F238E27FC236}">
                  <a16:creationId xmlns:a16="http://schemas.microsoft.com/office/drawing/2014/main" id="{D85C25AE-EB10-45B2-9377-CA2051DA11FA}"/>
                </a:ext>
              </a:extLst>
            </p:cNvPr>
            <p:cNvSpPr>
              <a:spLocks/>
            </p:cNvSpPr>
            <p:nvPr/>
          </p:nvSpPr>
          <p:spPr bwMode="auto">
            <a:xfrm>
              <a:off x="4703763" y="2887663"/>
              <a:ext cx="1588" cy="141288"/>
            </a:xfrm>
            <a:custGeom>
              <a:avLst/>
              <a:gdLst>
                <a:gd name="T0" fmla="*/ 0 w 4"/>
                <a:gd name="T1" fmla="*/ 358 h 358"/>
                <a:gd name="T2" fmla="*/ 0 w 4"/>
                <a:gd name="T3" fmla="*/ 4 h 358"/>
                <a:gd name="T4" fmla="*/ 4 w 4"/>
                <a:gd name="T5" fmla="*/ 0 h 358"/>
                <a:gd name="T6" fmla="*/ 4 w 4"/>
                <a:gd name="T7" fmla="*/ 354 h 358"/>
                <a:gd name="T8" fmla="*/ 3 w 4"/>
                <a:gd name="T9" fmla="*/ 357 h 358"/>
                <a:gd name="T10" fmla="*/ 0 w 4"/>
                <a:gd name="T11" fmla="*/ 358 h 358"/>
              </a:gdLst>
              <a:ahLst/>
              <a:cxnLst>
                <a:cxn ang="0">
                  <a:pos x="T0" y="T1"/>
                </a:cxn>
                <a:cxn ang="0">
                  <a:pos x="T2" y="T3"/>
                </a:cxn>
                <a:cxn ang="0">
                  <a:pos x="T4" y="T5"/>
                </a:cxn>
                <a:cxn ang="0">
                  <a:pos x="T6" y="T7"/>
                </a:cxn>
                <a:cxn ang="0">
                  <a:pos x="T8" y="T9"/>
                </a:cxn>
                <a:cxn ang="0">
                  <a:pos x="T10" y="T11"/>
                </a:cxn>
              </a:cxnLst>
              <a:rect l="0" t="0" r="r" b="b"/>
              <a:pathLst>
                <a:path w="4" h="358">
                  <a:moveTo>
                    <a:pt x="0" y="358"/>
                  </a:moveTo>
                  <a:lnTo>
                    <a:pt x="0" y="4"/>
                  </a:lnTo>
                  <a:lnTo>
                    <a:pt x="4" y="0"/>
                  </a:lnTo>
                  <a:lnTo>
                    <a:pt x="4" y="354"/>
                  </a:lnTo>
                  <a:lnTo>
                    <a:pt x="3" y="357"/>
                  </a:lnTo>
                  <a:lnTo>
                    <a:pt x="0" y="358"/>
                  </a:lnTo>
                  <a:close/>
                </a:path>
              </a:pathLst>
            </a:custGeom>
            <a:solidFill>
              <a:srgbClr val="5C6D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3" name="Freeform 95">
              <a:extLst>
                <a:ext uri="{FF2B5EF4-FFF2-40B4-BE49-F238E27FC236}">
                  <a16:creationId xmlns:a16="http://schemas.microsoft.com/office/drawing/2014/main" id="{6F9F89B3-F897-4CC5-BF0F-D6B0386FB8C0}"/>
                </a:ext>
              </a:extLst>
            </p:cNvPr>
            <p:cNvSpPr>
              <a:spLocks/>
            </p:cNvSpPr>
            <p:nvPr/>
          </p:nvSpPr>
          <p:spPr bwMode="auto">
            <a:xfrm>
              <a:off x="3387725" y="3471863"/>
              <a:ext cx="547688" cy="76200"/>
            </a:xfrm>
            <a:custGeom>
              <a:avLst/>
              <a:gdLst>
                <a:gd name="T0" fmla="*/ 1380 w 1380"/>
                <a:gd name="T1" fmla="*/ 0 h 196"/>
                <a:gd name="T2" fmla="*/ 0 w 1380"/>
                <a:gd name="T3" fmla="*/ 0 h 196"/>
                <a:gd name="T4" fmla="*/ 5 w 1380"/>
                <a:gd name="T5" fmla="*/ 196 h 196"/>
                <a:gd name="T6" fmla="*/ 1373 w 1380"/>
                <a:gd name="T7" fmla="*/ 196 h 196"/>
                <a:gd name="T8" fmla="*/ 1380 w 1380"/>
                <a:gd name="T9" fmla="*/ 0 h 196"/>
              </a:gdLst>
              <a:ahLst/>
              <a:cxnLst>
                <a:cxn ang="0">
                  <a:pos x="T0" y="T1"/>
                </a:cxn>
                <a:cxn ang="0">
                  <a:pos x="T2" y="T3"/>
                </a:cxn>
                <a:cxn ang="0">
                  <a:pos x="T4" y="T5"/>
                </a:cxn>
                <a:cxn ang="0">
                  <a:pos x="T6" y="T7"/>
                </a:cxn>
                <a:cxn ang="0">
                  <a:pos x="T8" y="T9"/>
                </a:cxn>
              </a:cxnLst>
              <a:rect l="0" t="0" r="r" b="b"/>
              <a:pathLst>
                <a:path w="1380" h="196">
                  <a:moveTo>
                    <a:pt x="1380" y="0"/>
                  </a:moveTo>
                  <a:lnTo>
                    <a:pt x="0" y="0"/>
                  </a:lnTo>
                  <a:lnTo>
                    <a:pt x="5" y="196"/>
                  </a:lnTo>
                  <a:lnTo>
                    <a:pt x="1373" y="196"/>
                  </a:lnTo>
                  <a:lnTo>
                    <a:pt x="138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4" name="Freeform 96">
              <a:extLst>
                <a:ext uri="{FF2B5EF4-FFF2-40B4-BE49-F238E27FC236}">
                  <a16:creationId xmlns:a16="http://schemas.microsoft.com/office/drawing/2014/main" id="{153ED344-E98B-42DF-9F4B-4E25850D235E}"/>
                </a:ext>
              </a:extLst>
            </p:cNvPr>
            <p:cNvSpPr>
              <a:spLocks/>
            </p:cNvSpPr>
            <p:nvPr/>
          </p:nvSpPr>
          <p:spPr bwMode="auto">
            <a:xfrm>
              <a:off x="3308350" y="2473325"/>
              <a:ext cx="276225" cy="1401763"/>
            </a:xfrm>
            <a:custGeom>
              <a:avLst/>
              <a:gdLst>
                <a:gd name="T0" fmla="*/ 0 w 696"/>
                <a:gd name="T1" fmla="*/ 375 h 3534"/>
                <a:gd name="T2" fmla="*/ 92 w 696"/>
                <a:gd name="T3" fmla="*/ 3513 h 3534"/>
                <a:gd name="T4" fmla="*/ 626 w 696"/>
                <a:gd name="T5" fmla="*/ 3534 h 3534"/>
                <a:gd name="T6" fmla="*/ 642 w 696"/>
                <a:gd name="T7" fmla="*/ 636 h 3534"/>
                <a:gd name="T8" fmla="*/ 696 w 696"/>
                <a:gd name="T9" fmla="*/ 0 h 3534"/>
                <a:gd name="T10" fmla="*/ 0 w 696"/>
                <a:gd name="T11" fmla="*/ 375 h 3534"/>
              </a:gdLst>
              <a:ahLst/>
              <a:cxnLst>
                <a:cxn ang="0">
                  <a:pos x="T0" y="T1"/>
                </a:cxn>
                <a:cxn ang="0">
                  <a:pos x="T2" y="T3"/>
                </a:cxn>
                <a:cxn ang="0">
                  <a:pos x="T4" y="T5"/>
                </a:cxn>
                <a:cxn ang="0">
                  <a:pos x="T6" y="T7"/>
                </a:cxn>
                <a:cxn ang="0">
                  <a:pos x="T8" y="T9"/>
                </a:cxn>
                <a:cxn ang="0">
                  <a:pos x="T10" y="T11"/>
                </a:cxn>
              </a:cxnLst>
              <a:rect l="0" t="0" r="r" b="b"/>
              <a:pathLst>
                <a:path w="696" h="3534">
                  <a:moveTo>
                    <a:pt x="0" y="375"/>
                  </a:moveTo>
                  <a:lnTo>
                    <a:pt x="92" y="3513"/>
                  </a:lnTo>
                  <a:lnTo>
                    <a:pt x="626" y="3534"/>
                  </a:lnTo>
                  <a:lnTo>
                    <a:pt x="642" y="636"/>
                  </a:lnTo>
                  <a:lnTo>
                    <a:pt x="696" y="0"/>
                  </a:lnTo>
                  <a:lnTo>
                    <a:pt x="0" y="375"/>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5" name="Freeform 97">
              <a:extLst>
                <a:ext uri="{FF2B5EF4-FFF2-40B4-BE49-F238E27FC236}">
                  <a16:creationId xmlns:a16="http://schemas.microsoft.com/office/drawing/2014/main" id="{5E540C0E-1250-45E8-897A-F512EB4BF08C}"/>
                </a:ext>
              </a:extLst>
            </p:cNvPr>
            <p:cNvSpPr>
              <a:spLocks/>
            </p:cNvSpPr>
            <p:nvPr/>
          </p:nvSpPr>
          <p:spPr bwMode="auto">
            <a:xfrm>
              <a:off x="3559175" y="2462213"/>
              <a:ext cx="223838" cy="1006475"/>
            </a:xfrm>
            <a:custGeom>
              <a:avLst/>
              <a:gdLst>
                <a:gd name="T0" fmla="*/ 262 w 565"/>
                <a:gd name="T1" fmla="*/ 0 h 2536"/>
                <a:gd name="T2" fmla="*/ 94 w 565"/>
                <a:gd name="T3" fmla="*/ 41 h 2536"/>
                <a:gd name="T4" fmla="*/ 0 w 565"/>
                <a:gd name="T5" fmla="*/ 162 h 2536"/>
                <a:gd name="T6" fmla="*/ 0 w 565"/>
                <a:gd name="T7" fmla="*/ 2536 h 2536"/>
                <a:gd name="T8" fmla="*/ 565 w 565"/>
                <a:gd name="T9" fmla="*/ 2536 h 2536"/>
                <a:gd name="T10" fmla="*/ 558 w 565"/>
                <a:gd name="T11" fmla="*/ 162 h 2536"/>
                <a:gd name="T12" fmla="*/ 437 w 565"/>
                <a:gd name="T13" fmla="*/ 35 h 2536"/>
                <a:gd name="T14" fmla="*/ 262 w 565"/>
                <a:gd name="T15" fmla="*/ 0 h 25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5" h="2536">
                  <a:moveTo>
                    <a:pt x="262" y="0"/>
                  </a:moveTo>
                  <a:lnTo>
                    <a:pt x="94" y="41"/>
                  </a:lnTo>
                  <a:lnTo>
                    <a:pt x="0" y="162"/>
                  </a:lnTo>
                  <a:lnTo>
                    <a:pt x="0" y="2536"/>
                  </a:lnTo>
                  <a:lnTo>
                    <a:pt x="565" y="2536"/>
                  </a:lnTo>
                  <a:lnTo>
                    <a:pt x="558" y="162"/>
                  </a:lnTo>
                  <a:lnTo>
                    <a:pt x="437" y="35"/>
                  </a:lnTo>
                  <a:lnTo>
                    <a:pt x="262" y="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6" name="Freeform 98">
              <a:extLst>
                <a:ext uri="{FF2B5EF4-FFF2-40B4-BE49-F238E27FC236}">
                  <a16:creationId xmlns:a16="http://schemas.microsoft.com/office/drawing/2014/main" id="{4E2B89A5-137B-4970-BB24-B3EE475C9D7F}"/>
                </a:ext>
              </a:extLst>
            </p:cNvPr>
            <p:cNvSpPr>
              <a:spLocks/>
            </p:cNvSpPr>
            <p:nvPr/>
          </p:nvSpPr>
          <p:spPr bwMode="auto">
            <a:xfrm>
              <a:off x="3619500" y="2489200"/>
              <a:ext cx="92075" cy="120650"/>
            </a:xfrm>
            <a:custGeom>
              <a:avLst/>
              <a:gdLst>
                <a:gd name="T0" fmla="*/ 111 w 232"/>
                <a:gd name="T1" fmla="*/ 0 h 305"/>
                <a:gd name="T2" fmla="*/ 0 w 232"/>
                <a:gd name="T3" fmla="*/ 171 h 305"/>
                <a:gd name="T4" fmla="*/ 71 w 232"/>
                <a:gd name="T5" fmla="*/ 305 h 305"/>
                <a:gd name="T6" fmla="*/ 155 w 232"/>
                <a:gd name="T7" fmla="*/ 305 h 305"/>
                <a:gd name="T8" fmla="*/ 232 w 232"/>
                <a:gd name="T9" fmla="*/ 171 h 305"/>
                <a:gd name="T10" fmla="*/ 111 w 232"/>
                <a:gd name="T11" fmla="*/ 0 h 305"/>
              </a:gdLst>
              <a:ahLst/>
              <a:cxnLst>
                <a:cxn ang="0">
                  <a:pos x="T0" y="T1"/>
                </a:cxn>
                <a:cxn ang="0">
                  <a:pos x="T2" y="T3"/>
                </a:cxn>
                <a:cxn ang="0">
                  <a:pos x="T4" y="T5"/>
                </a:cxn>
                <a:cxn ang="0">
                  <a:pos x="T6" y="T7"/>
                </a:cxn>
                <a:cxn ang="0">
                  <a:pos x="T8" y="T9"/>
                </a:cxn>
                <a:cxn ang="0">
                  <a:pos x="T10" y="T11"/>
                </a:cxn>
              </a:cxnLst>
              <a:rect l="0" t="0" r="r" b="b"/>
              <a:pathLst>
                <a:path w="232" h="305">
                  <a:moveTo>
                    <a:pt x="111" y="0"/>
                  </a:moveTo>
                  <a:lnTo>
                    <a:pt x="0" y="171"/>
                  </a:lnTo>
                  <a:lnTo>
                    <a:pt x="71" y="305"/>
                  </a:lnTo>
                  <a:lnTo>
                    <a:pt x="155" y="305"/>
                  </a:lnTo>
                  <a:lnTo>
                    <a:pt x="232" y="171"/>
                  </a:lnTo>
                  <a:lnTo>
                    <a:pt x="111" y="0"/>
                  </a:lnTo>
                  <a:close/>
                </a:path>
              </a:pathLst>
            </a:custGeom>
            <a:solidFill>
              <a:srgbClr val="FE5A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7" name="Freeform 99">
              <a:extLst>
                <a:ext uri="{FF2B5EF4-FFF2-40B4-BE49-F238E27FC236}">
                  <a16:creationId xmlns:a16="http://schemas.microsoft.com/office/drawing/2014/main" id="{B0AD6799-F8F2-4D6F-9A88-6880546235EF}"/>
                </a:ext>
              </a:extLst>
            </p:cNvPr>
            <p:cNvSpPr>
              <a:spLocks/>
            </p:cNvSpPr>
            <p:nvPr/>
          </p:nvSpPr>
          <p:spPr bwMode="auto">
            <a:xfrm>
              <a:off x="3573463" y="2432050"/>
              <a:ext cx="196850" cy="150813"/>
            </a:xfrm>
            <a:custGeom>
              <a:avLst/>
              <a:gdLst>
                <a:gd name="T0" fmla="*/ 85 w 499"/>
                <a:gd name="T1" fmla="*/ 0 h 380"/>
                <a:gd name="T2" fmla="*/ 387 w 499"/>
                <a:gd name="T3" fmla="*/ 0 h 380"/>
                <a:gd name="T4" fmla="*/ 499 w 499"/>
                <a:gd name="T5" fmla="*/ 203 h 380"/>
                <a:gd name="T6" fmla="*/ 345 w 499"/>
                <a:gd name="T7" fmla="*/ 373 h 380"/>
                <a:gd name="T8" fmla="*/ 232 w 499"/>
                <a:gd name="T9" fmla="*/ 190 h 380"/>
                <a:gd name="T10" fmla="*/ 113 w 499"/>
                <a:gd name="T11" fmla="*/ 380 h 380"/>
                <a:gd name="T12" fmla="*/ 0 w 499"/>
                <a:gd name="T13" fmla="*/ 218 h 380"/>
                <a:gd name="T14" fmla="*/ 85 w 499"/>
                <a:gd name="T15" fmla="*/ 0 h 3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380">
                  <a:moveTo>
                    <a:pt x="85" y="0"/>
                  </a:moveTo>
                  <a:lnTo>
                    <a:pt x="387" y="0"/>
                  </a:lnTo>
                  <a:lnTo>
                    <a:pt x="499" y="203"/>
                  </a:lnTo>
                  <a:lnTo>
                    <a:pt x="345" y="373"/>
                  </a:lnTo>
                  <a:lnTo>
                    <a:pt x="232" y="190"/>
                  </a:lnTo>
                  <a:lnTo>
                    <a:pt x="113" y="380"/>
                  </a:lnTo>
                  <a:lnTo>
                    <a:pt x="0" y="218"/>
                  </a:lnTo>
                  <a:lnTo>
                    <a:pt x="85"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8" name="Freeform 100">
              <a:extLst>
                <a:ext uri="{FF2B5EF4-FFF2-40B4-BE49-F238E27FC236}">
                  <a16:creationId xmlns:a16="http://schemas.microsoft.com/office/drawing/2014/main" id="{11AD359B-9A3A-43C9-8C18-12F18E981116}"/>
                </a:ext>
              </a:extLst>
            </p:cNvPr>
            <p:cNvSpPr>
              <a:spLocks/>
            </p:cNvSpPr>
            <p:nvPr/>
          </p:nvSpPr>
          <p:spPr bwMode="auto">
            <a:xfrm>
              <a:off x="3624263" y="2351088"/>
              <a:ext cx="85725" cy="138113"/>
            </a:xfrm>
            <a:custGeom>
              <a:avLst/>
              <a:gdLst>
                <a:gd name="T0" fmla="*/ 0 w 217"/>
                <a:gd name="T1" fmla="*/ 28 h 346"/>
                <a:gd name="T2" fmla="*/ 0 w 217"/>
                <a:gd name="T3" fmla="*/ 259 h 346"/>
                <a:gd name="T4" fmla="*/ 101 w 217"/>
                <a:gd name="T5" fmla="*/ 346 h 346"/>
                <a:gd name="T6" fmla="*/ 217 w 217"/>
                <a:gd name="T7" fmla="*/ 259 h 346"/>
                <a:gd name="T8" fmla="*/ 217 w 217"/>
                <a:gd name="T9" fmla="*/ 0 h 346"/>
                <a:gd name="T10" fmla="*/ 189 w 217"/>
                <a:gd name="T11" fmla="*/ 8 h 346"/>
                <a:gd name="T12" fmla="*/ 67 w 217"/>
                <a:gd name="T13" fmla="*/ 34 h 346"/>
                <a:gd name="T14" fmla="*/ 20 w 217"/>
                <a:gd name="T15" fmla="*/ 37 h 346"/>
                <a:gd name="T16" fmla="*/ 1 w 217"/>
                <a:gd name="T17" fmla="*/ 34 h 346"/>
                <a:gd name="T18" fmla="*/ 0 w 217"/>
                <a:gd name="T19" fmla="*/ 2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 h="346">
                  <a:moveTo>
                    <a:pt x="0" y="28"/>
                  </a:moveTo>
                  <a:lnTo>
                    <a:pt x="0" y="259"/>
                  </a:lnTo>
                  <a:lnTo>
                    <a:pt x="101" y="346"/>
                  </a:lnTo>
                  <a:lnTo>
                    <a:pt x="217" y="259"/>
                  </a:lnTo>
                  <a:lnTo>
                    <a:pt x="217" y="0"/>
                  </a:lnTo>
                  <a:lnTo>
                    <a:pt x="189" y="8"/>
                  </a:lnTo>
                  <a:lnTo>
                    <a:pt x="67" y="34"/>
                  </a:lnTo>
                  <a:lnTo>
                    <a:pt x="20" y="37"/>
                  </a:lnTo>
                  <a:lnTo>
                    <a:pt x="1" y="34"/>
                  </a:lnTo>
                  <a:lnTo>
                    <a:pt x="0" y="28"/>
                  </a:lnTo>
                  <a:close/>
                </a:path>
              </a:pathLst>
            </a:custGeom>
            <a:solidFill>
              <a:srgbClr val="D9A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19" name="Freeform 101">
              <a:extLst>
                <a:ext uri="{FF2B5EF4-FFF2-40B4-BE49-F238E27FC236}">
                  <a16:creationId xmlns:a16="http://schemas.microsoft.com/office/drawing/2014/main" id="{5806B766-AB69-40C0-85F6-8683EC8FF06C}"/>
                </a:ext>
              </a:extLst>
            </p:cNvPr>
            <p:cNvSpPr>
              <a:spLocks/>
            </p:cNvSpPr>
            <p:nvPr/>
          </p:nvSpPr>
          <p:spPr bwMode="auto">
            <a:xfrm>
              <a:off x="3619500" y="2584450"/>
              <a:ext cx="84138" cy="812800"/>
            </a:xfrm>
            <a:custGeom>
              <a:avLst/>
              <a:gdLst>
                <a:gd name="T0" fmla="*/ 84 w 211"/>
                <a:gd name="T1" fmla="*/ 0 h 2045"/>
                <a:gd name="T2" fmla="*/ 0 w 211"/>
                <a:gd name="T3" fmla="*/ 1926 h 2045"/>
                <a:gd name="T4" fmla="*/ 98 w 211"/>
                <a:gd name="T5" fmla="*/ 2045 h 2045"/>
                <a:gd name="T6" fmla="*/ 211 w 211"/>
                <a:gd name="T7" fmla="*/ 1920 h 2045"/>
                <a:gd name="T8" fmla="*/ 147 w 211"/>
                <a:gd name="T9" fmla="*/ 0 h 2045"/>
                <a:gd name="T10" fmla="*/ 84 w 211"/>
                <a:gd name="T11" fmla="*/ 0 h 2045"/>
              </a:gdLst>
              <a:ahLst/>
              <a:cxnLst>
                <a:cxn ang="0">
                  <a:pos x="T0" y="T1"/>
                </a:cxn>
                <a:cxn ang="0">
                  <a:pos x="T2" y="T3"/>
                </a:cxn>
                <a:cxn ang="0">
                  <a:pos x="T4" y="T5"/>
                </a:cxn>
                <a:cxn ang="0">
                  <a:pos x="T6" y="T7"/>
                </a:cxn>
                <a:cxn ang="0">
                  <a:pos x="T8" y="T9"/>
                </a:cxn>
                <a:cxn ang="0">
                  <a:pos x="T10" y="T11"/>
                </a:cxn>
              </a:cxnLst>
              <a:rect l="0" t="0" r="r" b="b"/>
              <a:pathLst>
                <a:path w="211" h="2045">
                  <a:moveTo>
                    <a:pt x="84" y="0"/>
                  </a:moveTo>
                  <a:lnTo>
                    <a:pt x="0" y="1926"/>
                  </a:lnTo>
                  <a:lnTo>
                    <a:pt x="98" y="2045"/>
                  </a:lnTo>
                  <a:lnTo>
                    <a:pt x="211" y="1920"/>
                  </a:lnTo>
                  <a:lnTo>
                    <a:pt x="147" y="0"/>
                  </a:lnTo>
                  <a:lnTo>
                    <a:pt x="84" y="0"/>
                  </a:lnTo>
                  <a:close/>
                </a:path>
              </a:pathLst>
            </a:custGeom>
            <a:solidFill>
              <a:srgbClr val="FE5A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0" name="Freeform 102">
              <a:extLst>
                <a:ext uri="{FF2B5EF4-FFF2-40B4-BE49-F238E27FC236}">
                  <a16:creationId xmlns:a16="http://schemas.microsoft.com/office/drawing/2014/main" id="{FCF9B8EE-B243-401F-B7E4-95B5AD6955BC}"/>
                </a:ext>
              </a:extLst>
            </p:cNvPr>
            <p:cNvSpPr>
              <a:spLocks/>
            </p:cNvSpPr>
            <p:nvPr/>
          </p:nvSpPr>
          <p:spPr bwMode="auto">
            <a:xfrm>
              <a:off x="3757613" y="2481263"/>
              <a:ext cx="273050" cy="1398588"/>
            </a:xfrm>
            <a:custGeom>
              <a:avLst/>
              <a:gdLst>
                <a:gd name="T0" fmla="*/ 689 w 689"/>
                <a:gd name="T1" fmla="*/ 348 h 3524"/>
                <a:gd name="T2" fmla="*/ 0 w 689"/>
                <a:gd name="T3" fmla="*/ 0 h 3524"/>
                <a:gd name="T4" fmla="*/ 55 w 689"/>
                <a:gd name="T5" fmla="*/ 621 h 3524"/>
                <a:gd name="T6" fmla="*/ 0 w 689"/>
                <a:gd name="T7" fmla="*/ 3524 h 3524"/>
                <a:gd name="T8" fmla="*/ 634 w 689"/>
                <a:gd name="T9" fmla="*/ 3480 h 3524"/>
                <a:gd name="T10" fmla="*/ 689 w 689"/>
                <a:gd name="T11" fmla="*/ 348 h 3524"/>
              </a:gdLst>
              <a:ahLst/>
              <a:cxnLst>
                <a:cxn ang="0">
                  <a:pos x="T0" y="T1"/>
                </a:cxn>
                <a:cxn ang="0">
                  <a:pos x="T2" y="T3"/>
                </a:cxn>
                <a:cxn ang="0">
                  <a:pos x="T4" y="T5"/>
                </a:cxn>
                <a:cxn ang="0">
                  <a:pos x="T6" y="T7"/>
                </a:cxn>
                <a:cxn ang="0">
                  <a:pos x="T8" y="T9"/>
                </a:cxn>
                <a:cxn ang="0">
                  <a:pos x="T10" y="T11"/>
                </a:cxn>
              </a:cxnLst>
              <a:rect l="0" t="0" r="r" b="b"/>
              <a:pathLst>
                <a:path w="689" h="3524">
                  <a:moveTo>
                    <a:pt x="689" y="348"/>
                  </a:moveTo>
                  <a:lnTo>
                    <a:pt x="0" y="0"/>
                  </a:lnTo>
                  <a:lnTo>
                    <a:pt x="55" y="621"/>
                  </a:lnTo>
                  <a:lnTo>
                    <a:pt x="0" y="3524"/>
                  </a:lnTo>
                  <a:lnTo>
                    <a:pt x="634" y="3480"/>
                  </a:lnTo>
                  <a:lnTo>
                    <a:pt x="689" y="348"/>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1" name="Freeform 103">
              <a:extLst>
                <a:ext uri="{FF2B5EF4-FFF2-40B4-BE49-F238E27FC236}">
                  <a16:creationId xmlns:a16="http://schemas.microsoft.com/office/drawing/2014/main" id="{CAA7CDD5-69D0-432B-8363-A8B5320A0447}"/>
                </a:ext>
              </a:extLst>
            </p:cNvPr>
            <p:cNvSpPr>
              <a:spLocks/>
            </p:cNvSpPr>
            <p:nvPr/>
          </p:nvSpPr>
          <p:spPr bwMode="auto">
            <a:xfrm>
              <a:off x="3451225" y="2473325"/>
              <a:ext cx="133350" cy="1073150"/>
            </a:xfrm>
            <a:custGeom>
              <a:avLst/>
              <a:gdLst>
                <a:gd name="T0" fmla="*/ 334 w 334"/>
                <a:gd name="T1" fmla="*/ 0 h 2704"/>
                <a:gd name="T2" fmla="*/ 248 w 334"/>
                <a:gd name="T3" fmla="*/ 56 h 2704"/>
                <a:gd name="T4" fmla="*/ 107 w 334"/>
                <a:gd name="T5" fmla="*/ 255 h 2704"/>
                <a:gd name="T6" fmla="*/ 140 w 334"/>
                <a:gd name="T7" fmla="*/ 462 h 2704"/>
                <a:gd name="T8" fmla="*/ 3 w 334"/>
                <a:gd name="T9" fmla="*/ 524 h 2704"/>
                <a:gd name="T10" fmla="*/ 1 w 334"/>
                <a:gd name="T11" fmla="*/ 535 h 2704"/>
                <a:gd name="T12" fmla="*/ 0 w 334"/>
                <a:gd name="T13" fmla="*/ 537 h 2704"/>
                <a:gd name="T14" fmla="*/ 267 w 334"/>
                <a:gd name="T15" fmla="*/ 2704 h 2704"/>
                <a:gd name="T16" fmla="*/ 280 w 334"/>
                <a:gd name="T17" fmla="*/ 636 h 2704"/>
                <a:gd name="T18" fmla="*/ 334 w 334"/>
                <a:gd name="T19" fmla="*/ 0 h 2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4" h="2704">
                  <a:moveTo>
                    <a:pt x="334" y="0"/>
                  </a:moveTo>
                  <a:lnTo>
                    <a:pt x="248" y="56"/>
                  </a:lnTo>
                  <a:lnTo>
                    <a:pt x="107" y="255"/>
                  </a:lnTo>
                  <a:lnTo>
                    <a:pt x="140" y="462"/>
                  </a:lnTo>
                  <a:lnTo>
                    <a:pt x="3" y="524"/>
                  </a:lnTo>
                  <a:lnTo>
                    <a:pt x="1" y="535"/>
                  </a:lnTo>
                  <a:lnTo>
                    <a:pt x="0" y="537"/>
                  </a:lnTo>
                  <a:lnTo>
                    <a:pt x="267" y="2704"/>
                  </a:lnTo>
                  <a:lnTo>
                    <a:pt x="280" y="636"/>
                  </a:lnTo>
                  <a:lnTo>
                    <a:pt x="334" y="0"/>
                  </a:lnTo>
                  <a:close/>
                </a:path>
              </a:pathLst>
            </a:custGeom>
            <a:solidFill>
              <a:srgbClr val="4148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2" name="Freeform 104">
              <a:extLst>
                <a:ext uri="{FF2B5EF4-FFF2-40B4-BE49-F238E27FC236}">
                  <a16:creationId xmlns:a16="http://schemas.microsoft.com/office/drawing/2014/main" id="{74B8BF26-BEBB-4222-A2C8-4BEC7AA3625B}"/>
                </a:ext>
              </a:extLst>
            </p:cNvPr>
            <p:cNvSpPr>
              <a:spLocks/>
            </p:cNvSpPr>
            <p:nvPr/>
          </p:nvSpPr>
          <p:spPr bwMode="auto">
            <a:xfrm>
              <a:off x="3751263" y="2471738"/>
              <a:ext cx="134938" cy="1077913"/>
            </a:xfrm>
            <a:custGeom>
              <a:avLst/>
              <a:gdLst>
                <a:gd name="T0" fmla="*/ 0 w 340"/>
                <a:gd name="T1" fmla="*/ 0 h 2716"/>
                <a:gd name="T2" fmla="*/ 92 w 340"/>
                <a:gd name="T3" fmla="*/ 59 h 2716"/>
                <a:gd name="T4" fmla="*/ 232 w 340"/>
                <a:gd name="T5" fmla="*/ 258 h 2716"/>
                <a:gd name="T6" fmla="*/ 200 w 340"/>
                <a:gd name="T7" fmla="*/ 465 h 2716"/>
                <a:gd name="T8" fmla="*/ 336 w 340"/>
                <a:gd name="T9" fmla="*/ 527 h 2716"/>
                <a:gd name="T10" fmla="*/ 340 w 340"/>
                <a:gd name="T11" fmla="*/ 538 h 2716"/>
                <a:gd name="T12" fmla="*/ 340 w 340"/>
                <a:gd name="T13" fmla="*/ 540 h 2716"/>
                <a:gd name="T14" fmla="*/ 16 w 340"/>
                <a:gd name="T15" fmla="*/ 2716 h 2716"/>
                <a:gd name="T16" fmla="*/ 61 w 340"/>
                <a:gd name="T17" fmla="*/ 639 h 2716"/>
                <a:gd name="T18" fmla="*/ 0 w 340"/>
                <a:gd name="T19"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2716">
                  <a:moveTo>
                    <a:pt x="0" y="0"/>
                  </a:moveTo>
                  <a:lnTo>
                    <a:pt x="92" y="59"/>
                  </a:lnTo>
                  <a:lnTo>
                    <a:pt x="232" y="258"/>
                  </a:lnTo>
                  <a:lnTo>
                    <a:pt x="200" y="465"/>
                  </a:lnTo>
                  <a:lnTo>
                    <a:pt x="336" y="527"/>
                  </a:lnTo>
                  <a:lnTo>
                    <a:pt x="340" y="538"/>
                  </a:lnTo>
                  <a:lnTo>
                    <a:pt x="340" y="540"/>
                  </a:lnTo>
                  <a:lnTo>
                    <a:pt x="16" y="2716"/>
                  </a:lnTo>
                  <a:lnTo>
                    <a:pt x="61" y="639"/>
                  </a:lnTo>
                  <a:lnTo>
                    <a:pt x="0" y="0"/>
                  </a:lnTo>
                  <a:close/>
                </a:path>
              </a:pathLst>
            </a:custGeom>
            <a:solidFill>
              <a:srgbClr val="4148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3" name="Rectangle 105">
              <a:extLst>
                <a:ext uri="{FF2B5EF4-FFF2-40B4-BE49-F238E27FC236}">
                  <a16:creationId xmlns:a16="http://schemas.microsoft.com/office/drawing/2014/main" id="{485ACD62-FDB3-4603-BC49-8B714AD98E23}"/>
                </a:ext>
              </a:extLst>
            </p:cNvPr>
            <p:cNvSpPr>
              <a:spLocks noChangeArrowheads="1"/>
            </p:cNvSpPr>
            <p:nvPr/>
          </p:nvSpPr>
          <p:spPr bwMode="auto">
            <a:xfrm>
              <a:off x="3622675" y="3468688"/>
              <a:ext cx="93663" cy="7620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4" name="Freeform 106">
              <a:extLst>
                <a:ext uri="{FF2B5EF4-FFF2-40B4-BE49-F238E27FC236}">
                  <a16:creationId xmlns:a16="http://schemas.microsoft.com/office/drawing/2014/main" id="{AAB8975B-EC9B-4B66-BEB1-F2A410EAB22C}"/>
                </a:ext>
              </a:extLst>
            </p:cNvPr>
            <p:cNvSpPr>
              <a:spLocks/>
            </p:cNvSpPr>
            <p:nvPr/>
          </p:nvSpPr>
          <p:spPr bwMode="auto">
            <a:xfrm>
              <a:off x="3203575" y="3549650"/>
              <a:ext cx="161925" cy="244475"/>
            </a:xfrm>
            <a:custGeom>
              <a:avLst/>
              <a:gdLst>
                <a:gd name="T0" fmla="*/ 129 w 410"/>
                <a:gd name="T1" fmla="*/ 0 h 616"/>
                <a:gd name="T2" fmla="*/ 180 w 410"/>
                <a:gd name="T3" fmla="*/ 33 h 616"/>
                <a:gd name="T4" fmla="*/ 256 w 410"/>
                <a:gd name="T5" fmla="*/ 91 h 616"/>
                <a:gd name="T6" fmla="*/ 303 w 410"/>
                <a:gd name="T7" fmla="*/ 136 h 616"/>
                <a:gd name="T8" fmla="*/ 343 w 410"/>
                <a:gd name="T9" fmla="*/ 184 h 616"/>
                <a:gd name="T10" fmla="*/ 377 w 410"/>
                <a:gd name="T11" fmla="*/ 237 h 616"/>
                <a:gd name="T12" fmla="*/ 400 w 410"/>
                <a:gd name="T13" fmla="*/ 295 h 616"/>
                <a:gd name="T14" fmla="*/ 410 w 410"/>
                <a:gd name="T15" fmla="*/ 357 h 616"/>
                <a:gd name="T16" fmla="*/ 410 w 410"/>
                <a:gd name="T17" fmla="*/ 389 h 616"/>
                <a:gd name="T18" fmla="*/ 407 w 410"/>
                <a:gd name="T19" fmla="*/ 441 h 616"/>
                <a:gd name="T20" fmla="*/ 392 w 410"/>
                <a:gd name="T21" fmla="*/ 498 h 616"/>
                <a:gd name="T22" fmla="*/ 378 w 410"/>
                <a:gd name="T23" fmla="*/ 528 h 616"/>
                <a:gd name="T24" fmla="*/ 357 w 410"/>
                <a:gd name="T25" fmla="*/ 551 h 616"/>
                <a:gd name="T26" fmla="*/ 330 w 410"/>
                <a:gd name="T27" fmla="*/ 569 h 616"/>
                <a:gd name="T28" fmla="*/ 277 w 410"/>
                <a:gd name="T29" fmla="*/ 591 h 616"/>
                <a:gd name="T30" fmla="*/ 226 w 410"/>
                <a:gd name="T31" fmla="*/ 606 h 616"/>
                <a:gd name="T32" fmla="*/ 207 w 410"/>
                <a:gd name="T33" fmla="*/ 609 h 616"/>
                <a:gd name="T34" fmla="*/ 154 w 410"/>
                <a:gd name="T35" fmla="*/ 616 h 616"/>
                <a:gd name="T36" fmla="*/ 99 w 410"/>
                <a:gd name="T37" fmla="*/ 613 h 616"/>
                <a:gd name="T38" fmla="*/ 64 w 410"/>
                <a:gd name="T39" fmla="*/ 600 h 616"/>
                <a:gd name="T40" fmla="*/ 46 w 410"/>
                <a:gd name="T41" fmla="*/ 585 h 616"/>
                <a:gd name="T42" fmla="*/ 40 w 410"/>
                <a:gd name="T43" fmla="*/ 576 h 616"/>
                <a:gd name="T44" fmla="*/ 31 w 410"/>
                <a:gd name="T45" fmla="*/ 559 h 616"/>
                <a:gd name="T46" fmla="*/ 25 w 410"/>
                <a:gd name="T47" fmla="*/ 533 h 616"/>
                <a:gd name="T48" fmla="*/ 29 w 410"/>
                <a:gd name="T49" fmla="*/ 516 h 616"/>
                <a:gd name="T50" fmla="*/ 41 w 410"/>
                <a:gd name="T51" fmla="*/ 504 h 616"/>
                <a:gd name="T52" fmla="*/ 92 w 410"/>
                <a:gd name="T53" fmla="*/ 492 h 616"/>
                <a:gd name="T54" fmla="*/ 129 w 410"/>
                <a:gd name="T55" fmla="*/ 486 h 616"/>
                <a:gd name="T56" fmla="*/ 145 w 410"/>
                <a:gd name="T57" fmla="*/ 480 h 616"/>
                <a:gd name="T58" fmla="*/ 173 w 410"/>
                <a:gd name="T59" fmla="*/ 453 h 616"/>
                <a:gd name="T60" fmla="*/ 188 w 410"/>
                <a:gd name="T61" fmla="*/ 415 h 616"/>
                <a:gd name="T62" fmla="*/ 182 w 410"/>
                <a:gd name="T63" fmla="*/ 384 h 616"/>
                <a:gd name="T64" fmla="*/ 171 w 410"/>
                <a:gd name="T65" fmla="*/ 366 h 616"/>
                <a:gd name="T66" fmla="*/ 162 w 410"/>
                <a:gd name="T67" fmla="*/ 357 h 616"/>
                <a:gd name="T68" fmla="*/ 141 w 410"/>
                <a:gd name="T69" fmla="*/ 339 h 616"/>
                <a:gd name="T70" fmla="*/ 111 w 410"/>
                <a:gd name="T71" fmla="*/ 307 h 616"/>
                <a:gd name="T72" fmla="*/ 86 w 410"/>
                <a:gd name="T73" fmla="*/ 267 h 616"/>
                <a:gd name="T74" fmla="*/ 68 w 410"/>
                <a:gd name="T75" fmla="*/ 213 h 616"/>
                <a:gd name="T76" fmla="*/ 35 w 410"/>
                <a:gd name="T77" fmla="*/ 144 h 616"/>
                <a:gd name="T78" fmla="*/ 0 w 410"/>
                <a:gd name="T79" fmla="*/ 98 h 616"/>
                <a:gd name="T80" fmla="*/ 24 w 410"/>
                <a:gd name="T81" fmla="*/ 82 h 616"/>
                <a:gd name="T82" fmla="*/ 68 w 410"/>
                <a:gd name="T83" fmla="*/ 43 h 616"/>
                <a:gd name="T84" fmla="*/ 86 w 410"/>
                <a:gd name="T85" fmla="*/ 20 h 616"/>
                <a:gd name="T86" fmla="*/ 95 w 410"/>
                <a:gd name="T87" fmla="*/ 31 h 616"/>
                <a:gd name="T88" fmla="*/ 108 w 410"/>
                <a:gd name="T89" fmla="*/ 34 h 616"/>
                <a:gd name="T90" fmla="*/ 120 w 410"/>
                <a:gd name="T91" fmla="*/ 18 h 616"/>
                <a:gd name="T92" fmla="*/ 129 w 410"/>
                <a:gd name="T93" fmla="*/ 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10" h="616">
                  <a:moveTo>
                    <a:pt x="129" y="0"/>
                  </a:moveTo>
                  <a:lnTo>
                    <a:pt x="180" y="33"/>
                  </a:lnTo>
                  <a:lnTo>
                    <a:pt x="256" y="91"/>
                  </a:lnTo>
                  <a:lnTo>
                    <a:pt x="303" y="136"/>
                  </a:lnTo>
                  <a:lnTo>
                    <a:pt x="343" y="184"/>
                  </a:lnTo>
                  <a:lnTo>
                    <a:pt x="377" y="237"/>
                  </a:lnTo>
                  <a:lnTo>
                    <a:pt x="400" y="295"/>
                  </a:lnTo>
                  <a:lnTo>
                    <a:pt x="410" y="357"/>
                  </a:lnTo>
                  <a:lnTo>
                    <a:pt x="410" y="389"/>
                  </a:lnTo>
                  <a:lnTo>
                    <a:pt x="407" y="441"/>
                  </a:lnTo>
                  <a:lnTo>
                    <a:pt x="392" y="498"/>
                  </a:lnTo>
                  <a:lnTo>
                    <a:pt x="378" y="528"/>
                  </a:lnTo>
                  <a:lnTo>
                    <a:pt x="357" y="551"/>
                  </a:lnTo>
                  <a:lnTo>
                    <a:pt x="330" y="569"/>
                  </a:lnTo>
                  <a:lnTo>
                    <a:pt x="277" y="591"/>
                  </a:lnTo>
                  <a:lnTo>
                    <a:pt x="226" y="606"/>
                  </a:lnTo>
                  <a:lnTo>
                    <a:pt x="207" y="609"/>
                  </a:lnTo>
                  <a:lnTo>
                    <a:pt x="154" y="616"/>
                  </a:lnTo>
                  <a:lnTo>
                    <a:pt x="99" y="613"/>
                  </a:lnTo>
                  <a:lnTo>
                    <a:pt x="64" y="600"/>
                  </a:lnTo>
                  <a:lnTo>
                    <a:pt x="46" y="585"/>
                  </a:lnTo>
                  <a:lnTo>
                    <a:pt x="40" y="576"/>
                  </a:lnTo>
                  <a:lnTo>
                    <a:pt x="31" y="559"/>
                  </a:lnTo>
                  <a:lnTo>
                    <a:pt x="25" y="533"/>
                  </a:lnTo>
                  <a:lnTo>
                    <a:pt x="29" y="516"/>
                  </a:lnTo>
                  <a:lnTo>
                    <a:pt x="41" y="504"/>
                  </a:lnTo>
                  <a:lnTo>
                    <a:pt x="92" y="492"/>
                  </a:lnTo>
                  <a:lnTo>
                    <a:pt x="129" y="486"/>
                  </a:lnTo>
                  <a:lnTo>
                    <a:pt x="145" y="480"/>
                  </a:lnTo>
                  <a:lnTo>
                    <a:pt x="173" y="453"/>
                  </a:lnTo>
                  <a:lnTo>
                    <a:pt x="188" y="415"/>
                  </a:lnTo>
                  <a:lnTo>
                    <a:pt x="182" y="384"/>
                  </a:lnTo>
                  <a:lnTo>
                    <a:pt x="171" y="366"/>
                  </a:lnTo>
                  <a:lnTo>
                    <a:pt x="162" y="357"/>
                  </a:lnTo>
                  <a:lnTo>
                    <a:pt x="141" y="339"/>
                  </a:lnTo>
                  <a:lnTo>
                    <a:pt x="111" y="307"/>
                  </a:lnTo>
                  <a:lnTo>
                    <a:pt x="86" y="267"/>
                  </a:lnTo>
                  <a:lnTo>
                    <a:pt x="68" y="213"/>
                  </a:lnTo>
                  <a:lnTo>
                    <a:pt x="35" y="144"/>
                  </a:lnTo>
                  <a:lnTo>
                    <a:pt x="0" y="98"/>
                  </a:lnTo>
                  <a:lnTo>
                    <a:pt x="24" y="82"/>
                  </a:lnTo>
                  <a:lnTo>
                    <a:pt x="68" y="43"/>
                  </a:lnTo>
                  <a:lnTo>
                    <a:pt x="86" y="20"/>
                  </a:lnTo>
                  <a:lnTo>
                    <a:pt x="95" y="31"/>
                  </a:lnTo>
                  <a:lnTo>
                    <a:pt x="108" y="34"/>
                  </a:lnTo>
                  <a:lnTo>
                    <a:pt x="120" y="18"/>
                  </a:lnTo>
                  <a:lnTo>
                    <a:pt x="129" y="0"/>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5" name="Freeform 107">
              <a:extLst>
                <a:ext uri="{FF2B5EF4-FFF2-40B4-BE49-F238E27FC236}">
                  <a16:creationId xmlns:a16="http://schemas.microsoft.com/office/drawing/2014/main" id="{CAF64BAC-2F7F-4229-8AE1-1E57AEF49C08}"/>
                </a:ext>
              </a:extLst>
            </p:cNvPr>
            <p:cNvSpPr>
              <a:spLocks/>
            </p:cNvSpPr>
            <p:nvPr/>
          </p:nvSpPr>
          <p:spPr bwMode="auto">
            <a:xfrm>
              <a:off x="3151188" y="3502025"/>
              <a:ext cx="103188" cy="115888"/>
            </a:xfrm>
            <a:custGeom>
              <a:avLst/>
              <a:gdLst>
                <a:gd name="T0" fmla="*/ 1 w 259"/>
                <a:gd name="T1" fmla="*/ 207 h 293"/>
                <a:gd name="T2" fmla="*/ 68 w 259"/>
                <a:gd name="T3" fmla="*/ 251 h 293"/>
                <a:gd name="T4" fmla="*/ 140 w 259"/>
                <a:gd name="T5" fmla="*/ 293 h 293"/>
                <a:gd name="T6" fmla="*/ 202 w 259"/>
                <a:gd name="T7" fmla="*/ 186 h 293"/>
                <a:gd name="T8" fmla="*/ 259 w 259"/>
                <a:gd name="T9" fmla="*/ 79 h 293"/>
                <a:gd name="T10" fmla="*/ 225 w 259"/>
                <a:gd name="T11" fmla="*/ 57 h 293"/>
                <a:gd name="T12" fmla="*/ 175 w 259"/>
                <a:gd name="T13" fmla="*/ 22 h 293"/>
                <a:gd name="T14" fmla="*/ 138 w 259"/>
                <a:gd name="T15" fmla="*/ 5 h 293"/>
                <a:gd name="T16" fmla="*/ 119 w 259"/>
                <a:gd name="T17" fmla="*/ 0 h 293"/>
                <a:gd name="T18" fmla="*/ 88 w 259"/>
                <a:gd name="T19" fmla="*/ 46 h 293"/>
                <a:gd name="T20" fmla="*/ 36 w 259"/>
                <a:gd name="T21" fmla="*/ 122 h 293"/>
                <a:gd name="T22" fmla="*/ 9 w 259"/>
                <a:gd name="T23" fmla="*/ 172 h 293"/>
                <a:gd name="T24" fmla="*/ 0 w 259"/>
                <a:gd name="T25" fmla="*/ 198 h 293"/>
                <a:gd name="T26" fmla="*/ 0 w 259"/>
                <a:gd name="T27" fmla="*/ 183 h 293"/>
                <a:gd name="T28" fmla="*/ 1 w 259"/>
                <a:gd name="T29" fmla="*/ 16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9" h="293">
                  <a:moveTo>
                    <a:pt x="1" y="207"/>
                  </a:moveTo>
                  <a:lnTo>
                    <a:pt x="68" y="251"/>
                  </a:lnTo>
                  <a:lnTo>
                    <a:pt x="140" y="293"/>
                  </a:lnTo>
                  <a:lnTo>
                    <a:pt x="202" y="186"/>
                  </a:lnTo>
                  <a:lnTo>
                    <a:pt x="259" y="79"/>
                  </a:lnTo>
                  <a:lnTo>
                    <a:pt x="225" y="57"/>
                  </a:lnTo>
                  <a:lnTo>
                    <a:pt x="175" y="22"/>
                  </a:lnTo>
                  <a:lnTo>
                    <a:pt x="138" y="5"/>
                  </a:lnTo>
                  <a:lnTo>
                    <a:pt x="119" y="0"/>
                  </a:lnTo>
                  <a:lnTo>
                    <a:pt x="88" y="46"/>
                  </a:lnTo>
                  <a:lnTo>
                    <a:pt x="36" y="122"/>
                  </a:lnTo>
                  <a:lnTo>
                    <a:pt x="9" y="172"/>
                  </a:lnTo>
                  <a:lnTo>
                    <a:pt x="0" y="198"/>
                  </a:lnTo>
                  <a:lnTo>
                    <a:pt x="0" y="183"/>
                  </a:lnTo>
                  <a:lnTo>
                    <a:pt x="1" y="1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6" name="Freeform 108">
              <a:extLst>
                <a:ext uri="{FF2B5EF4-FFF2-40B4-BE49-F238E27FC236}">
                  <a16:creationId xmlns:a16="http://schemas.microsoft.com/office/drawing/2014/main" id="{CF0B6066-9FA8-464B-A067-DFCE5C545873}"/>
                </a:ext>
              </a:extLst>
            </p:cNvPr>
            <p:cNvSpPr>
              <a:spLocks/>
            </p:cNvSpPr>
            <p:nvPr/>
          </p:nvSpPr>
          <p:spPr bwMode="auto">
            <a:xfrm>
              <a:off x="2924175" y="2620963"/>
              <a:ext cx="395288" cy="996950"/>
            </a:xfrm>
            <a:custGeom>
              <a:avLst/>
              <a:gdLst>
                <a:gd name="T0" fmla="*/ 968 w 995"/>
                <a:gd name="T1" fmla="*/ 0 h 2511"/>
                <a:gd name="T2" fmla="*/ 938 w 995"/>
                <a:gd name="T3" fmla="*/ 21 h 2511"/>
                <a:gd name="T4" fmla="*/ 749 w 995"/>
                <a:gd name="T5" fmla="*/ 172 h 2511"/>
                <a:gd name="T6" fmla="*/ 582 w 995"/>
                <a:gd name="T7" fmla="*/ 324 h 2511"/>
                <a:gd name="T8" fmla="*/ 448 w 995"/>
                <a:gd name="T9" fmla="*/ 463 h 2511"/>
                <a:gd name="T10" fmla="*/ 359 w 995"/>
                <a:gd name="T11" fmla="*/ 564 h 2511"/>
                <a:gd name="T12" fmla="*/ 275 w 995"/>
                <a:gd name="T13" fmla="*/ 671 h 2511"/>
                <a:gd name="T14" fmla="*/ 197 w 995"/>
                <a:gd name="T15" fmla="*/ 784 h 2511"/>
                <a:gd name="T16" fmla="*/ 128 w 995"/>
                <a:gd name="T17" fmla="*/ 902 h 2511"/>
                <a:gd name="T18" fmla="*/ 71 w 995"/>
                <a:gd name="T19" fmla="*/ 1023 h 2511"/>
                <a:gd name="T20" fmla="*/ 30 w 995"/>
                <a:gd name="T21" fmla="*/ 1146 h 2511"/>
                <a:gd name="T22" fmla="*/ 5 w 995"/>
                <a:gd name="T23" fmla="*/ 1272 h 2511"/>
                <a:gd name="T24" fmla="*/ 1 w 995"/>
                <a:gd name="T25" fmla="*/ 1334 h 2511"/>
                <a:gd name="T26" fmla="*/ 0 w 995"/>
                <a:gd name="T27" fmla="*/ 1396 h 2511"/>
                <a:gd name="T28" fmla="*/ 10 w 995"/>
                <a:gd name="T29" fmla="*/ 1518 h 2511"/>
                <a:gd name="T30" fmla="*/ 32 w 995"/>
                <a:gd name="T31" fmla="*/ 1634 h 2511"/>
                <a:gd name="T32" fmla="*/ 65 w 995"/>
                <a:gd name="T33" fmla="*/ 1747 h 2511"/>
                <a:gd name="T34" fmla="*/ 106 w 995"/>
                <a:gd name="T35" fmla="*/ 1854 h 2511"/>
                <a:gd name="T36" fmla="*/ 154 w 995"/>
                <a:gd name="T37" fmla="*/ 1953 h 2511"/>
                <a:gd name="T38" fmla="*/ 233 w 995"/>
                <a:gd name="T39" fmla="*/ 2092 h 2511"/>
                <a:gd name="T40" fmla="*/ 347 w 995"/>
                <a:gd name="T41" fmla="*/ 2250 h 2511"/>
                <a:gd name="T42" fmla="*/ 453 w 995"/>
                <a:gd name="T43" fmla="*/ 2375 h 2511"/>
                <a:gd name="T44" fmla="*/ 575 w 995"/>
                <a:gd name="T45" fmla="*/ 2495 h 2511"/>
                <a:gd name="T46" fmla="*/ 595 w 995"/>
                <a:gd name="T47" fmla="*/ 2511 h 2511"/>
                <a:gd name="T48" fmla="*/ 768 w 995"/>
                <a:gd name="T49" fmla="*/ 2241 h 2511"/>
                <a:gd name="T50" fmla="*/ 750 w 995"/>
                <a:gd name="T51" fmla="*/ 2228 h 2511"/>
                <a:gd name="T52" fmla="*/ 640 w 995"/>
                <a:gd name="T53" fmla="*/ 2134 h 2511"/>
                <a:gd name="T54" fmla="*/ 545 w 995"/>
                <a:gd name="T55" fmla="*/ 2036 h 2511"/>
                <a:gd name="T56" fmla="*/ 451 w 995"/>
                <a:gd name="T57" fmla="*/ 1913 h 2511"/>
                <a:gd name="T58" fmla="*/ 389 w 995"/>
                <a:gd name="T59" fmla="*/ 1804 h 2511"/>
                <a:gd name="T60" fmla="*/ 354 w 995"/>
                <a:gd name="T61" fmla="*/ 1727 h 2511"/>
                <a:gd name="T62" fmla="*/ 328 w 995"/>
                <a:gd name="T63" fmla="*/ 1644 h 2511"/>
                <a:gd name="T64" fmla="*/ 311 w 995"/>
                <a:gd name="T65" fmla="*/ 1557 h 2511"/>
                <a:gd name="T66" fmla="*/ 306 w 995"/>
                <a:gd name="T67" fmla="*/ 1466 h 2511"/>
                <a:gd name="T68" fmla="*/ 315 w 995"/>
                <a:gd name="T69" fmla="*/ 1371 h 2511"/>
                <a:gd name="T70" fmla="*/ 325 w 995"/>
                <a:gd name="T71" fmla="*/ 1323 h 2511"/>
                <a:gd name="T72" fmla="*/ 338 w 995"/>
                <a:gd name="T73" fmla="*/ 1275 h 2511"/>
                <a:gd name="T74" fmla="*/ 372 w 995"/>
                <a:gd name="T75" fmla="*/ 1186 h 2511"/>
                <a:gd name="T76" fmla="*/ 412 w 995"/>
                <a:gd name="T77" fmla="*/ 1103 h 2511"/>
                <a:gd name="T78" fmla="*/ 459 w 995"/>
                <a:gd name="T79" fmla="*/ 1029 h 2511"/>
                <a:gd name="T80" fmla="*/ 510 w 995"/>
                <a:gd name="T81" fmla="*/ 962 h 2511"/>
                <a:gd name="T82" fmla="*/ 566 w 995"/>
                <a:gd name="T83" fmla="*/ 901 h 2511"/>
                <a:gd name="T84" fmla="*/ 652 w 995"/>
                <a:gd name="T85" fmla="*/ 821 h 2511"/>
                <a:gd name="T86" fmla="*/ 764 w 995"/>
                <a:gd name="T87" fmla="*/ 738 h 2511"/>
                <a:gd name="T88" fmla="*/ 867 w 995"/>
                <a:gd name="T89" fmla="*/ 678 h 2511"/>
                <a:gd name="T90" fmla="*/ 978 w 995"/>
                <a:gd name="T91" fmla="*/ 626 h 2511"/>
                <a:gd name="T92" fmla="*/ 995 w 995"/>
                <a:gd name="T93" fmla="*/ 621 h 2511"/>
                <a:gd name="T94" fmla="*/ 968 w 995"/>
                <a:gd name="T95" fmla="*/ 0 h 2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95" h="2511">
                  <a:moveTo>
                    <a:pt x="968" y="0"/>
                  </a:moveTo>
                  <a:lnTo>
                    <a:pt x="938" y="21"/>
                  </a:lnTo>
                  <a:lnTo>
                    <a:pt x="749" y="172"/>
                  </a:lnTo>
                  <a:lnTo>
                    <a:pt x="582" y="324"/>
                  </a:lnTo>
                  <a:lnTo>
                    <a:pt x="448" y="463"/>
                  </a:lnTo>
                  <a:lnTo>
                    <a:pt x="359" y="564"/>
                  </a:lnTo>
                  <a:lnTo>
                    <a:pt x="275" y="671"/>
                  </a:lnTo>
                  <a:lnTo>
                    <a:pt x="197" y="784"/>
                  </a:lnTo>
                  <a:lnTo>
                    <a:pt x="128" y="902"/>
                  </a:lnTo>
                  <a:lnTo>
                    <a:pt x="71" y="1023"/>
                  </a:lnTo>
                  <a:lnTo>
                    <a:pt x="30" y="1146"/>
                  </a:lnTo>
                  <a:lnTo>
                    <a:pt x="5" y="1272"/>
                  </a:lnTo>
                  <a:lnTo>
                    <a:pt x="1" y="1334"/>
                  </a:lnTo>
                  <a:lnTo>
                    <a:pt x="0" y="1396"/>
                  </a:lnTo>
                  <a:lnTo>
                    <a:pt x="10" y="1518"/>
                  </a:lnTo>
                  <a:lnTo>
                    <a:pt x="32" y="1634"/>
                  </a:lnTo>
                  <a:lnTo>
                    <a:pt x="65" y="1747"/>
                  </a:lnTo>
                  <a:lnTo>
                    <a:pt x="106" y="1854"/>
                  </a:lnTo>
                  <a:lnTo>
                    <a:pt x="154" y="1953"/>
                  </a:lnTo>
                  <a:lnTo>
                    <a:pt x="233" y="2092"/>
                  </a:lnTo>
                  <a:lnTo>
                    <a:pt x="347" y="2250"/>
                  </a:lnTo>
                  <a:lnTo>
                    <a:pt x="453" y="2375"/>
                  </a:lnTo>
                  <a:lnTo>
                    <a:pt x="575" y="2495"/>
                  </a:lnTo>
                  <a:lnTo>
                    <a:pt x="595" y="2511"/>
                  </a:lnTo>
                  <a:lnTo>
                    <a:pt x="768" y="2241"/>
                  </a:lnTo>
                  <a:lnTo>
                    <a:pt x="750" y="2228"/>
                  </a:lnTo>
                  <a:lnTo>
                    <a:pt x="640" y="2134"/>
                  </a:lnTo>
                  <a:lnTo>
                    <a:pt x="545" y="2036"/>
                  </a:lnTo>
                  <a:lnTo>
                    <a:pt x="451" y="1913"/>
                  </a:lnTo>
                  <a:lnTo>
                    <a:pt x="389" y="1804"/>
                  </a:lnTo>
                  <a:lnTo>
                    <a:pt x="354" y="1727"/>
                  </a:lnTo>
                  <a:lnTo>
                    <a:pt x="328" y="1644"/>
                  </a:lnTo>
                  <a:lnTo>
                    <a:pt x="311" y="1557"/>
                  </a:lnTo>
                  <a:lnTo>
                    <a:pt x="306" y="1466"/>
                  </a:lnTo>
                  <a:lnTo>
                    <a:pt x="315" y="1371"/>
                  </a:lnTo>
                  <a:lnTo>
                    <a:pt x="325" y="1323"/>
                  </a:lnTo>
                  <a:lnTo>
                    <a:pt x="338" y="1275"/>
                  </a:lnTo>
                  <a:lnTo>
                    <a:pt x="372" y="1186"/>
                  </a:lnTo>
                  <a:lnTo>
                    <a:pt x="412" y="1103"/>
                  </a:lnTo>
                  <a:lnTo>
                    <a:pt x="459" y="1029"/>
                  </a:lnTo>
                  <a:lnTo>
                    <a:pt x="510" y="962"/>
                  </a:lnTo>
                  <a:lnTo>
                    <a:pt x="566" y="901"/>
                  </a:lnTo>
                  <a:lnTo>
                    <a:pt x="652" y="821"/>
                  </a:lnTo>
                  <a:lnTo>
                    <a:pt x="764" y="738"/>
                  </a:lnTo>
                  <a:lnTo>
                    <a:pt x="867" y="678"/>
                  </a:lnTo>
                  <a:lnTo>
                    <a:pt x="978" y="626"/>
                  </a:lnTo>
                  <a:lnTo>
                    <a:pt x="995" y="621"/>
                  </a:lnTo>
                  <a:lnTo>
                    <a:pt x="968" y="0"/>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7" name="Freeform 109">
              <a:extLst>
                <a:ext uri="{FF2B5EF4-FFF2-40B4-BE49-F238E27FC236}">
                  <a16:creationId xmlns:a16="http://schemas.microsoft.com/office/drawing/2014/main" id="{FD7AAA64-DC3E-4D55-8BD4-6BAAB9D7B0FD}"/>
                </a:ext>
              </a:extLst>
            </p:cNvPr>
            <p:cNvSpPr>
              <a:spLocks/>
            </p:cNvSpPr>
            <p:nvPr/>
          </p:nvSpPr>
          <p:spPr bwMode="auto">
            <a:xfrm>
              <a:off x="4730750" y="2605088"/>
              <a:ext cx="177800" cy="180975"/>
            </a:xfrm>
            <a:custGeom>
              <a:avLst/>
              <a:gdLst>
                <a:gd name="T0" fmla="*/ 93 w 451"/>
                <a:gd name="T1" fmla="*/ 255 h 457"/>
                <a:gd name="T2" fmla="*/ 48 w 451"/>
                <a:gd name="T3" fmla="*/ 304 h 457"/>
                <a:gd name="T4" fmla="*/ 0 w 451"/>
                <a:gd name="T5" fmla="*/ 356 h 457"/>
                <a:gd name="T6" fmla="*/ 27 w 451"/>
                <a:gd name="T7" fmla="*/ 379 h 457"/>
                <a:gd name="T8" fmla="*/ 81 w 451"/>
                <a:gd name="T9" fmla="*/ 434 h 457"/>
                <a:gd name="T10" fmla="*/ 107 w 451"/>
                <a:gd name="T11" fmla="*/ 457 h 457"/>
                <a:gd name="T12" fmla="*/ 146 w 451"/>
                <a:gd name="T13" fmla="*/ 423 h 457"/>
                <a:gd name="T14" fmla="*/ 207 w 451"/>
                <a:gd name="T15" fmla="*/ 373 h 457"/>
                <a:gd name="T16" fmla="*/ 240 w 451"/>
                <a:gd name="T17" fmla="*/ 360 h 457"/>
                <a:gd name="T18" fmla="*/ 262 w 451"/>
                <a:gd name="T19" fmla="*/ 356 h 457"/>
                <a:gd name="T20" fmla="*/ 273 w 451"/>
                <a:gd name="T21" fmla="*/ 357 h 457"/>
                <a:gd name="T22" fmla="*/ 281 w 451"/>
                <a:gd name="T23" fmla="*/ 360 h 457"/>
                <a:gd name="T24" fmla="*/ 307 w 451"/>
                <a:gd name="T25" fmla="*/ 356 h 457"/>
                <a:gd name="T26" fmla="*/ 347 w 451"/>
                <a:gd name="T27" fmla="*/ 339 h 457"/>
                <a:gd name="T28" fmla="*/ 407 w 451"/>
                <a:gd name="T29" fmla="*/ 304 h 457"/>
                <a:gd name="T30" fmla="*/ 444 w 451"/>
                <a:gd name="T31" fmla="*/ 277 h 457"/>
                <a:gd name="T32" fmla="*/ 451 w 451"/>
                <a:gd name="T33" fmla="*/ 245 h 457"/>
                <a:gd name="T34" fmla="*/ 448 w 451"/>
                <a:gd name="T35" fmla="*/ 169 h 457"/>
                <a:gd name="T36" fmla="*/ 433 w 451"/>
                <a:gd name="T37" fmla="*/ 92 h 457"/>
                <a:gd name="T38" fmla="*/ 411 w 451"/>
                <a:gd name="T39" fmla="*/ 28 h 457"/>
                <a:gd name="T40" fmla="*/ 399 w 451"/>
                <a:gd name="T41" fmla="*/ 9 h 457"/>
                <a:gd name="T42" fmla="*/ 395 w 451"/>
                <a:gd name="T43" fmla="*/ 3 h 457"/>
                <a:gd name="T44" fmla="*/ 377 w 451"/>
                <a:gd name="T45" fmla="*/ 0 h 457"/>
                <a:gd name="T46" fmla="*/ 335 w 451"/>
                <a:gd name="T47" fmla="*/ 5 h 457"/>
                <a:gd name="T48" fmla="*/ 271 w 451"/>
                <a:gd name="T49" fmla="*/ 28 h 457"/>
                <a:gd name="T50" fmla="*/ 218 w 451"/>
                <a:gd name="T51" fmla="*/ 55 h 457"/>
                <a:gd name="T52" fmla="*/ 207 w 451"/>
                <a:gd name="T53" fmla="*/ 68 h 457"/>
                <a:gd name="T54" fmla="*/ 93 w 451"/>
                <a:gd name="T55" fmla="*/ 25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1" h="457">
                  <a:moveTo>
                    <a:pt x="93" y="255"/>
                  </a:moveTo>
                  <a:lnTo>
                    <a:pt x="48" y="304"/>
                  </a:lnTo>
                  <a:lnTo>
                    <a:pt x="0" y="356"/>
                  </a:lnTo>
                  <a:lnTo>
                    <a:pt x="27" y="379"/>
                  </a:lnTo>
                  <a:lnTo>
                    <a:pt x="81" y="434"/>
                  </a:lnTo>
                  <a:lnTo>
                    <a:pt x="107" y="457"/>
                  </a:lnTo>
                  <a:lnTo>
                    <a:pt x="146" y="423"/>
                  </a:lnTo>
                  <a:lnTo>
                    <a:pt x="207" y="373"/>
                  </a:lnTo>
                  <a:lnTo>
                    <a:pt x="240" y="360"/>
                  </a:lnTo>
                  <a:lnTo>
                    <a:pt x="262" y="356"/>
                  </a:lnTo>
                  <a:lnTo>
                    <a:pt x="273" y="357"/>
                  </a:lnTo>
                  <a:lnTo>
                    <a:pt x="281" y="360"/>
                  </a:lnTo>
                  <a:lnTo>
                    <a:pt x="307" y="356"/>
                  </a:lnTo>
                  <a:lnTo>
                    <a:pt x="347" y="339"/>
                  </a:lnTo>
                  <a:lnTo>
                    <a:pt x="407" y="304"/>
                  </a:lnTo>
                  <a:lnTo>
                    <a:pt x="444" y="277"/>
                  </a:lnTo>
                  <a:lnTo>
                    <a:pt x="451" y="245"/>
                  </a:lnTo>
                  <a:lnTo>
                    <a:pt x="448" y="169"/>
                  </a:lnTo>
                  <a:lnTo>
                    <a:pt x="433" y="92"/>
                  </a:lnTo>
                  <a:lnTo>
                    <a:pt x="411" y="28"/>
                  </a:lnTo>
                  <a:lnTo>
                    <a:pt x="399" y="9"/>
                  </a:lnTo>
                  <a:lnTo>
                    <a:pt x="395" y="3"/>
                  </a:lnTo>
                  <a:lnTo>
                    <a:pt x="377" y="0"/>
                  </a:lnTo>
                  <a:lnTo>
                    <a:pt x="335" y="5"/>
                  </a:lnTo>
                  <a:lnTo>
                    <a:pt x="271" y="28"/>
                  </a:lnTo>
                  <a:lnTo>
                    <a:pt x="218" y="55"/>
                  </a:lnTo>
                  <a:lnTo>
                    <a:pt x="207" y="68"/>
                  </a:lnTo>
                  <a:lnTo>
                    <a:pt x="93" y="255"/>
                  </a:lnTo>
                  <a:close/>
                </a:path>
              </a:pathLst>
            </a:custGeom>
            <a:solidFill>
              <a:srgbClr val="D9A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8" name="Freeform 110">
              <a:extLst>
                <a:ext uri="{FF2B5EF4-FFF2-40B4-BE49-F238E27FC236}">
                  <a16:creationId xmlns:a16="http://schemas.microsoft.com/office/drawing/2014/main" id="{F64C1E4A-3CE6-41BC-A124-AEB267EB12A4}"/>
                </a:ext>
              </a:extLst>
            </p:cNvPr>
            <p:cNvSpPr>
              <a:spLocks/>
            </p:cNvSpPr>
            <p:nvPr/>
          </p:nvSpPr>
          <p:spPr bwMode="auto">
            <a:xfrm>
              <a:off x="4751388" y="2595563"/>
              <a:ext cx="112713" cy="139700"/>
            </a:xfrm>
            <a:custGeom>
              <a:avLst/>
              <a:gdLst>
                <a:gd name="T0" fmla="*/ 0 w 286"/>
                <a:gd name="T1" fmla="*/ 350 h 350"/>
                <a:gd name="T2" fmla="*/ 7 w 286"/>
                <a:gd name="T3" fmla="*/ 325 h 350"/>
                <a:gd name="T4" fmla="*/ 18 w 286"/>
                <a:gd name="T5" fmla="*/ 272 h 350"/>
                <a:gd name="T6" fmla="*/ 27 w 286"/>
                <a:gd name="T7" fmla="*/ 186 h 350"/>
                <a:gd name="T8" fmla="*/ 35 w 286"/>
                <a:gd name="T9" fmla="*/ 134 h 350"/>
                <a:gd name="T10" fmla="*/ 42 w 286"/>
                <a:gd name="T11" fmla="*/ 86 h 350"/>
                <a:gd name="T12" fmla="*/ 54 w 286"/>
                <a:gd name="T13" fmla="*/ 63 h 350"/>
                <a:gd name="T14" fmla="*/ 76 w 286"/>
                <a:gd name="T15" fmla="*/ 55 h 350"/>
                <a:gd name="T16" fmla="*/ 96 w 286"/>
                <a:gd name="T17" fmla="*/ 49 h 350"/>
                <a:gd name="T18" fmla="*/ 119 w 286"/>
                <a:gd name="T19" fmla="*/ 44 h 350"/>
                <a:gd name="T20" fmla="*/ 171 w 286"/>
                <a:gd name="T21" fmla="*/ 40 h 350"/>
                <a:gd name="T22" fmla="*/ 193 w 286"/>
                <a:gd name="T23" fmla="*/ 35 h 350"/>
                <a:gd name="T24" fmla="*/ 269 w 286"/>
                <a:gd name="T25" fmla="*/ 3 h 350"/>
                <a:gd name="T26" fmla="*/ 283 w 286"/>
                <a:gd name="T27" fmla="*/ 0 h 350"/>
                <a:gd name="T28" fmla="*/ 286 w 286"/>
                <a:gd name="T29" fmla="*/ 5 h 350"/>
                <a:gd name="T30" fmla="*/ 285 w 286"/>
                <a:gd name="T31" fmla="*/ 19 h 350"/>
                <a:gd name="T32" fmla="*/ 274 w 286"/>
                <a:gd name="T33" fmla="*/ 41 h 350"/>
                <a:gd name="T34" fmla="*/ 250 w 286"/>
                <a:gd name="T35" fmla="*/ 68 h 350"/>
                <a:gd name="T36" fmla="*/ 223 w 286"/>
                <a:gd name="T37" fmla="*/ 85 h 350"/>
                <a:gd name="T38" fmla="*/ 213 w 286"/>
                <a:gd name="T39" fmla="*/ 86 h 350"/>
                <a:gd name="T40" fmla="*/ 202 w 286"/>
                <a:gd name="T41" fmla="*/ 92 h 350"/>
                <a:gd name="T42" fmla="*/ 159 w 286"/>
                <a:gd name="T43" fmla="*/ 112 h 350"/>
                <a:gd name="T44" fmla="*/ 137 w 286"/>
                <a:gd name="T45" fmla="*/ 132 h 350"/>
                <a:gd name="T46" fmla="*/ 133 w 286"/>
                <a:gd name="T47" fmla="*/ 143 h 350"/>
                <a:gd name="T48" fmla="*/ 134 w 286"/>
                <a:gd name="T49" fmla="*/ 185 h 350"/>
                <a:gd name="T50" fmla="*/ 143 w 286"/>
                <a:gd name="T51" fmla="*/ 226 h 350"/>
                <a:gd name="T52" fmla="*/ 143 w 286"/>
                <a:gd name="T53" fmla="*/ 246 h 350"/>
                <a:gd name="T54" fmla="*/ 132 w 286"/>
                <a:gd name="T55" fmla="*/ 277 h 350"/>
                <a:gd name="T56" fmla="*/ 98 w 286"/>
                <a:gd name="T57" fmla="*/ 309 h 350"/>
                <a:gd name="T58" fmla="*/ 71 w 286"/>
                <a:gd name="T59" fmla="*/ 326 h 350"/>
                <a:gd name="T60" fmla="*/ 0 w 286"/>
                <a:gd name="T61"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6" h="350">
                  <a:moveTo>
                    <a:pt x="0" y="350"/>
                  </a:moveTo>
                  <a:lnTo>
                    <a:pt x="7" y="325"/>
                  </a:lnTo>
                  <a:lnTo>
                    <a:pt x="18" y="272"/>
                  </a:lnTo>
                  <a:lnTo>
                    <a:pt x="27" y="186"/>
                  </a:lnTo>
                  <a:lnTo>
                    <a:pt x="35" y="134"/>
                  </a:lnTo>
                  <a:lnTo>
                    <a:pt x="42" y="86"/>
                  </a:lnTo>
                  <a:lnTo>
                    <a:pt x="54" y="63"/>
                  </a:lnTo>
                  <a:lnTo>
                    <a:pt x="76" y="55"/>
                  </a:lnTo>
                  <a:lnTo>
                    <a:pt x="96" y="49"/>
                  </a:lnTo>
                  <a:lnTo>
                    <a:pt x="119" y="44"/>
                  </a:lnTo>
                  <a:lnTo>
                    <a:pt x="171" y="40"/>
                  </a:lnTo>
                  <a:lnTo>
                    <a:pt x="193" y="35"/>
                  </a:lnTo>
                  <a:lnTo>
                    <a:pt x="269" y="3"/>
                  </a:lnTo>
                  <a:lnTo>
                    <a:pt x="283" y="0"/>
                  </a:lnTo>
                  <a:lnTo>
                    <a:pt x="286" y="5"/>
                  </a:lnTo>
                  <a:lnTo>
                    <a:pt x="285" y="19"/>
                  </a:lnTo>
                  <a:lnTo>
                    <a:pt x="274" y="41"/>
                  </a:lnTo>
                  <a:lnTo>
                    <a:pt x="250" y="68"/>
                  </a:lnTo>
                  <a:lnTo>
                    <a:pt x="223" y="85"/>
                  </a:lnTo>
                  <a:lnTo>
                    <a:pt x="213" y="86"/>
                  </a:lnTo>
                  <a:lnTo>
                    <a:pt x="202" y="92"/>
                  </a:lnTo>
                  <a:lnTo>
                    <a:pt x="159" y="112"/>
                  </a:lnTo>
                  <a:lnTo>
                    <a:pt x="137" y="132"/>
                  </a:lnTo>
                  <a:lnTo>
                    <a:pt x="133" y="143"/>
                  </a:lnTo>
                  <a:lnTo>
                    <a:pt x="134" y="185"/>
                  </a:lnTo>
                  <a:lnTo>
                    <a:pt x="143" y="226"/>
                  </a:lnTo>
                  <a:lnTo>
                    <a:pt x="143" y="246"/>
                  </a:lnTo>
                  <a:lnTo>
                    <a:pt x="132" y="277"/>
                  </a:lnTo>
                  <a:lnTo>
                    <a:pt x="98" y="309"/>
                  </a:lnTo>
                  <a:lnTo>
                    <a:pt x="71" y="326"/>
                  </a:lnTo>
                  <a:lnTo>
                    <a:pt x="0" y="350"/>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29" name="Freeform 111">
              <a:extLst>
                <a:ext uri="{FF2B5EF4-FFF2-40B4-BE49-F238E27FC236}">
                  <a16:creationId xmlns:a16="http://schemas.microsoft.com/office/drawing/2014/main" id="{0FC6B078-F14C-441E-98E0-0AF0C4A2B29A}"/>
                </a:ext>
              </a:extLst>
            </p:cNvPr>
            <p:cNvSpPr>
              <a:spLocks/>
            </p:cNvSpPr>
            <p:nvPr/>
          </p:nvSpPr>
          <p:spPr bwMode="auto">
            <a:xfrm>
              <a:off x="4814888" y="2159000"/>
              <a:ext cx="615950" cy="503238"/>
            </a:xfrm>
            <a:custGeom>
              <a:avLst/>
              <a:gdLst>
                <a:gd name="T0" fmla="*/ 41 w 1549"/>
                <a:gd name="T1" fmla="*/ 1269 h 1269"/>
                <a:gd name="T2" fmla="*/ 0 w 1549"/>
                <a:gd name="T3" fmla="*/ 1218 h 1269"/>
                <a:gd name="T4" fmla="*/ 1529 w 1549"/>
                <a:gd name="T5" fmla="*/ 0 h 1269"/>
                <a:gd name="T6" fmla="*/ 1549 w 1549"/>
                <a:gd name="T7" fmla="*/ 26 h 1269"/>
                <a:gd name="T8" fmla="*/ 41 w 1549"/>
                <a:gd name="T9" fmla="*/ 1269 h 1269"/>
              </a:gdLst>
              <a:ahLst/>
              <a:cxnLst>
                <a:cxn ang="0">
                  <a:pos x="T0" y="T1"/>
                </a:cxn>
                <a:cxn ang="0">
                  <a:pos x="T2" y="T3"/>
                </a:cxn>
                <a:cxn ang="0">
                  <a:pos x="T4" y="T5"/>
                </a:cxn>
                <a:cxn ang="0">
                  <a:pos x="T6" y="T7"/>
                </a:cxn>
                <a:cxn ang="0">
                  <a:pos x="T8" y="T9"/>
                </a:cxn>
              </a:cxnLst>
              <a:rect l="0" t="0" r="r" b="b"/>
              <a:pathLst>
                <a:path w="1549" h="1269">
                  <a:moveTo>
                    <a:pt x="41" y="1269"/>
                  </a:moveTo>
                  <a:lnTo>
                    <a:pt x="0" y="1218"/>
                  </a:lnTo>
                  <a:lnTo>
                    <a:pt x="1529" y="0"/>
                  </a:lnTo>
                  <a:lnTo>
                    <a:pt x="1549" y="26"/>
                  </a:lnTo>
                  <a:lnTo>
                    <a:pt x="41" y="1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0" name="Freeform 112">
              <a:extLst>
                <a:ext uri="{FF2B5EF4-FFF2-40B4-BE49-F238E27FC236}">
                  <a16:creationId xmlns:a16="http://schemas.microsoft.com/office/drawing/2014/main" id="{056472CD-5C49-45B9-B3C3-6388FA4729DB}"/>
                </a:ext>
              </a:extLst>
            </p:cNvPr>
            <p:cNvSpPr>
              <a:spLocks/>
            </p:cNvSpPr>
            <p:nvPr/>
          </p:nvSpPr>
          <p:spPr bwMode="auto">
            <a:xfrm>
              <a:off x="4851400" y="2605088"/>
              <a:ext cx="57150" cy="133350"/>
            </a:xfrm>
            <a:custGeom>
              <a:avLst/>
              <a:gdLst>
                <a:gd name="T0" fmla="*/ 92 w 144"/>
                <a:gd name="T1" fmla="*/ 9 h 334"/>
                <a:gd name="T2" fmla="*/ 87 w 144"/>
                <a:gd name="T3" fmla="*/ 2 h 334"/>
                <a:gd name="T4" fmla="*/ 61 w 144"/>
                <a:gd name="T5" fmla="*/ 0 h 334"/>
                <a:gd name="T6" fmla="*/ 44 w 144"/>
                <a:gd name="T7" fmla="*/ 2 h 334"/>
                <a:gd name="T8" fmla="*/ 28 w 144"/>
                <a:gd name="T9" fmla="*/ 15 h 334"/>
                <a:gd name="T10" fmla="*/ 9 w 144"/>
                <a:gd name="T11" fmla="*/ 46 h 334"/>
                <a:gd name="T12" fmla="*/ 1 w 144"/>
                <a:gd name="T13" fmla="*/ 81 h 334"/>
                <a:gd name="T14" fmla="*/ 0 w 144"/>
                <a:gd name="T15" fmla="*/ 121 h 334"/>
                <a:gd name="T16" fmla="*/ 8 w 144"/>
                <a:gd name="T17" fmla="*/ 185 h 334"/>
                <a:gd name="T18" fmla="*/ 22 w 144"/>
                <a:gd name="T19" fmla="*/ 268 h 334"/>
                <a:gd name="T20" fmla="*/ 25 w 144"/>
                <a:gd name="T21" fmla="*/ 305 h 334"/>
                <a:gd name="T22" fmla="*/ 26 w 144"/>
                <a:gd name="T23" fmla="*/ 317 h 334"/>
                <a:gd name="T24" fmla="*/ 40 w 144"/>
                <a:gd name="T25" fmla="*/ 330 h 334"/>
                <a:gd name="T26" fmla="*/ 51 w 144"/>
                <a:gd name="T27" fmla="*/ 334 h 334"/>
                <a:gd name="T28" fmla="*/ 88 w 144"/>
                <a:gd name="T29" fmla="*/ 312 h 334"/>
                <a:gd name="T30" fmla="*/ 137 w 144"/>
                <a:gd name="T31" fmla="*/ 277 h 334"/>
                <a:gd name="T32" fmla="*/ 144 w 144"/>
                <a:gd name="T33" fmla="*/ 245 h 334"/>
                <a:gd name="T34" fmla="*/ 141 w 144"/>
                <a:gd name="T35" fmla="*/ 169 h 334"/>
                <a:gd name="T36" fmla="*/ 126 w 144"/>
                <a:gd name="T37" fmla="*/ 92 h 334"/>
                <a:gd name="T38" fmla="*/ 104 w 144"/>
                <a:gd name="T39" fmla="*/ 28 h 334"/>
                <a:gd name="T40" fmla="*/ 92 w 144"/>
                <a:gd name="T41" fmla="*/ 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334">
                  <a:moveTo>
                    <a:pt x="92" y="9"/>
                  </a:moveTo>
                  <a:lnTo>
                    <a:pt x="87" y="2"/>
                  </a:lnTo>
                  <a:lnTo>
                    <a:pt x="61" y="0"/>
                  </a:lnTo>
                  <a:lnTo>
                    <a:pt x="44" y="2"/>
                  </a:lnTo>
                  <a:lnTo>
                    <a:pt x="28" y="15"/>
                  </a:lnTo>
                  <a:lnTo>
                    <a:pt x="9" y="46"/>
                  </a:lnTo>
                  <a:lnTo>
                    <a:pt x="1" y="81"/>
                  </a:lnTo>
                  <a:lnTo>
                    <a:pt x="0" y="121"/>
                  </a:lnTo>
                  <a:lnTo>
                    <a:pt x="8" y="185"/>
                  </a:lnTo>
                  <a:lnTo>
                    <a:pt x="22" y="268"/>
                  </a:lnTo>
                  <a:lnTo>
                    <a:pt x="25" y="305"/>
                  </a:lnTo>
                  <a:lnTo>
                    <a:pt x="26" y="317"/>
                  </a:lnTo>
                  <a:lnTo>
                    <a:pt x="40" y="330"/>
                  </a:lnTo>
                  <a:lnTo>
                    <a:pt x="51" y="334"/>
                  </a:lnTo>
                  <a:lnTo>
                    <a:pt x="88" y="312"/>
                  </a:lnTo>
                  <a:lnTo>
                    <a:pt x="137" y="277"/>
                  </a:lnTo>
                  <a:lnTo>
                    <a:pt x="144" y="245"/>
                  </a:lnTo>
                  <a:lnTo>
                    <a:pt x="141" y="169"/>
                  </a:lnTo>
                  <a:lnTo>
                    <a:pt x="126" y="92"/>
                  </a:lnTo>
                  <a:lnTo>
                    <a:pt x="104" y="28"/>
                  </a:lnTo>
                  <a:lnTo>
                    <a:pt x="92" y="9"/>
                  </a:lnTo>
                  <a:close/>
                </a:path>
              </a:pathLst>
            </a:custGeom>
            <a:solidFill>
              <a:srgbClr val="DDB3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1" name="Freeform 113">
              <a:extLst>
                <a:ext uri="{FF2B5EF4-FFF2-40B4-BE49-F238E27FC236}">
                  <a16:creationId xmlns:a16="http://schemas.microsoft.com/office/drawing/2014/main" id="{3E1B2A85-A558-4E25-88E1-260400EB0E6B}"/>
                </a:ext>
              </a:extLst>
            </p:cNvPr>
            <p:cNvSpPr>
              <a:spLocks/>
            </p:cNvSpPr>
            <p:nvPr/>
          </p:nvSpPr>
          <p:spPr bwMode="auto">
            <a:xfrm>
              <a:off x="4703763" y="2698750"/>
              <a:ext cx="111125" cy="122238"/>
            </a:xfrm>
            <a:custGeom>
              <a:avLst/>
              <a:gdLst>
                <a:gd name="T0" fmla="*/ 0 w 281"/>
                <a:gd name="T1" fmla="*/ 146 h 308"/>
                <a:gd name="T2" fmla="*/ 135 w 281"/>
                <a:gd name="T3" fmla="*/ 0 h 308"/>
                <a:gd name="T4" fmla="*/ 281 w 281"/>
                <a:gd name="T5" fmla="*/ 157 h 308"/>
                <a:gd name="T6" fmla="*/ 135 w 281"/>
                <a:gd name="T7" fmla="*/ 308 h 308"/>
                <a:gd name="T8" fmla="*/ 0 w 281"/>
                <a:gd name="T9" fmla="*/ 146 h 308"/>
              </a:gdLst>
              <a:ahLst/>
              <a:cxnLst>
                <a:cxn ang="0">
                  <a:pos x="T0" y="T1"/>
                </a:cxn>
                <a:cxn ang="0">
                  <a:pos x="T2" y="T3"/>
                </a:cxn>
                <a:cxn ang="0">
                  <a:pos x="T4" y="T5"/>
                </a:cxn>
                <a:cxn ang="0">
                  <a:pos x="T6" y="T7"/>
                </a:cxn>
                <a:cxn ang="0">
                  <a:pos x="T8" y="T9"/>
                </a:cxn>
              </a:cxnLst>
              <a:rect l="0" t="0" r="r" b="b"/>
              <a:pathLst>
                <a:path w="281" h="308">
                  <a:moveTo>
                    <a:pt x="0" y="146"/>
                  </a:moveTo>
                  <a:lnTo>
                    <a:pt x="135" y="0"/>
                  </a:lnTo>
                  <a:lnTo>
                    <a:pt x="281" y="157"/>
                  </a:lnTo>
                  <a:lnTo>
                    <a:pt x="135" y="308"/>
                  </a:lnTo>
                  <a:lnTo>
                    <a:pt x="0" y="146"/>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2" name="Freeform 114">
              <a:extLst>
                <a:ext uri="{FF2B5EF4-FFF2-40B4-BE49-F238E27FC236}">
                  <a16:creationId xmlns:a16="http://schemas.microsoft.com/office/drawing/2014/main" id="{C08AB9D2-C980-4479-AB52-527A6CA8FE86}"/>
                </a:ext>
              </a:extLst>
            </p:cNvPr>
            <p:cNvSpPr>
              <a:spLocks/>
            </p:cNvSpPr>
            <p:nvPr/>
          </p:nvSpPr>
          <p:spPr bwMode="auto">
            <a:xfrm>
              <a:off x="4025900" y="2619375"/>
              <a:ext cx="766763" cy="450850"/>
            </a:xfrm>
            <a:custGeom>
              <a:avLst/>
              <a:gdLst>
                <a:gd name="T0" fmla="*/ 11 w 1933"/>
                <a:gd name="T1" fmla="*/ 0 h 1138"/>
                <a:gd name="T2" fmla="*/ 24 w 1933"/>
                <a:gd name="T3" fmla="*/ 16 h 1138"/>
                <a:gd name="T4" fmla="*/ 122 w 1933"/>
                <a:gd name="T5" fmla="*/ 129 h 1138"/>
                <a:gd name="T6" fmla="*/ 223 w 1933"/>
                <a:gd name="T7" fmla="*/ 233 h 1138"/>
                <a:gd name="T8" fmla="*/ 348 w 1933"/>
                <a:gd name="T9" fmla="*/ 350 h 1138"/>
                <a:gd name="T10" fmla="*/ 493 w 1933"/>
                <a:gd name="T11" fmla="*/ 469 h 1138"/>
                <a:gd name="T12" fmla="*/ 655 w 1933"/>
                <a:gd name="T13" fmla="*/ 579 h 1138"/>
                <a:gd name="T14" fmla="*/ 785 w 1933"/>
                <a:gd name="T15" fmla="*/ 648 h 1138"/>
                <a:gd name="T16" fmla="*/ 873 w 1933"/>
                <a:gd name="T17" fmla="*/ 687 h 1138"/>
                <a:gd name="T18" fmla="*/ 918 w 1933"/>
                <a:gd name="T19" fmla="*/ 702 h 1138"/>
                <a:gd name="T20" fmla="*/ 949 w 1933"/>
                <a:gd name="T21" fmla="*/ 711 h 1138"/>
                <a:gd name="T22" fmla="*/ 1014 w 1933"/>
                <a:gd name="T23" fmla="*/ 716 h 1138"/>
                <a:gd name="T24" fmla="*/ 1081 w 1933"/>
                <a:gd name="T25" fmla="*/ 710 h 1138"/>
                <a:gd name="T26" fmla="*/ 1151 w 1933"/>
                <a:gd name="T27" fmla="*/ 690 h 1138"/>
                <a:gd name="T28" fmla="*/ 1221 w 1933"/>
                <a:gd name="T29" fmla="*/ 662 h 1138"/>
                <a:gd name="T30" fmla="*/ 1293 w 1933"/>
                <a:gd name="T31" fmla="*/ 627 h 1138"/>
                <a:gd name="T32" fmla="*/ 1396 w 1933"/>
                <a:gd name="T33" fmla="*/ 563 h 1138"/>
                <a:gd name="T34" fmla="*/ 1523 w 1933"/>
                <a:gd name="T35" fmla="*/ 469 h 1138"/>
                <a:gd name="T36" fmla="*/ 1631 w 1933"/>
                <a:gd name="T37" fmla="*/ 375 h 1138"/>
                <a:gd name="T38" fmla="*/ 1744 w 1933"/>
                <a:gd name="T39" fmla="*/ 267 h 1138"/>
                <a:gd name="T40" fmla="*/ 1761 w 1933"/>
                <a:gd name="T41" fmla="*/ 248 h 1138"/>
                <a:gd name="T42" fmla="*/ 1933 w 1933"/>
                <a:gd name="T43" fmla="*/ 443 h 1138"/>
                <a:gd name="T44" fmla="*/ 1915 w 1933"/>
                <a:gd name="T45" fmla="*/ 466 h 1138"/>
                <a:gd name="T46" fmla="*/ 1785 w 1933"/>
                <a:gd name="T47" fmla="*/ 611 h 1138"/>
                <a:gd name="T48" fmla="*/ 1657 w 1933"/>
                <a:gd name="T49" fmla="*/ 738 h 1138"/>
                <a:gd name="T50" fmla="*/ 1504 w 1933"/>
                <a:gd name="T51" fmla="*/ 872 h 1138"/>
                <a:gd name="T52" fmla="*/ 1376 w 1933"/>
                <a:gd name="T53" fmla="*/ 965 h 1138"/>
                <a:gd name="T54" fmla="*/ 1286 w 1933"/>
                <a:gd name="T55" fmla="*/ 1021 h 1138"/>
                <a:gd name="T56" fmla="*/ 1195 w 1933"/>
                <a:gd name="T57" fmla="*/ 1068 h 1138"/>
                <a:gd name="T58" fmla="*/ 1103 w 1933"/>
                <a:gd name="T59" fmla="*/ 1104 h 1138"/>
                <a:gd name="T60" fmla="*/ 1011 w 1933"/>
                <a:gd name="T61" fmla="*/ 1129 h 1138"/>
                <a:gd name="T62" fmla="*/ 919 w 1933"/>
                <a:gd name="T63" fmla="*/ 1138 h 1138"/>
                <a:gd name="T64" fmla="*/ 875 w 1933"/>
                <a:gd name="T65" fmla="*/ 1135 h 1138"/>
                <a:gd name="T66" fmla="*/ 830 w 1933"/>
                <a:gd name="T67" fmla="*/ 1130 h 1138"/>
                <a:gd name="T68" fmla="*/ 743 w 1933"/>
                <a:gd name="T69" fmla="*/ 1113 h 1138"/>
                <a:gd name="T70" fmla="*/ 659 w 1933"/>
                <a:gd name="T71" fmla="*/ 1087 h 1138"/>
                <a:gd name="T72" fmla="*/ 577 w 1933"/>
                <a:gd name="T73" fmla="*/ 1055 h 1138"/>
                <a:gd name="T74" fmla="*/ 461 w 1933"/>
                <a:gd name="T75" fmla="*/ 998 h 1138"/>
                <a:gd name="T76" fmla="*/ 321 w 1933"/>
                <a:gd name="T77" fmla="*/ 911 h 1138"/>
                <a:gd name="T78" fmla="*/ 201 w 1933"/>
                <a:gd name="T79" fmla="*/ 819 h 1138"/>
                <a:gd name="T80" fmla="*/ 105 w 1933"/>
                <a:gd name="T81" fmla="*/ 736 h 1138"/>
                <a:gd name="T82" fmla="*/ 12 w 1933"/>
                <a:gd name="T83" fmla="*/ 641 h 1138"/>
                <a:gd name="T84" fmla="*/ 0 w 1933"/>
                <a:gd name="T85" fmla="*/ 627 h 1138"/>
                <a:gd name="T86" fmla="*/ 11 w 1933"/>
                <a:gd name="T87" fmla="*/ 0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3" h="1138">
                  <a:moveTo>
                    <a:pt x="11" y="0"/>
                  </a:moveTo>
                  <a:lnTo>
                    <a:pt x="24" y="16"/>
                  </a:lnTo>
                  <a:lnTo>
                    <a:pt x="122" y="129"/>
                  </a:lnTo>
                  <a:lnTo>
                    <a:pt x="223" y="233"/>
                  </a:lnTo>
                  <a:lnTo>
                    <a:pt x="348" y="350"/>
                  </a:lnTo>
                  <a:lnTo>
                    <a:pt x="493" y="469"/>
                  </a:lnTo>
                  <a:lnTo>
                    <a:pt x="655" y="579"/>
                  </a:lnTo>
                  <a:lnTo>
                    <a:pt x="785" y="648"/>
                  </a:lnTo>
                  <a:lnTo>
                    <a:pt x="873" y="687"/>
                  </a:lnTo>
                  <a:lnTo>
                    <a:pt x="918" y="702"/>
                  </a:lnTo>
                  <a:lnTo>
                    <a:pt x="949" y="711"/>
                  </a:lnTo>
                  <a:lnTo>
                    <a:pt x="1014" y="716"/>
                  </a:lnTo>
                  <a:lnTo>
                    <a:pt x="1081" y="710"/>
                  </a:lnTo>
                  <a:lnTo>
                    <a:pt x="1151" y="690"/>
                  </a:lnTo>
                  <a:lnTo>
                    <a:pt x="1221" y="662"/>
                  </a:lnTo>
                  <a:lnTo>
                    <a:pt x="1293" y="627"/>
                  </a:lnTo>
                  <a:lnTo>
                    <a:pt x="1396" y="563"/>
                  </a:lnTo>
                  <a:lnTo>
                    <a:pt x="1523" y="469"/>
                  </a:lnTo>
                  <a:lnTo>
                    <a:pt x="1631" y="375"/>
                  </a:lnTo>
                  <a:lnTo>
                    <a:pt x="1744" y="267"/>
                  </a:lnTo>
                  <a:lnTo>
                    <a:pt x="1761" y="248"/>
                  </a:lnTo>
                  <a:lnTo>
                    <a:pt x="1933" y="443"/>
                  </a:lnTo>
                  <a:lnTo>
                    <a:pt x="1915" y="466"/>
                  </a:lnTo>
                  <a:lnTo>
                    <a:pt x="1785" y="611"/>
                  </a:lnTo>
                  <a:lnTo>
                    <a:pt x="1657" y="738"/>
                  </a:lnTo>
                  <a:lnTo>
                    <a:pt x="1504" y="872"/>
                  </a:lnTo>
                  <a:lnTo>
                    <a:pt x="1376" y="965"/>
                  </a:lnTo>
                  <a:lnTo>
                    <a:pt x="1286" y="1021"/>
                  </a:lnTo>
                  <a:lnTo>
                    <a:pt x="1195" y="1068"/>
                  </a:lnTo>
                  <a:lnTo>
                    <a:pt x="1103" y="1104"/>
                  </a:lnTo>
                  <a:lnTo>
                    <a:pt x="1011" y="1129"/>
                  </a:lnTo>
                  <a:lnTo>
                    <a:pt x="919" y="1138"/>
                  </a:lnTo>
                  <a:lnTo>
                    <a:pt x="875" y="1135"/>
                  </a:lnTo>
                  <a:lnTo>
                    <a:pt x="830" y="1130"/>
                  </a:lnTo>
                  <a:lnTo>
                    <a:pt x="743" y="1113"/>
                  </a:lnTo>
                  <a:lnTo>
                    <a:pt x="659" y="1087"/>
                  </a:lnTo>
                  <a:lnTo>
                    <a:pt x="577" y="1055"/>
                  </a:lnTo>
                  <a:lnTo>
                    <a:pt x="461" y="998"/>
                  </a:lnTo>
                  <a:lnTo>
                    <a:pt x="321" y="911"/>
                  </a:lnTo>
                  <a:lnTo>
                    <a:pt x="201" y="819"/>
                  </a:lnTo>
                  <a:lnTo>
                    <a:pt x="105" y="736"/>
                  </a:lnTo>
                  <a:lnTo>
                    <a:pt x="12" y="641"/>
                  </a:lnTo>
                  <a:lnTo>
                    <a:pt x="0" y="627"/>
                  </a:lnTo>
                  <a:lnTo>
                    <a:pt x="11" y="0"/>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3" name="Freeform 115">
              <a:extLst>
                <a:ext uri="{FF2B5EF4-FFF2-40B4-BE49-F238E27FC236}">
                  <a16:creationId xmlns:a16="http://schemas.microsoft.com/office/drawing/2014/main" id="{0F228B9C-B46D-4491-A794-624E759AA733}"/>
                </a:ext>
              </a:extLst>
            </p:cNvPr>
            <p:cNvSpPr>
              <a:spLocks/>
            </p:cNvSpPr>
            <p:nvPr/>
          </p:nvSpPr>
          <p:spPr bwMode="auto">
            <a:xfrm>
              <a:off x="3421063" y="1746250"/>
              <a:ext cx="490538" cy="657225"/>
            </a:xfrm>
            <a:custGeom>
              <a:avLst/>
              <a:gdLst>
                <a:gd name="T0" fmla="*/ 1222 w 1238"/>
                <a:gd name="T1" fmla="*/ 695 h 1657"/>
                <a:gd name="T2" fmla="*/ 1191 w 1238"/>
                <a:gd name="T3" fmla="*/ 657 h 1657"/>
                <a:gd name="T4" fmla="*/ 1160 w 1238"/>
                <a:gd name="T5" fmla="*/ 656 h 1657"/>
                <a:gd name="T6" fmla="*/ 1160 w 1238"/>
                <a:gd name="T7" fmla="*/ 634 h 1657"/>
                <a:gd name="T8" fmla="*/ 1137 w 1238"/>
                <a:gd name="T9" fmla="*/ 404 h 1657"/>
                <a:gd name="T10" fmla="*/ 1084 w 1238"/>
                <a:gd name="T11" fmla="*/ 258 h 1657"/>
                <a:gd name="T12" fmla="*/ 1021 w 1238"/>
                <a:gd name="T13" fmla="*/ 166 h 1657"/>
                <a:gd name="T14" fmla="*/ 881 w 1238"/>
                <a:gd name="T15" fmla="*/ 55 h 1657"/>
                <a:gd name="T16" fmla="*/ 682 w 1238"/>
                <a:gd name="T17" fmla="*/ 3 h 1657"/>
                <a:gd name="T18" fmla="*/ 573 w 1238"/>
                <a:gd name="T19" fmla="*/ 3 h 1657"/>
                <a:gd name="T20" fmla="*/ 373 w 1238"/>
                <a:gd name="T21" fmla="*/ 55 h 1657"/>
                <a:gd name="T22" fmla="*/ 233 w 1238"/>
                <a:gd name="T23" fmla="*/ 166 h 1657"/>
                <a:gd name="T24" fmla="*/ 171 w 1238"/>
                <a:gd name="T25" fmla="*/ 258 h 1657"/>
                <a:gd name="T26" fmla="*/ 118 w 1238"/>
                <a:gd name="T27" fmla="*/ 404 h 1657"/>
                <a:gd name="T28" fmla="*/ 95 w 1238"/>
                <a:gd name="T29" fmla="*/ 634 h 1657"/>
                <a:gd name="T30" fmla="*/ 95 w 1238"/>
                <a:gd name="T31" fmla="*/ 670 h 1657"/>
                <a:gd name="T32" fmla="*/ 57 w 1238"/>
                <a:gd name="T33" fmla="*/ 653 h 1657"/>
                <a:gd name="T34" fmla="*/ 16 w 1238"/>
                <a:gd name="T35" fmla="*/ 692 h 1657"/>
                <a:gd name="T36" fmla="*/ 4 w 1238"/>
                <a:gd name="T37" fmla="*/ 727 h 1657"/>
                <a:gd name="T38" fmla="*/ 8 w 1238"/>
                <a:gd name="T39" fmla="*/ 835 h 1657"/>
                <a:gd name="T40" fmla="*/ 27 w 1238"/>
                <a:gd name="T41" fmla="*/ 906 h 1657"/>
                <a:gd name="T42" fmla="*/ 74 w 1238"/>
                <a:gd name="T43" fmla="*/ 972 h 1657"/>
                <a:gd name="T44" fmla="*/ 99 w 1238"/>
                <a:gd name="T45" fmla="*/ 983 h 1657"/>
                <a:gd name="T46" fmla="*/ 135 w 1238"/>
                <a:gd name="T47" fmla="*/ 983 h 1657"/>
                <a:gd name="T48" fmla="*/ 192 w 1238"/>
                <a:gd name="T49" fmla="*/ 1177 h 1657"/>
                <a:gd name="T50" fmla="*/ 297 w 1238"/>
                <a:gd name="T51" fmla="*/ 1404 h 1657"/>
                <a:gd name="T52" fmla="*/ 432 w 1238"/>
                <a:gd name="T53" fmla="*/ 1572 h 1657"/>
                <a:gd name="T54" fmla="*/ 567 w 1238"/>
                <a:gd name="T55" fmla="*/ 1649 h 1657"/>
                <a:gd name="T56" fmla="*/ 627 w 1238"/>
                <a:gd name="T57" fmla="*/ 1657 h 1657"/>
                <a:gd name="T58" fmla="*/ 688 w 1238"/>
                <a:gd name="T59" fmla="*/ 1649 h 1657"/>
                <a:gd name="T60" fmla="*/ 823 w 1238"/>
                <a:gd name="T61" fmla="*/ 1572 h 1657"/>
                <a:gd name="T62" fmla="*/ 957 w 1238"/>
                <a:gd name="T63" fmla="*/ 1405 h 1657"/>
                <a:gd name="T64" fmla="*/ 1063 w 1238"/>
                <a:gd name="T65" fmla="*/ 1178 h 1657"/>
                <a:gd name="T66" fmla="*/ 1119 w 1238"/>
                <a:gd name="T67" fmla="*/ 985 h 1657"/>
                <a:gd name="T68" fmla="*/ 1150 w 1238"/>
                <a:gd name="T69" fmla="*/ 979 h 1657"/>
                <a:gd name="T70" fmla="*/ 1186 w 1238"/>
                <a:gd name="T71" fmla="*/ 949 h 1657"/>
                <a:gd name="T72" fmla="*/ 1218 w 1238"/>
                <a:gd name="T73" fmla="*/ 876 h 1657"/>
                <a:gd name="T74" fmla="*/ 1238 w 1238"/>
                <a:gd name="T75" fmla="*/ 770 h 1657"/>
                <a:gd name="T76" fmla="*/ 1228 w 1238"/>
                <a:gd name="T77" fmla="*/ 706 h 1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8" h="1657">
                  <a:moveTo>
                    <a:pt x="1228" y="706"/>
                  </a:moveTo>
                  <a:lnTo>
                    <a:pt x="1222" y="695"/>
                  </a:lnTo>
                  <a:lnTo>
                    <a:pt x="1208" y="673"/>
                  </a:lnTo>
                  <a:lnTo>
                    <a:pt x="1191" y="657"/>
                  </a:lnTo>
                  <a:lnTo>
                    <a:pt x="1171" y="652"/>
                  </a:lnTo>
                  <a:lnTo>
                    <a:pt x="1160" y="656"/>
                  </a:lnTo>
                  <a:lnTo>
                    <a:pt x="1160" y="646"/>
                  </a:lnTo>
                  <a:lnTo>
                    <a:pt x="1160" y="634"/>
                  </a:lnTo>
                  <a:lnTo>
                    <a:pt x="1159" y="551"/>
                  </a:lnTo>
                  <a:lnTo>
                    <a:pt x="1137" y="404"/>
                  </a:lnTo>
                  <a:lnTo>
                    <a:pt x="1108" y="312"/>
                  </a:lnTo>
                  <a:lnTo>
                    <a:pt x="1084" y="258"/>
                  </a:lnTo>
                  <a:lnTo>
                    <a:pt x="1055" y="209"/>
                  </a:lnTo>
                  <a:lnTo>
                    <a:pt x="1021" y="166"/>
                  </a:lnTo>
                  <a:lnTo>
                    <a:pt x="967" y="110"/>
                  </a:lnTo>
                  <a:lnTo>
                    <a:pt x="881" y="55"/>
                  </a:lnTo>
                  <a:lnTo>
                    <a:pt x="787" y="20"/>
                  </a:lnTo>
                  <a:lnTo>
                    <a:pt x="682" y="3"/>
                  </a:lnTo>
                  <a:lnTo>
                    <a:pt x="627" y="0"/>
                  </a:lnTo>
                  <a:lnTo>
                    <a:pt x="573" y="3"/>
                  </a:lnTo>
                  <a:lnTo>
                    <a:pt x="468" y="20"/>
                  </a:lnTo>
                  <a:lnTo>
                    <a:pt x="373" y="55"/>
                  </a:lnTo>
                  <a:lnTo>
                    <a:pt x="288" y="110"/>
                  </a:lnTo>
                  <a:lnTo>
                    <a:pt x="233" y="166"/>
                  </a:lnTo>
                  <a:lnTo>
                    <a:pt x="200" y="209"/>
                  </a:lnTo>
                  <a:lnTo>
                    <a:pt x="171" y="258"/>
                  </a:lnTo>
                  <a:lnTo>
                    <a:pt x="147" y="312"/>
                  </a:lnTo>
                  <a:lnTo>
                    <a:pt x="118" y="404"/>
                  </a:lnTo>
                  <a:lnTo>
                    <a:pt x="96" y="551"/>
                  </a:lnTo>
                  <a:lnTo>
                    <a:pt x="95" y="634"/>
                  </a:lnTo>
                  <a:lnTo>
                    <a:pt x="95" y="652"/>
                  </a:lnTo>
                  <a:lnTo>
                    <a:pt x="95" y="670"/>
                  </a:lnTo>
                  <a:lnTo>
                    <a:pt x="82" y="657"/>
                  </a:lnTo>
                  <a:lnTo>
                    <a:pt x="57" y="653"/>
                  </a:lnTo>
                  <a:lnTo>
                    <a:pt x="34" y="666"/>
                  </a:lnTo>
                  <a:lnTo>
                    <a:pt x="16" y="692"/>
                  </a:lnTo>
                  <a:lnTo>
                    <a:pt x="10" y="706"/>
                  </a:lnTo>
                  <a:lnTo>
                    <a:pt x="4" y="727"/>
                  </a:lnTo>
                  <a:lnTo>
                    <a:pt x="0" y="770"/>
                  </a:lnTo>
                  <a:lnTo>
                    <a:pt x="8" y="835"/>
                  </a:lnTo>
                  <a:lnTo>
                    <a:pt x="18" y="876"/>
                  </a:lnTo>
                  <a:lnTo>
                    <a:pt x="27" y="906"/>
                  </a:lnTo>
                  <a:lnTo>
                    <a:pt x="51" y="949"/>
                  </a:lnTo>
                  <a:lnTo>
                    <a:pt x="74" y="972"/>
                  </a:lnTo>
                  <a:lnTo>
                    <a:pt x="87" y="979"/>
                  </a:lnTo>
                  <a:lnTo>
                    <a:pt x="99" y="983"/>
                  </a:lnTo>
                  <a:lnTo>
                    <a:pt x="125" y="985"/>
                  </a:lnTo>
                  <a:lnTo>
                    <a:pt x="135" y="983"/>
                  </a:lnTo>
                  <a:lnTo>
                    <a:pt x="152" y="1049"/>
                  </a:lnTo>
                  <a:lnTo>
                    <a:pt x="192" y="1177"/>
                  </a:lnTo>
                  <a:lnTo>
                    <a:pt x="240" y="1296"/>
                  </a:lnTo>
                  <a:lnTo>
                    <a:pt x="297" y="1404"/>
                  </a:lnTo>
                  <a:lnTo>
                    <a:pt x="360" y="1497"/>
                  </a:lnTo>
                  <a:lnTo>
                    <a:pt x="432" y="1572"/>
                  </a:lnTo>
                  <a:lnTo>
                    <a:pt x="507" y="1625"/>
                  </a:lnTo>
                  <a:lnTo>
                    <a:pt x="567" y="1649"/>
                  </a:lnTo>
                  <a:lnTo>
                    <a:pt x="607" y="1657"/>
                  </a:lnTo>
                  <a:lnTo>
                    <a:pt x="627" y="1657"/>
                  </a:lnTo>
                  <a:lnTo>
                    <a:pt x="648" y="1657"/>
                  </a:lnTo>
                  <a:lnTo>
                    <a:pt x="688" y="1649"/>
                  </a:lnTo>
                  <a:lnTo>
                    <a:pt x="748" y="1627"/>
                  </a:lnTo>
                  <a:lnTo>
                    <a:pt x="823" y="1572"/>
                  </a:lnTo>
                  <a:lnTo>
                    <a:pt x="893" y="1498"/>
                  </a:lnTo>
                  <a:lnTo>
                    <a:pt x="957" y="1405"/>
                  </a:lnTo>
                  <a:lnTo>
                    <a:pt x="1014" y="1297"/>
                  </a:lnTo>
                  <a:lnTo>
                    <a:pt x="1063" y="1178"/>
                  </a:lnTo>
                  <a:lnTo>
                    <a:pt x="1103" y="1051"/>
                  </a:lnTo>
                  <a:lnTo>
                    <a:pt x="1119" y="985"/>
                  </a:lnTo>
                  <a:lnTo>
                    <a:pt x="1136" y="984"/>
                  </a:lnTo>
                  <a:lnTo>
                    <a:pt x="1150" y="979"/>
                  </a:lnTo>
                  <a:lnTo>
                    <a:pt x="1164" y="972"/>
                  </a:lnTo>
                  <a:lnTo>
                    <a:pt x="1186" y="949"/>
                  </a:lnTo>
                  <a:lnTo>
                    <a:pt x="1209" y="906"/>
                  </a:lnTo>
                  <a:lnTo>
                    <a:pt x="1218" y="876"/>
                  </a:lnTo>
                  <a:lnTo>
                    <a:pt x="1230" y="835"/>
                  </a:lnTo>
                  <a:lnTo>
                    <a:pt x="1238" y="770"/>
                  </a:lnTo>
                  <a:lnTo>
                    <a:pt x="1233" y="727"/>
                  </a:lnTo>
                  <a:lnTo>
                    <a:pt x="1228" y="706"/>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4" name="Freeform 116">
              <a:extLst>
                <a:ext uri="{FF2B5EF4-FFF2-40B4-BE49-F238E27FC236}">
                  <a16:creationId xmlns:a16="http://schemas.microsoft.com/office/drawing/2014/main" id="{0BA16955-F7D2-4CE5-9E6E-BFC86123684B}"/>
                </a:ext>
              </a:extLst>
            </p:cNvPr>
            <p:cNvSpPr>
              <a:spLocks/>
            </p:cNvSpPr>
            <p:nvPr/>
          </p:nvSpPr>
          <p:spPr bwMode="auto">
            <a:xfrm>
              <a:off x="3543300" y="1682750"/>
              <a:ext cx="373063" cy="363538"/>
            </a:xfrm>
            <a:custGeom>
              <a:avLst/>
              <a:gdLst>
                <a:gd name="T0" fmla="*/ 69 w 940"/>
                <a:gd name="T1" fmla="*/ 411 h 915"/>
                <a:gd name="T2" fmla="*/ 78 w 940"/>
                <a:gd name="T3" fmla="*/ 435 h 915"/>
                <a:gd name="T4" fmla="*/ 107 w 940"/>
                <a:gd name="T5" fmla="*/ 473 h 915"/>
                <a:gd name="T6" fmla="*/ 149 w 940"/>
                <a:gd name="T7" fmla="*/ 497 h 915"/>
                <a:gd name="T8" fmla="*/ 200 w 940"/>
                <a:gd name="T9" fmla="*/ 512 h 915"/>
                <a:gd name="T10" fmla="*/ 288 w 940"/>
                <a:gd name="T11" fmla="*/ 519 h 915"/>
                <a:gd name="T12" fmla="*/ 420 w 940"/>
                <a:gd name="T13" fmla="*/ 518 h 915"/>
                <a:gd name="T14" fmla="*/ 524 w 940"/>
                <a:gd name="T15" fmla="*/ 521 h 915"/>
                <a:gd name="T16" fmla="*/ 590 w 940"/>
                <a:gd name="T17" fmla="*/ 530 h 915"/>
                <a:gd name="T18" fmla="*/ 652 w 940"/>
                <a:gd name="T19" fmla="*/ 548 h 915"/>
                <a:gd name="T20" fmla="*/ 709 w 940"/>
                <a:gd name="T21" fmla="*/ 576 h 915"/>
                <a:gd name="T22" fmla="*/ 758 w 940"/>
                <a:gd name="T23" fmla="*/ 618 h 915"/>
                <a:gd name="T24" fmla="*/ 798 w 940"/>
                <a:gd name="T25" fmla="*/ 678 h 915"/>
                <a:gd name="T26" fmla="*/ 827 w 940"/>
                <a:gd name="T27" fmla="*/ 755 h 915"/>
                <a:gd name="T28" fmla="*/ 844 w 940"/>
                <a:gd name="T29" fmla="*/ 855 h 915"/>
                <a:gd name="T30" fmla="*/ 845 w 940"/>
                <a:gd name="T31" fmla="*/ 915 h 915"/>
                <a:gd name="T32" fmla="*/ 862 w 940"/>
                <a:gd name="T33" fmla="*/ 885 h 915"/>
                <a:gd name="T34" fmla="*/ 892 w 940"/>
                <a:gd name="T35" fmla="*/ 824 h 915"/>
                <a:gd name="T36" fmla="*/ 914 w 940"/>
                <a:gd name="T37" fmla="*/ 763 h 915"/>
                <a:gd name="T38" fmla="*/ 929 w 940"/>
                <a:gd name="T39" fmla="*/ 700 h 915"/>
                <a:gd name="T40" fmla="*/ 937 w 940"/>
                <a:gd name="T41" fmla="*/ 637 h 915"/>
                <a:gd name="T42" fmla="*/ 940 w 940"/>
                <a:gd name="T43" fmla="*/ 575 h 915"/>
                <a:gd name="T44" fmla="*/ 936 w 940"/>
                <a:gd name="T45" fmla="*/ 514 h 915"/>
                <a:gd name="T46" fmla="*/ 925 w 940"/>
                <a:gd name="T47" fmla="*/ 453 h 915"/>
                <a:gd name="T48" fmla="*/ 907 w 940"/>
                <a:gd name="T49" fmla="*/ 394 h 915"/>
                <a:gd name="T50" fmla="*/ 884 w 940"/>
                <a:gd name="T51" fmla="*/ 337 h 915"/>
                <a:gd name="T52" fmla="*/ 855 w 940"/>
                <a:gd name="T53" fmla="*/ 281 h 915"/>
                <a:gd name="T54" fmla="*/ 819 w 940"/>
                <a:gd name="T55" fmla="*/ 228 h 915"/>
                <a:gd name="T56" fmla="*/ 778 w 940"/>
                <a:gd name="T57" fmla="*/ 177 h 915"/>
                <a:gd name="T58" fmla="*/ 730 w 940"/>
                <a:gd name="T59" fmla="*/ 131 h 915"/>
                <a:gd name="T60" fmla="*/ 676 w 940"/>
                <a:gd name="T61" fmla="*/ 88 h 915"/>
                <a:gd name="T62" fmla="*/ 616 w 940"/>
                <a:gd name="T63" fmla="*/ 48 h 915"/>
                <a:gd name="T64" fmla="*/ 584 w 940"/>
                <a:gd name="T65" fmla="*/ 29 h 915"/>
                <a:gd name="T66" fmla="*/ 566 w 940"/>
                <a:gd name="T67" fmla="*/ 22 h 915"/>
                <a:gd name="T68" fmla="*/ 511 w 940"/>
                <a:gd name="T69" fmla="*/ 10 h 915"/>
                <a:gd name="T70" fmla="*/ 399 w 940"/>
                <a:gd name="T71" fmla="*/ 0 h 915"/>
                <a:gd name="T72" fmla="*/ 271 w 940"/>
                <a:gd name="T73" fmla="*/ 2 h 915"/>
                <a:gd name="T74" fmla="*/ 188 w 940"/>
                <a:gd name="T75" fmla="*/ 13 h 915"/>
                <a:gd name="T76" fmla="*/ 114 w 940"/>
                <a:gd name="T77" fmla="*/ 28 h 915"/>
                <a:gd name="T78" fmla="*/ 57 w 940"/>
                <a:gd name="T79" fmla="*/ 51 h 915"/>
                <a:gd name="T80" fmla="*/ 37 w 940"/>
                <a:gd name="T81" fmla="*/ 66 h 915"/>
                <a:gd name="T82" fmla="*/ 21 w 940"/>
                <a:gd name="T83" fmla="*/ 83 h 915"/>
                <a:gd name="T84" fmla="*/ 4 w 940"/>
                <a:gd name="T85" fmla="*/ 129 h 915"/>
                <a:gd name="T86" fmla="*/ 0 w 940"/>
                <a:gd name="T87" fmla="*/ 185 h 915"/>
                <a:gd name="T88" fmla="*/ 8 w 940"/>
                <a:gd name="T89" fmla="*/ 245 h 915"/>
                <a:gd name="T90" fmla="*/ 30 w 940"/>
                <a:gd name="T91" fmla="*/ 331 h 915"/>
                <a:gd name="T92" fmla="*/ 61 w 940"/>
                <a:gd name="T93" fmla="*/ 407 h 915"/>
                <a:gd name="T94" fmla="*/ 69 w 940"/>
                <a:gd name="T95" fmla="*/ 411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0" h="915">
                  <a:moveTo>
                    <a:pt x="69" y="411"/>
                  </a:moveTo>
                  <a:lnTo>
                    <a:pt x="78" y="435"/>
                  </a:lnTo>
                  <a:lnTo>
                    <a:pt x="107" y="473"/>
                  </a:lnTo>
                  <a:lnTo>
                    <a:pt x="149" y="497"/>
                  </a:lnTo>
                  <a:lnTo>
                    <a:pt x="200" y="512"/>
                  </a:lnTo>
                  <a:lnTo>
                    <a:pt x="288" y="519"/>
                  </a:lnTo>
                  <a:lnTo>
                    <a:pt x="420" y="518"/>
                  </a:lnTo>
                  <a:lnTo>
                    <a:pt x="524" y="521"/>
                  </a:lnTo>
                  <a:lnTo>
                    <a:pt x="590" y="530"/>
                  </a:lnTo>
                  <a:lnTo>
                    <a:pt x="652" y="548"/>
                  </a:lnTo>
                  <a:lnTo>
                    <a:pt x="709" y="576"/>
                  </a:lnTo>
                  <a:lnTo>
                    <a:pt x="758" y="618"/>
                  </a:lnTo>
                  <a:lnTo>
                    <a:pt x="798" y="678"/>
                  </a:lnTo>
                  <a:lnTo>
                    <a:pt x="827" y="755"/>
                  </a:lnTo>
                  <a:lnTo>
                    <a:pt x="844" y="855"/>
                  </a:lnTo>
                  <a:lnTo>
                    <a:pt x="845" y="915"/>
                  </a:lnTo>
                  <a:lnTo>
                    <a:pt x="862" y="885"/>
                  </a:lnTo>
                  <a:lnTo>
                    <a:pt x="892" y="824"/>
                  </a:lnTo>
                  <a:lnTo>
                    <a:pt x="914" y="763"/>
                  </a:lnTo>
                  <a:lnTo>
                    <a:pt x="929" y="700"/>
                  </a:lnTo>
                  <a:lnTo>
                    <a:pt x="937" y="637"/>
                  </a:lnTo>
                  <a:lnTo>
                    <a:pt x="940" y="575"/>
                  </a:lnTo>
                  <a:lnTo>
                    <a:pt x="936" y="514"/>
                  </a:lnTo>
                  <a:lnTo>
                    <a:pt x="925" y="453"/>
                  </a:lnTo>
                  <a:lnTo>
                    <a:pt x="907" y="394"/>
                  </a:lnTo>
                  <a:lnTo>
                    <a:pt x="884" y="337"/>
                  </a:lnTo>
                  <a:lnTo>
                    <a:pt x="855" y="281"/>
                  </a:lnTo>
                  <a:lnTo>
                    <a:pt x="819" y="228"/>
                  </a:lnTo>
                  <a:lnTo>
                    <a:pt x="778" y="177"/>
                  </a:lnTo>
                  <a:lnTo>
                    <a:pt x="730" y="131"/>
                  </a:lnTo>
                  <a:lnTo>
                    <a:pt x="676" y="88"/>
                  </a:lnTo>
                  <a:lnTo>
                    <a:pt x="616" y="48"/>
                  </a:lnTo>
                  <a:lnTo>
                    <a:pt x="584" y="29"/>
                  </a:lnTo>
                  <a:lnTo>
                    <a:pt x="566" y="22"/>
                  </a:lnTo>
                  <a:lnTo>
                    <a:pt x="511" y="10"/>
                  </a:lnTo>
                  <a:lnTo>
                    <a:pt x="399" y="0"/>
                  </a:lnTo>
                  <a:lnTo>
                    <a:pt x="271" y="2"/>
                  </a:lnTo>
                  <a:lnTo>
                    <a:pt x="188" y="13"/>
                  </a:lnTo>
                  <a:lnTo>
                    <a:pt x="114" y="28"/>
                  </a:lnTo>
                  <a:lnTo>
                    <a:pt x="57" y="51"/>
                  </a:lnTo>
                  <a:lnTo>
                    <a:pt x="37" y="66"/>
                  </a:lnTo>
                  <a:lnTo>
                    <a:pt x="21" y="83"/>
                  </a:lnTo>
                  <a:lnTo>
                    <a:pt x="4" y="129"/>
                  </a:lnTo>
                  <a:lnTo>
                    <a:pt x="0" y="185"/>
                  </a:lnTo>
                  <a:lnTo>
                    <a:pt x="8" y="245"/>
                  </a:lnTo>
                  <a:lnTo>
                    <a:pt x="30" y="331"/>
                  </a:lnTo>
                  <a:lnTo>
                    <a:pt x="61" y="407"/>
                  </a:lnTo>
                  <a:lnTo>
                    <a:pt x="69" y="4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5" name="Freeform 117">
              <a:extLst>
                <a:ext uri="{FF2B5EF4-FFF2-40B4-BE49-F238E27FC236}">
                  <a16:creationId xmlns:a16="http://schemas.microsoft.com/office/drawing/2014/main" id="{E2BE3254-E917-4CB7-8794-7327A05CE4ED}"/>
                </a:ext>
              </a:extLst>
            </p:cNvPr>
            <p:cNvSpPr>
              <a:spLocks/>
            </p:cNvSpPr>
            <p:nvPr/>
          </p:nvSpPr>
          <p:spPr bwMode="auto">
            <a:xfrm>
              <a:off x="3419475" y="1712913"/>
              <a:ext cx="153988" cy="330200"/>
            </a:xfrm>
            <a:custGeom>
              <a:avLst/>
              <a:gdLst>
                <a:gd name="T0" fmla="*/ 92 w 384"/>
                <a:gd name="T1" fmla="*/ 835 h 835"/>
                <a:gd name="T2" fmla="*/ 77 w 384"/>
                <a:gd name="T3" fmla="*/ 814 h 835"/>
                <a:gd name="T4" fmla="*/ 53 w 384"/>
                <a:gd name="T5" fmla="*/ 767 h 835"/>
                <a:gd name="T6" fmla="*/ 25 w 384"/>
                <a:gd name="T7" fmla="*/ 688 h 835"/>
                <a:gd name="T8" fmla="*/ 6 w 384"/>
                <a:gd name="T9" fmla="*/ 561 h 835"/>
                <a:gd name="T10" fmla="*/ 0 w 384"/>
                <a:gd name="T11" fmla="*/ 416 h 835"/>
                <a:gd name="T12" fmla="*/ 0 w 384"/>
                <a:gd name="T13" fmla="*/ 336 h 835"/>
                <a:gd name="T14" fmla="*/ 1 w 384"/>
                <a:gd name="T15" fmla="*/ 310 h 835"/>
                <a:gd name="T16" fmla="*/ 14 w 384"/>
                <a:gd name="T17" fmla="*/ 250 h 835"/>
                <a:gd name="T18" fmla="*/ 40 w 384"/>
                <a:gd name="T19" fmla="*/ 188 h 835"/>
                <a:gd name="T20" fmla="*/ 76 w 384"/>
                <a:gd name="T21" fmla="*/ 127 h 835"/>
                <a:gd name="T22" fmla="*/ 121 w 384"/>
                <a:gd name="T23" fmla="*/ 74 h 835"/>
                <a:gd name="T24" fmla="*/ 173 w 384"/>
                <a:gd name="T25" fmla="*/ 31 h 835"/>
                <a:gd name="T26" fmla="*/ 230 w 384"/>
                <a:gd name="T27" fmla="*/ 5 h 835"/>
                <a:gd name="T28" fmla="*/ 276 w 384"/>
                <a:gd name="T29" fmla="*/ 0 h 835"/>
                <a:gd name="T30" fmla="*/ 308 w 384"/>
                <a:gd name="T31" fmla="*/ 2 h 835"/>
                <a:gd name="T32" fmla="*/ 324 w 384"/>
                <a:gd name="T33" fmla="*/ 6 h 835"/>
                <a:gd name="T34" fmla="*/ 334 w 384"/>
                <a:gd name="T35" fmla="*/ 10 h 835"/>
                <a:gd name="T36" fmla="*/ 352 w 384"/>
                <a:gd name="T37" fmla="*/ 34 h 835"/>
                <a:gd name="T38" fmla="*/ 372 w 384"/>
                <a:gd name="T39" fmla="*/ 93 h 835"/>
                <a:gd name="T40" fmla="*/ 384 w 384"/>
                <a:gd name="T41" fmla="*/ 205 h 835"/>
                <a:gd name="T42" fmla="*/ 384 w 384"/>
                <a:gd name="T43" fmla="*/ 321 h 835"/>
                <a:gd name="T44" fmla="*/ 381 w 384"/>
                <a:gd name="T45" fmla="*/ 372 h 835"/>
                <a:gd name="T46" fmla="*/ 377 w 384"/>
                <a:gd name="T47" fmla="*/ 391 h 835"/>
                <a:gd name="T48" fmla="*/ 359 w 384"/>
                <a:gd name="T49" fmla="*/ 417 h 835"/>
                <a:gd name="T50" fmla="*/ 312 w 384"/>
                <a:gd name="T51" fmla="*/ 442 h 835"/>
                <a:gd name="T52" fmla="*/ 251 w 384"/>
                <a:gd name="T53" fmla="*/ 468 h 835"/>
                <a:gd name="T54" fmla="*/ 210 w 384"/>
                <a:gd name="T55" fmla="*/ 492 h 835"/>
                <a:gd name="T56" fmla="*/ 171 w 384"/>
                <a:gd name="T57" fmla="*/ 531 h 835"/>
                <a:gd name="T58" fmla="*/ 140 w 384"/>
                <a:gd name="T59" fmla="*/ 590 h 835"/>
                <a:gd name="T60" fmla="*/ 128 w 384"/>
                <a:gd name="T61" fmla="*/ 628 h 835"/>
                <a:gd name="T62" fmla="*/ 116 w 384"/>
                <a:gd name="T63" fmla="*/ 647 h 835"/>
                <a:gd name="T64" fmla="*/ 103 w 384"/>
                <a:gd name="T65" fmla="*/ 693 h 835"/>
                <a:gd name="T66" fmla="*/ 95 w 384"/>
                <a:gd name="T67" fmla="*/ 779 h 835"/>
                <a:gd name="T68" fmla="*/ 92 w 384"/>
                <a:gd name="T69" fmla="*/ 835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4" h="835">
                  <a:moveTo>
                    <a:pt x="92" y="835"/>
                  </a:moveTo>
                  <a:lnTo>
                    <a:pt x="77" y="814"/>
                  </a:lnTo>
                  <a:lnTo>
                    <a:pt x="53" y="767"/>
                  </a:lnTo>
                  <a:lnTo>
                    <a:pt x="25" y="688"/>
                  </a:lnTo>
                  <a:lnTo>
                    <a:pt x="6" y="561"/>
                  </a:lnTo>
                  <a:lnTo>
                    <a:pt x="0" y="416"/>
                  </a:lnTo>
                  <a:lnTo>
                    <a:pt x="0" y="336"/>
                  </a:lnTo>
                  <a:lnTo>
                    <a:pt x="1" y="310"/>
                  </a:lnTo>
                  <a:lnTo>
                    <a:pt x="14" y="250"/>
                  </a:lnTo>
                  <a:lnTo>
                    <a:pt x="40" y="188"/>
                  </a:lnTo>
                  <a:lnTo>
                    <a:pt x="76" y="127"/>
                  </a:lnTo>
                  <a:lnTo>
                    <a:pt x="121" y="74"/>
                  </a:lnTo>
                  <a:lnTo>
                    <a:pt x="173" y="31"/>
                  </a:lnTo>
                  <a:lnTo>
                    <a:pt x="230" y="5"/>
                  </a:lnTo>
                  <a:lnTo>
                    <a:pt x="276" y="0"/>
                  </a:lnTo>
                  <a:lnTo>
                    <a:pt x="308" y="2"/>
                  </a:lnTo>
                  <a:lnTo>
                    <a:pt x="324" y="6"/>
                  </a:lnTo>
                  <a:lnTo>
                    <a:pt x="334" y="10"/>
                  </a:lnTo>
                  <a:lnTo>
                    <a:pt x="352" y="34"/>
                  </a:lnTo>
                  <a:lnTo>
                    <a:pt x="372" y="93"/>
                  </a:lnTo>
                  <a:lnTo>
                    <a:pt x="384" y="205"/>
                  </a:lnTo>
                  <a:lnTo>
                    <a:pt x="384" y="321"/>
                  </a:lnTo>
                  <a:lnTo>
                    <a:pt x="381" y="372"/>
                  </a:lnTo>
                  <a:lnTo>
                    <a:pt x="377" y="391"/>
                  </a:lnTo>
                  <a:lnTo>
                    <a:pt x="359" y="417"/>
                  </a:lnTo>
                  <a:lnTo>
                    <a:pt x="312" y="442"/>
                  </a:lnTo>
                  <a:lnTo>
                    <a:pt x="251" y="468"/>
                  </a:lnTo>
                  <a:lnTo>
                    <a:pt x="210" y="492"/>
                  </a:lnTo>
                  <a:lnTo>
                    <a:pt x="171" y="531"/>
                  </a:lnTo>
                  <a:lnTo>
                    <a:pt x="140" y="590"/>
                  </a:lnTo>
                  <a:lnTo>
                    <a:pt x="128" y="628"/>
                  </a:lnTo>
                  <a:lnTo>
                    <a:pt x="116" y="647"/>
                  </a:lnTo>
                  <a:lnTo>
                    <a:pt x="103" y="693"/>
                  </a:lnTo>
                  <a:lnTo>
                    <a:pt x="95" y="779"/>
                  </a:lnTo>
                  <a:lnTo>
                    <a:pt x="92" y="8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6" name="Freeform 118">
              <a:extLst>
                <a:ext uri="{FF2B5EF4-FFF2-40B4-BE49-F238E27FC236}">
                  <a16:creationId xmlns:a16="http://schemas.microsoft.com/office/drawing/2014/main" id="{8A29D8ED-4607-43A5-BED4-9D03E422A5DD}"/>
                </a:ext>
              </a:extLst>
            </p:cNvPr>
            <p:cNvSpPr>
              <a:spLocks/>
            </p:cNvSpPr>
            <p:nvPr/>
          </p:nvSpPr>
          <p:spPr bwMode="auto">
            <a:xfrm>
              <a:off x="3606800" y="2249488"/>
              <a:ext cx="125413" cy="68263"/>
            </a:xfrm>
            <a:custGeom>
              <a:avLst/>
              <a:gdLst>
                <a:gd name="T0" fmla="*/ 158 w 317"/>
                <a:gd name="T1" fmla="*/ 173 h 173"/>
                <a:gd name="T2" fmla="*/ 171 w 317"/>
                <a:gd name="T3" fmla="*/ 172 h 173"/>
                <a:gd name="T4" fmla="*/ 199 w 317"/>
                <a:gd name="T5" fmla="*/ 166 h 173"/>
                <a:gd name="T6" fmla="*/ 239 w 317"/>
                <a:gd name="T7" fmla="*/ 144 h 173"/>
                <a:gd name="T8" fmla="*/ 285 w 317"/>
                <a:gd name="T9" fmla="*/ 97 h 173"/>
                <a:gd name="T10" fmla="*/ 309 w 317"/>
                <a:gd name="T11" fmla="*/ 52 h 173"/>
                <a:gd name="T12" fmla="*/ 317 w 317"/>
                <a:gd name="T13" fmla="*/ 18 h 173"/>
                <a:gd name="T14" fmla="*/ 317 w 317"/>
                <a:gd name="T15" fmla="*/ 0 h 173"/>
                <a:gd name="T16" fmla="*/ 0 w 317"/>
                <a:gd name="T17" fmla="*/ 0 h 173"/>
                <a:gd name="T18" fmla="*/ 0 w 317"/>
                <a:gd name="T19" fmla="*/ 18 h 173"/>
                <a:gd name="T20" fmla="*/ 8 w 317"/>
                <a:gd name="T21" fmla="*/ 52 h 173"/>
                <a:gd name="T22" fmla="*/ 31 w 317"/>
                <a:gd name="T23" fmla="*/ 97 h 173"/>
                <a:gd name="T24" fmla="*/ 78 w 317"/>
                <a:gd name="T25" fmla="*/ 144 h 173"/>
                <a:gd name="T26" fmla="*/ 118 w 317"/>
                <a:gd name="T27" fmla="*/ 166 h 173"/>
                <a:gd name="T28" fmla="*/ 145 w 317"/>
                <a:gd name="T29" fmla="*/ 172 h 173"/>
                <a:gd name="T30" fmla="*/ 158 w 317"/>
                <a:gd name="T31"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7" h="173">
                  <a:moveTo>
                    <a:pt x="158" y="173"/>
                  </a:moveTo>
                  <a:lnTo>
                    <a:pt x="171" y="172"/>
                  </a:lnTo>
                  <a:lnTo>
                    <a:pt x="199" y="166"/>
                  </a:lnTo>
                  <a:lnTo>
                    <a:pt x="239" y="144"/>
                  </a:lnTo>
                  <a:lnTo>
                    <a:pt x="285" y="97"/>
                  </a:lnTo>
                  <a:lnTo>
                    <a:pt x="309" y="52"/>
                  </a:lnTo>
                  <a:lnTo>
                    <a:pt x="317" y="18"/>
                  </a:lnTo>
                  <a:lnTo>
                    <a:pt x="317" y="0"/>
                  </a:lnTo>
                  <a:lnTo>
                    <a:pt x="0" y="0"/>
                  </a:lnTo>
                  <a:lnTo>
                    <a:pt x="0" y="18"/>
                  </a:lnTo>
                  <a:lnTo>
                    <a:pt x="8" y="52"/>
                  </a:lnTo>
                  <a:lnTo>
                    <a:pt x="31" y="97"/>
                  </a:lnTo>
                  <a:lnTo>
                    <a:pt x="78" y="144"/>
                  </a:lnTo>
                  <a:lnTo>
                    <a:pt x="118" y="166"/>
                  </a:lnTo>
                  <a:lnTo>
                    <a:pt x="145" y="172"/>
                  </a:lnTo>
                  <a:lnTo>
                    <a:pt x="158" y="173"/>
                  </a:lnTo>
                  <a:close/>
                </a:path>
              </a:pathLst>
            </a:custGeom>
            <a:solidFill>
              <a:srgbClr val="E3E3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7" name="Freeform 306">
              <a:extLst>
                <a:ext uri="{FF2B5EF4-FFF2-40B4-BE49-F238E27FC236}">
                  <a16:creationId xmlns:a16="http://schemas.microsoft.com/office/drawing/2014/main" id="{F202E539-016F-43D1-9318-FCE4596C27D0}"/>
                </a:ext>
              </a:extLst>
            </p:cNvPr>
            <p:cNvSpPr>
              <a:spLocks/>
            </p:cNvSpPr>
            <p:nvPr/>
          </p:nvSpPr>
          <p:spPr bwMode="auto">
            <a:xfrm>
              <a:off x="4818063" y="2746375"/>
              <a:ext cx="12700" cy="4763"/>
            </a:xfrm>
            <a:custGeom>
              <a:avLst/>
              <a:gdLst>
                <a:gd name="T0" fmla="*/ 0 w 33"/>
                <a:gd name="T1" fmla="*/ 9 h 9"/>
                <a:gd name="T2" fmla="*/ 16 w 33"/>
                <a:gd name="T3" fmla="*/ 3 h 9"/>
                <a:gd name="T4" fmla="*/ 33 w 33"/>
                <a:gd name="T5" fmla="*/ 0 h 9"/>
                <a:gd name="T6" fmla="*/ 29 w 33"/>
                <a:gd name="T7" fmla="*/ 2 h 9"/>
                <a:gd name="T8" fmla="*/ 24 w 33"/>
                <a:gd name="T9" fmla="*/ 3 h 9"/>
                <a:gd name="T10" fmla="*/ 13 w 33"/>
                <a:gd name="T11" fmla="*/ 7 h 9"/>
                <a:gd name="T12" fmla="*/ 0 w 33"/>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33" h="9">
                  <a:moveTo>
                    <a:pt x="0" y="9"/>
                  </a:moveTo>
                  <a:lnTo>
                    <a:pt x="16" y="3"/>
                  </a:lnTo>
                  <a:lnTo>
                    <a:pt x="33" y="0"/>
                  </a:lnTo>
                  <a:lnTo>
                    <a:pt x="29" y="2"/>
                  </a:lnTo>
                  <a:lnTo>
                    <a:pt x="24" y="3"/>
                  </a:lnTo>
                  <a:lnTo>
                    <a:pt x="13" y="7"/>
                  </a:lnTo>
                  <a:lnTo>
                    <a:pt x="0" y="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8" name="Freeform 307">
              <a:extLst>
                <a:ext uri="{FF2B5EF4-FFF2-40B4-BE49-F238E27FC236}">
                  <a16:creationId xmlns:a16="http://schemas.microsoft.com/office/drawing/2014/main" id="{0826F22C-80A6-484F-9E32-74295AAE0CF6}"/>
                </a:ext>
              </a:extLst>
            </p:cNvPr>
            <p:cNvSpPr>
              <a:spLocks/>
            </p:cNvSpPr>
            <p:nvPr/>
          </p:nvSpPr>
          <p:spPr bwMode="auto">
            <a:xfrm>
              <a:off x="4864100" y="2740025"/>
              <a:ext cx="3175" cy="3175"/>
            </a:xfrm>
            <a:custGeom>
              <a:avLst/>
              <a:gdLst>
                <a:gd name="T0" fmla="*/ 0 w 6"/>
                <a:gd name="T1" fmla="*/ 7 h 7"/>
                <a:gd name="T2" fmla="*/ 0 w 6"/>
                <a:gd name="T3" fmla="*/ 6 h 7"/>
                <a:gd name="T4" fmla="*/ 0 w 6"/>
                <a:gd name="T5" fmla="*/ 4 h 7"/>
                <a:gd name="T6" fmla="*/ 4 w 6"/>
                <a:gd name="T7" fmla="*/ 2 h 7"/>
                <a:gd name="T8" fmla="*/ 6 w 6"/>
                <a:gd name="T9" fmla="*/ 0 h 7"/>
                <a:gd name="T10" fmla="*/ 0 w 6"/>
                <a:gd name="T11" fmla="*/ 7 h 7"/>
              </a:gdLst>
              <a:ahLst/>
              <a:cxnLst>
                <a:cxn ang="0">
                  <a:pos x="T0" y="T1"/>
                </a:cxn>
                <a:cxn ang="0">
                  <a:pos x="T2" y="T3"/>
                </a:cxn>
                <a:cxn ang="0">
                  <a:pos x="T4" y="T5"/>
                </a:cxn>
                <a:cxn ang="0">
                  <a:pos x="T6" y="T7"/>
                </a:cxn>
                <a:cxn ang="0">
                  <a:pos x="T8" y="T9"/>
                </a:cxn>
                <a:cxn ang="0">
                  <a:pos x="T10" y="T11"/>
                </a:cxn>
              </a:cxnLst>
              <a:rect l="0" t="0" r="r" b="b"/>
              <a:pathLst>
                <a:path w="6" h="7">
                  <a:moveTo>
                    <a:pt x="0" y="7"/>
                  </a:moveTo>
                  <a:lnTo>
                    <a:pt x="0" y="6"/>
                  </a:lnTo>
                  <a:lnTo>
                    <a:pt x="0" y="4"/>
                  </a:lnTo>
                  <a:lnTo>
                    <a:pt x="4" y="2"/>
                  </a:lnTo>
                  <a:lnTo>
                    <a:pt x="6" y="0"/>
                  </a:lnTo>
                  <a:lnTo>
                    <a:pt x="0" y="7"/>
                  </a:ln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39" name="Freeform 313">
              <a:extLst>
                <a:ext uri="{FF2B5EF4-FFF2-40B4-BE49-F238E27FC236}">
                  <a16:creationId xmlns:a16="http://schemas.microsoft.com/office/drawing/2014/main" id="{5E9DAF53-9E70-4262-A76B-31EB65C0E28B}"/>
                </a:ext>
              </a:extLst>
            </p:cNvPr>
            <p:cNvSpPr>
              <a:spLocks/>
            </p:cNvSpPr>
            <p:nvPr/>
          </p:nvSpPr>
          <p:spPr bwMode="auto">
            <a:xfrm>
              <a:off x="4818063" y="2317750"/>
              <a:ext cx="577850" cy="571500"/>
            </a:xfrm>
            <a:custGeom>
              <a:avLst/>
              <a:gdLst>
                <a:gd name="T0" fmla="*/ 0 w 1456"/>
                <a:gd name="T1" fmla="*/ 1437 h 1437"/>
                <a:gd name="T2" fmla="*/ 0 w 1456"/>
                <a:gd name="T3" fmla="*/ 1088 h 1437"/>
                <a:gd name="T4" fmla="*/ 1 w 1456"/>
                <a:gd name="T5" fmla="*/ 1088 h 1437"/>
                <a:gd name="T6" fmla="*/ 14 w 1456"/>
                <a:gd name="T7" fmla="*/ 1086 h 1437"/>
                <a:gd name="T8" fmla="*/ 25 w 1456"/>
                <a:gd name="T9" fmla="*/ 1082 h 1437"/>
                <a:gd name="T10" fmla="*/ 30 w 1456"/>
                <a:gd name="T11" fmla="*/ 1081 h 1437"/>
                <a:gd name="T12" fmla="*/ 34 w 1456"/>
                <a:gd name="T13" fmla="*/ 1079 h 1437"/>
                <a:gd name="T14" fmla="*/ 38 w 1456"/>
                <a:gd name="T15" fmla="*/ 1078 h 1437"/>
                <a:gd name="T16" fmla="*/ 40 w 1456"/>
                <a:gd name="T17" fmla="*/ 1078 h 1437"/>
                <a:gd name="T18" fmla="*/ 47 w 1456"/>
                <a:gd name="T19" fmla="*/ 1079 h 1437"/>
                <a:gd name="T20" fmla="*/ 53 w 1456"/>
                <a:gd name="T21" fmla="*/ 1079 h 1437"/>
                <a:gd name="T22" fmla="*/ 58 w 1456"/>
                <a:gd name="T23" fmla="*/ 1081 h 1437"/>
                <a:gd name="T24" fmla="*/ 64 w 1456"/>
                <a:gd name="T25" fmla="*/ 1081 h 1437"/>
                <a:gd name="T26" fmla="*/ 84 w 1456"/>
                <a:gd name="T27" fmla="*/ 1079 h 1437"/>
                <a:gd name="T28" fmla="*/ 117 w 1456"/>
                <a:gd name="T29" fmla="*/ 1066 h 1437"/>
                <a:gd name="T30" fmla="*/ 117 w 1456"/>
                <a:gd name="T31" fmla="*/ 1068 h 1437"/>
                <a:gd name="T32" fmla="*/ 117 w 1456"/>
                <a:gd name="T33" fmla="*/ 1069 h 1437"/>
                <a:gd name="T34" fmla="*/ 123 w 1456"/>
                <a:gd name="T35" fmla="*/ 1062 h 1437"/>
                <a:gd name="T36" fmla="*/ 166 w 1456"/>
                <a:gd name="T37" fmla="*/ 1040 h 1437"/>
                <a:gd name="T38" fmla="*/ 224 w 1456"/>
                <a:gd name="T39" fmla="*/ 999 h 1437"/>
                <a:gd name="T40" fmla="*/ 227 w 1456"/>
                <a:gd name="T41" fmla="*/ 990 h 1437"/>
                <a:gd name="T42" fmla="*/ 228 w 1456"/>
                <a:gd name="T43" fmla="*/ 980 h 1437"/>
                <a:gd name="T44" fmla="*/ 1456 w 1456"/>
                <a:gd name="T45" fmla="*/ 0 h 1437"/>
                <a:gd name="T46" fmla="*/ 1456 w 1456"/>
                <a:gd name="T47" fmla="*/ 44 h 1437"/>
                <a:gd name="T48" fmla="*/ 187 w 1456"/>
                <a:gd name="T49" fmla="*/ 1091 h 1437"/>
                <a:gd name="T50" fmla="*/ 197 w 1456"/>
                <a:gd name="T51" fmla="*/ 1114 h 1437"/>
                <a:gd name="T52" fmla="*/ 217 w 1456"/>
                <a:gd name="T53" fmla="*/ 1177 h 1437"/>
                <a:gd name="T54" fmla="*/ 230 w 1456"/>
                <a:gd name="T55" fmla="*/ 1249 h 1437"/>
                <a:gd name="T56" fmla="*/ 231 w 1456"/>
                <a:gd name="T57" fmla="*/ 1318 h 1437"/>
                <a:gd name="T58" fmla="*/ 224 w 1456"/>
                <a:gd name="T59" fmla="*/ 1348 h 1437"/>
                <a:gd name="T60" fmla="*/ 213 w 1456"/>
                <a:gd name="T61" fmla="*/ 1355 h 1437"/>
                <a:gd name="T62" fmla="*/ 201 w 1456"/>
                <a:gd name="T63" fmla="*/ 1363 h 1437"/>
                <a:gd name="T64" fmla="*/ 196 w 1456"/>
                <a:gd name="T65" fmla="*/ 1367 h 1437"/>
                <a:gd name="T66" fmla="*/ 187 w 1456"/>
                <a:gd name="T67" fmla="*/ 1374 h 1437"/>
                <a:gd name="T68" fmla="*/ 179 w 1456"/>
                <a:gd name="T69" fmla="*/ 1379 h 1437"/>
                <a:gd name="T70" fmla="*/ 175 w 1456"/>
                <a:gd name="T71" fmla="*/ 1381 h 1437"/>
                <a:gd name="T72" fmla="*/ 154 w 1456"/>
                <a:gd name="T73" fmla="*/ 1394 h 1437"/>
                <a:gd name="T74" fmla="*/ 138 w 1456"/>
                <a:gd name="T75" fmla="*/ 1403 h 1437"/>
                <a:gd name="T76" fmla="*/ 112 w 1456"/>
                <a:gd name="T77" fmla="*/ 1416 h 1437"/>
                <a:gd name="T78" fmla="*/ 75 w 1456"/>
                <a:gd name="T79" fmla="*/ 1429 h 1437"/>
                <a:gd name="T80" fmla="*/ 64 w 1456"/>
                <a:gd name="T81" fmla="*/ 1429 h 1437"/>
                <a:gd name="T82" fmla="*/ 58 w 1456"/>
                <a:gd name="T83" fmla="*/ 1429 h 1437"/>
                <a:gd name="T84" fmla="*/ 53 w 1456"/>
                <a:gd name="T85" fmla="*/ 1428 h 1437"/>
                <a:gd name="T86" fmla="*/ 47 w 1456"/>
                <a:gd name="T87" fmla="*/ 1427 h 1437"/>
                <a:gd name="T88" fmla="*/ 40 w 1456"/>
                <a:gd name="T89" fmla="*/ 1427 h 1437"/>
                <a:gd name="T90" fmla="*/ 20 w 1456"/>
                <a:gd name="T91" fmla="*/ 1429 h 1437"/>
                <a:gd name="T92" fmla="*/ 0 w 1456"/>
                <a:gd name="T93" fmla="*/ 1437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56" h="1437">
                  <a:moveTo>
                    <a:pt x="0" y="1437"/>
                  </a:moveTo>
                  <a:lnTo>
                    <a:pt x="0" y="1088"/>
                  </a:lnTo>
                  <a:lnTo>
                    <a:pt x="1" y="1088"/>
                  </a:lnTo>
                  <a:lnTo>
                    <a:pt x="14" y="1086"/>
                  </a:lnTo>
                  <a:lnTo>
                    <a:pt x="25" y="1082"/>
                  </a:lnTo>
                  <a:lnTo>
                    <a:pt x="30" y="1081"/>
                  </a:lnTo>
                  <a:lnTo>
                    <a:pt x="34" y="1079"/>
                  </a:lnTo>
                  <a:lnTo>
                    <a:pt x="38" y="1078"/>
                  </a:lnTo>
                  <a:lnTo>
                    <a:pt x="40" y="1078"/>
                  </a:lnTo>
                  <a:lnTo>
                    <a:pt x="47" y="1079"/>
                  </a:lnTo>
                  <a:lnTo>
                    <a:pt x="53" y="1079"/>
                  </a:lnTo>
                  <a:lnTo>
                    <a:pt x="58" y="1081"/>
                  </a:lnTo>
                  <a:lnTo>
                    <a:pt x="64" y="1081"/>
                  </a:lnTo>
                  <a:lnTo>
                    <a:pt x="84" y="1079"/>
                  </a:lnTo>
                  <a:lnTo>
                    <a:pt x="117" y="1066"/>
                  </a:lnTo>
                  <a:lnTo>
                    <a:pt x="117" y="1068"/>
                  </a:lnTo>
                  <a:lnTo>
                    <a:pt x="117" y="1069"/>
                  </a:lnTo>
                  <a:lnTo>
                    <a:pt x="123" y="1062"/>
                  </a:lnTo>
                  <a:lnTo>
                    <a:pt x="166" y="1040"/>
                  </a:lnTo>
                  <a:lnTo>
                    <a:pt x="224" y="999"/>
                  </a:lnTo>
                  <a:lnTo>
                    <a:pt x="227" y="990"/>
                  </a:lnTo>
                  <a:lnTo>
                    <a:pt x="228" y="980"/>
                  </a:lnTo>
                  <a:lnTo>
                    <a:pt x="1456" y="0"/>
                  </a:lnTo>
                  <a:lnTo>
                    <a:pt x="1456" y="44"/>
                  </a:lnTo>
                  <a:lnTo>
                    <a:pt x="187" y="1091"/>
                  </a:lnTo>
                  <a:lnTo>
                    <a:pt x="197" y="1114"/>
                  </a:lnTo>
                  <a:lnTo>
                    <a:pt x="217" y="1177"/>
                  </a:lnTo>
                  <a:lnTo>
                    <a:pt x="230" y="1249"/>
                  </a:lnTo>
                  <a:lnTo>
                    <a:pt x="231" y="1318"/>
                  </a:lnTo>
                  <a:lnTo>
                    <a:pt x="224" y="1348"/>
                  </a:lnTo>
                  <a:lnTo>
                    <a:pt x="213" y="1355"/>
                  </a:lnTo>
                  <a:lnTo>
                    <a:pt x="201" y="1363"/>
                  </a:lnTo>
                  <a:lnTo>
                    <a:pt x="196" y="1367"/>
                  </a:lnTo>
                  <a:lnTo>
                    <a:pt x="187" y="1374"/>
                  </a:lnTo>
                  <a:lnTo>
                    <a:pt x="179" y="1379"/>
                  </a:lnTo>
                  <a:lnTo>
                    <a:pt x="175" y="1381"/>
                  </a:lnTo>
                  <a:lnTo>
                    <a:pt x="154" y="1394"/>
                  </a:lnTo>
                  <a:lnTo>
                    <a:pt x="138" y="1403"/>
                  </a:lnTo>
                  <a:lnTo>
                    <a:pt x="112" y="1416"/>
                  </a:lnTo>
                  <a:lnTo>
                    <a:pt x="75" y="1429"/>
                  </a:lnTo>
                  <a:lnTo>
                    <a:pt x="64" y="1429"/>
                  </a:lnTo>
                  <a:lnTo>
                    <a:pt x="58" y="1429"/>
                  </a:lnTo>
                  <a:lnTo>
                    <a:pt x="53" y="1428"/>
                  </a:lnTo>
                  <a:lnTo>
                    <a:pt x="47" y="1427"/>
                  </a:lnTo>
                  <a:lnTo>
                    <a:pt x="40" y="1427"/>
                  </a:lnTo>
                  <a:lnTo>
                    <a:pt x="20" y="1429"/>
                  </a:lnTo>
                  <a:lnTo>
                    <a:pt x="0" y="14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0" name="Freeform 316">
              <a:extLst>
                <a:ext uri="{FF2B5EF4-FFF2-40B4-BE49-F238E27FC236}">
                  <a16:creationId xmlns:a16="http://schemas.microsoft.com/office/drawing/2014/main" id="{C1FF0657-E963-4675-9039-C27F9282E621}"/>
                </a:ext>
              </a:extLst>
            </p:cNvPr>
            <p:cNvSpPr>
              <a:spLocks/>
            </p:cNvSpPr>
            <p:nvPr/>
          </p:nvSpPr>
          <p:spPr bwMode="auto">
            <a:xfrm>
              <a:off x="4818063" y="2644775"/>
              <a:ext cx="90488" cy="106363"/>
            </a:xfrm>
            <a:custGeom>
              <a:avLst/>
              <a:gdLst>
                <a:gd name="T0" fmla="*/ 0 w 231"/>
                <a:gd name="T1" fmla="*/ 265 h 265"/>
                <a:gd name="T2" fmla="*/ 0 w 231"/>
                <a:gd name="T3" fmla="*/ 0 h 265"/>
                <a:gd name="T4" fmla="*/ 36 w 231"/>
                <a:gd name="T5" fmla="*/ 44 h 265"/>
                <a:gd name="T6" fmla="*/ 87 w 231"/>
                <a:gd name="T7" fmla="*/ 2 h 265"/>
                <a:gd name="T8" fmla="*/ 90 w 231"/>
                <a:gd name="T9" fmla="*/ 53 h 265"/>
                <a:gd name="T10" fmla="*/ 108 w 231"/>
                <a:gd name="T11" fmla="*/ 158 h 265"/>
                <a:gd name="T12" fmla="*/ 112 w 231"/>
                <a:gd name="T13" fmla="*/ 204 h 265"/>
                <a:gd name="T14" fmla="*/ 113 w 231"/>
                <a:gd name="T15" fmla="*/ 216 h 265"/>
                <a:gd name="T16" fmla="*/ 127 w 231"/>
                <a:gd name="T17" fmla="*/ 229 h 265"/>
                <a:gd name="T18" fmla="*/ 138 w 231"/>
                <a:gd name="T19" fmla="*/ 233 h 265"/>
                <a:gd name="T20" fmla="*/ 175 w 231"/>
                <a:gd name="T21" fmla="*/ 211 h 265"/>
                <a:gd name="T22" fmla="*/ 224 w 231"/>
                <a:gd name="T23" fmla="*/ 176 h 265"/>
                <a:gd name="T24" fmla="*/ 230 w 231"/>
                <a:gd name="T25" fmla="*/ 150 h 265"/>
                <a:gd name="T26" fmla="*/ 231 w 231"/>
                <a:gd name="T27" fmla="*/ 120 h 265"/>
                <a:gd name="T28" fmla="*/ 231 w 231"/>
                <a:gd name="T29" fmla="*/ 138 h 265"/>
                <a:gd name="T30" fmla="*/ 228 w 231"/>
                <a:gd name="T31" fmla="*/ 157 h 265"/>
                <a:gd name="T32" fmla="*/ 227 w 231"/>
                <a:gd name="T33" fmla="*/ 167 h 265"/>
                <a:gd name="T34" fmla="*/ 224 w 231"/>
                <a:gd name="T35" fmla="*/ 176 h 265"/>
                <a:gd name="T36" fmla="*/ 166 w 231"/>
                <a:gd name="T37" fmla="*/ 217 h 265"/>
                <a:gd name="T38" fmla="*/ 123 w 231"/>
                <a:gd name="T39" fmla="*/ 239 h 265"/>
                <a:gd name="T40" fmla="*/ 121 w 231"/>
                <a:gd name="T41" fmla="*/ 241 h 265"/>
                <a:gd name="T42" fmla="*/ 117 w 231"/>
                <a:gd name="T43" fmla="*/ 243 h 265"/>
                <a:gd name="T44" fmla="*/ 84 w 231"/>
                <a:gd name="T45" fmla="*/ 256 h 265"/>
                <a:gd name="T46" fmla="*/ 64 w 231"/>
                <a:gd name="T47" fmla="*/ 258 h 265"/>
                <a:gd name="T48" fmla="*/ 58 w 231"/>
                <a:gd name="T49" fmla="*/ 258 h 265"/>
                <a:gd name="T50" fmla="*/ 53 w 231"/>
                <a:gd name="T51" fmla="*/ 256 h 265"/>
                <a:gd name="T52" fmla="*/ 47 w 231"/>
                <a:gd name="T53" fmla="*/ 256 h 265"/>
                <a:gd name="T54" fmla="*/ 40 w 231"/>
                <a:gd name="T55" fmla="*/ 255 h 265"/>
                <a:gd name="T56" fmla="*/ 38 w 231"/>
                <a:gd name="T57" fmla="*/ 255 h 265"/>
                <a:gd name="T58" fmla="*/ 34 w 231"/>
                <a:gd name="T59" fmla="*/ 256 h 265"/>
                <a:gd name="T60" fmla="*/ 17 w 231"/>
                <a:gd name="T61" fmla="*/ 259 h 265"/>
                <a:gd name="T62" fmla="*/ 1 w 231"/>
                <a:gd name="T63" fmla="*/ 265 h 265"/>
                <a:gd name="T64" fmla="*/ 0 w 231"/>
                <a:gd name="T65"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1" h="265">
                  <a:moveTo>
                    <a:pt x="0" y="265"/>
                  </a:moveTo>
                  <a:lnTo>
                    <a:pt x="0" y="0"/>
                  </a:lnTo>
                  <a:lnTo>
                    <a:pt x="36" y="44"/>
                  </a:lnTo>
                  <a:lnTo>
                    <a:pt x="87" y="2"/>
                  </a:lnTo>
                  <a:lnTo>
                    <a:pt x="90" y="53"/>
                  </a:lnTo>
                  <a:lnTo>
                    <a:pt x="108" y="158"/>
                  </a:lnTo>
                  <a:lnTo>
                    <a:pt x="112" y="204"/>
                  </a:lnTo>
                  <a:lnTo>
                    <a:pt x="113" y="216"/>
                  </a:lnTo>
                  <a:lnTo>
                    <a:pt x="127" y="229"/>
                  </a:lnTo>
                  <a:lnTo>
                    <a:pt x="138" y="233"/>
                  </a:lnTo>
                  <a:lnTo>
                    <a:pt x="175" y="211"/>
                  </a:lnTo>
                  <a:lnTo>
                    <a:pt x="224" y="176"/>
                  </a:lnTo>
                  <a:lnTo>
                    <a:pt x="230" y="150"/>
                  </a:lnTo>
                  <a:lnTo>
                    <a:pt x="231" y="120"/>
                  </a:lnTo>
                  <a:lnTo>
                    <a:pt x="231" y="138"/>
                  </a:lnTo>
                  <a:lnTo>
                    <a:pt x="228" y="157"/>
                  </a:lnTo>
                  <a:lnTo>
                    <a:pt x="227" y="167"/>
                  </a:lnTo>
                  <a:lnTo>
                    <a:pt x="224" y="176"/>
                  </a:lnTo>
                  <a:lnTo>
                    <a:pt x="166" y="217"/>
                  </a:lnTo>
                  <a:lnTo>
                    <a:pt x="123" y="239"/>
                  </a:lnTo>
                  <a:lnTo>
                    <a:pt x="121" y="241"/>
                  </a:lnTo>
                  <a:lnTo>
                    <a:pt x="117" y="243"/>
                  </a:lnTo>
                  <a:lnTo>
                    <a:pt x="84" y="256"/>
                  </a:lnTo>
                  <a:lnTo>
                    <a:pt x="64" y="258"/>
                  </a:lnTo>
                  <a:lnTo>
                    <a:pt x="58" y="258"/>
                  </a:lnTo>
                  <a:lnTo>
                    <a:pt x="53" y="256"/>
                  </a:lnTo>
                  <a:lnTo>
                    <a:pt x="47" y="256"/>
                  </a:lnTo>
                  <a:lnTo>
                    <a:pt x="40" y="255"/>
                  </a:lnTo>
                  <a:lnTo>
                    <a:pt x="38" y="255"/>
                  </a:lnTo>
                  <a:lnTo>
                    <a:pt x="34" y="256"/>
                  </a:lnTo>
                  <a:lnTo>
                    <a:pt x="17" y="259"/>
                  </a:lnTo>
                  <a:lnTo>
                    <a:pt x="1" y="265"/>
                  </a:lnTo>
                  <a:lnTo>
                    <a:pt x="0" y="2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1" name="Freeform 317">
              <a:extLst>
                <a:ext uri="{FF2B5EF4-FFF2-40B4-BE49-F238E27FC236}">
                  <a16:creationId xmlns:a16="http://schemas.microsoft.com/office/drawing/2014/main" id="{332AE194-159D-47EC-991C-9BFCCEE7DB78}"/>
                </a:ext>
              </a:extLst>
            </p:cNvPr>
            <p:cNvSpPr>
              <a:spLocks/>
            </p:cNvSpPr>
            <p:nvPr/>
          </p:nvSpPr>
          <p:spPr bwMode="auto">
            <a:xfrm>
              <a:off x="4818063" y="2635250"/>
              <a:ext cx="7938" cy="6350"/>
            </a:xfrm>
            <a:custGeom>
              <a:avLst/>
              <a:gdLst>
                <a:gd name="T0" fmla="*/ 0 w 21"/>
                <a:gd name="T1" fmla="*/ 17 h 17"/>
                <a:gd name="T2" fmla="*/ 0 w 21"/>
                <a:gd name="T3" fmla="*/ 10 h 17"/>
                <a:gd name="T4" fmla="*/ 10 w 21"/>
                <a:gd name="T5" fmla="*/ 5 h 17"/>
                <a:gd name="T6" fmla="*/ 21 w 21"/>
                <a:gd name="T7" fmla="*/ 0 h 17"/>
                <a:gd name="T8" fmla="*/ 0 w 21"/>
                <a:gd name="T9" fmla="*/ 17 h 17"/>
              </a:gdLst>
              <a:ahLst/>
              <a:cxnLst>
                <a:cxn ang="0">
                  <a:pos x="T0" y="T1"/>
                </a:cxn>
                <a:cxn ang="0">
                  <a:pos x="T2" y="T3"/>
                </a:cxn>
                <a:cxn ang="0">
                  <a:pos x="T4" y="T5"/>
                </a:cxn>
                <a:cxn ang="0">
                  <a:pos x="T6" y="T7"/>
                </a:cxn>
                <a:cxn ang="0">
                  <a:pos x="T8" y="T9"/>
                </a:cxn>
              </a:cxnLst>
              <a:rect l="0" t="0" r="r" b="b"/>
              <a:pathLst>
                <a:path w="21" h="17">
                  <a:moveTo>
                    <a:pt x="0" y="17"/>
                  </a:moveTo>
                  <a:lnTo>
                    <a:pt x="0" y="10"/>
                  </a:lnTo>
                  <a:lnTo>
                    <a:pt x="10" y="5"/>
                  </a:lnTo>
                  <a:lnTo>
                    <a:pt x="21" y="0"/>
                  </a:lnTo>
                  <a:lnTo>
                    <a:pt x="0" y="17"/>
                  </a:lnTo>
                  <a:close/>
                </a:path>
              </a:pathLst>
            </a:custGeom>
            <a:solidFill>
              <a:srgbClr val="E6C8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2" name="Freeform 318">
              <a:extLst>
                <a:ext uri="{FF2B5EF4-FFF2-40B4-BE49-F238E27FC236}">
                  <a16:creationId xmlns:a16="http://schemas.microsoft.com/office/drawing/2014/main" id="{7B9F3D21-067E-43F2-8FEE-6BE654D6433B}"/>
                </a:ext>
              </a:extLst>
            </p:cNvPr>
            <p:cNvSpPr>
              <a:spLocks/>
            </p:cNvSpPr>
            <p:nvPr/>
          </p:nvSpPr>
          <p:spPr bwMode="auto">
            <a:xfrm>
              <a:off x="4818063" y="2595563"/>
              <a:ext cx="46038" cy="42863"/>
            </a:xfrm>
            <a:custGeom>
              <a:avLst/>
              <a:gdLst>
                <a:gd name="T0" fmla="*/ 0 w 118"/>
                <a:gd name="T1" fmla="*/ 109 h 109"/>
                <a:gd name="T2" fmla="*/ 0 w 118"/>
                <a:gd name="T3" fmla="*/ 42 h 109"/>
                <a:gd name="T4" fmla="*/ 13 w 118"/>
                <a:gd name="T5" fmla="*/ 40 h 109"/>
                <a:gd name="T6" fmla="*/ 25 w 118"/>
                <a:gd name="T7" fmla="*/ 37 h 109"/>
                <a:gd name="T8" fmla="*/ 96 w 118"/>
                <a:gd name="T9" fmla="*/ 7 h 109"/>
                <a:gd name="T10" fmla="*/ 114 w 118"/>
                <a:gd name="T11" fmla="*/ 0 h 109"/>
                <a:gd name="T12" fmla="*/ 114 w 118"/>
                <a:gd name="T13" fmla="*/ 0 h 109"/>
                <a:gd name="T14" fmla="*/ 115 w 118"/>
                <a:gd name="T15" fmla="*/ 2 h 109"/>
                <a:gd name="T16" fmla="*/ 118 w 118"/>
                <a:gd name="T17" fmla="*/ 11 h 109"/>
                <a:gd name="T18" fmla="*/ 117 w 118"/>
                <a:gd name="T19" fmla="*/ 22 h 109"/>
                <a:gd name="T20" fmla="*/ 21 w 118"/>
                <a:gd name="T21" fmla="*/ 99 h 109"/>
                <a:gd name="T22" fmla="*/ 10 w 118"/>
                <a:gd name="T23" fmla="*/ 104 h 109"/>
                <a:gd name="T24" fmla="*/ 0 w 118"/>
                <a:gd name="T25"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109">
                  <a:moveTo>
                    <a:pt x="0" y="109"/>
                  </a:moveTo>
                  <a:lnTo>
                    <a:pt x="0" y="42"/>
                  </a:lnTo>
                  <a:lnTo>
                    <a:pt x="13" y="40"/>
                  </a:lnTo>
                  <a:lnTo>
                    <a:pt x="25" y="37"/>
                  </a:lnTo>
                  <a:lnTo>
                    <a:pt x="96" y="7"/>
                  </a:lnTo>
                  <a:lnTo>
                    <a:pt x="114" y="0"/>
                  </a:lnTo>
                  <a:lnTo>
                    <a:pt x="114" y="0"/>
                  </a:lnTo>
                  <a:lnTo>
                    <a:pt x="115" y="2"/>
                  </a:lnTo>
                  <a:lnTo>
                    <a:pt x="118" y="11"/>
                  </a:lnTo>
                  <a:lnTo>
                    <a:pt x="117" y="22"/>
                  </a:lnTo>
                  <a:lnTo>
                    <a:pt x="21" y="99"/>
                  </a:lnTo>
                  <a:lnTo>
                    <a:pt x="10" y="104"/>
                  </a:lnTo>
                  <a:lnTo>
                    <a:pt x="0" y="109"/>
                  </a:lnTo>
                  <a:close/>
                </a:path>
              </a:pathLst>
            </a:custGeom>
            <a:solidFill>
              <a:srgbClr val="EBD3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3" name="Freeform 319">
              <a:extLst>
                <a:ext uri="{FF2B5EF4-FFF2-40B4-BE49-F238E27FC236}">
                  <a16:creationId xmlns:a16="http://schemas.microsoft.com/office/drawing/2014/main" id="{A02CAC28-7882-4A38-AE37-D1B2CBA864DD}"/>
                </a:ext>
              </a:extLst>
            </p:cNvPr>
            <p:cNvSpPr>
              <a:spLocks/>
            </p:cNvSpPr>
            <p:nvPr/>
          </p:nvSpPr>
          <p:spPr bwMode="auto">
            <a:xfrm>
              <a:off x="4818063" y="2159000"/>
              <a:ext cx="612775" cy="503238"/>
            </a:xfrm>
            <a:custGeom>
              <a:avLst/>
              <a:gdLst>
                <a:gd name="T0" fmla="*/ 36 w 1544"/>
                <a:gd name="T1" fmla="*/ 1269 h 1269"/>
                <a:gd name="T2" fmla="*/ 0 w 1544"/>
                <a:gd name="T3" fmla="*/ 1225 h 1269"/>
                <a:gd name="T4" fmla="*/ 0 w 1544"/>
                <a:gd name="T5" fmla="*/ 1216 h 1269"/>
                <a:gd name="T6" fmla="*/ 21 w 1544"/>
                <a:gd name="T7" fmla="*/ 1199 h 1269"/>
                <a:gd name="T8" fmla="*/ 117 w 1544"/>
                <a:gd name="T9" fmla="*/ 1122 h 1269"/>
                <a:gd name="T10" fmla="*/ 1456 w 1544"/>
                <a:gd name="T11" fmla="*/ 54 h 1269"/>
                <a:gd name="T12" fmla="*/ 1478 w 1544"/>
                <a:gd name="T13" fmla="*/ 36 h 1269"/>
                <a:gd name="T14" fmla="*/ 1524 w 1544"/>
                <a:gd name="T15" fmla="*/ 0 h 1269"/>
                <a:gd name="T16" fmla="*/ 1544 w 1544"/>
                <a:gd name="T17" fmla="*/ 26 h 1269"/>
                <a:gd name="T18" fmla="*/ 1478 w 1544"/>
                <a:gd name="T19" fmla="*/ 80 h 1269"/>
                <a:gd name="T20" fmla="*/ 1456 w 1544"/>
                <a:gd name="T21" fmla="*/ 98 h 1269"/>
                <a:gd name="T22" fmla="*/ 187 w 1544"/>
                <a:gd name="T23" fmla="*/ 1146 h 1269"/>
                <a:gd name="T24" fmla="*/ 183 w 1544"/>
                <a:gd name="T25" fmla="*/ 1138 h 1269"/>
                <a:gd name="T26" fmla="*/ 179 w 1544"/>
                <a:gd name="T27" fmla="*/ 1133 h 1269"/>
                <a:gd name="T28" fmla="*/ 171 w 1544"/>
                <a:gd name="T29" fmla="*/ 1125 h 1269"/>
                <a:gd name="T30" fmla="*/ 156 w 1544"/>
                <a:gd name="T31" fmla="*/ 1124 h 1269"/>
                <a:gd name="T32" fmla="*/ 144 w 1544"/>
                <a:gd name="T33" fmla="*/ 1125 h 1269"/>
                <a:gd name="T34" fmla="*/ 131 w 1544"/>
                <a:gd name="T35" fmla="*/ 1126 h 1269"/>
                <a:gd name="T36" fmla="*/ 119 w 1544"/>
                <a:gd name="T37" fmla="*/ 1137 h 1269"/>
                <a:gd name="T38" fmla="*/ 103 w 1544"/>
                <a:gd name="T39" fmla="*/ 1159 h 1269"/>
                <a:gd name="T40" fmla="*/ 88 w 1544"/>
                <a:gd name="T41" fmla="*/ 1197 h 1269"/>
                <a:gd name="T42" fmla="*/ 87 w 1544"/>
                <a:gd name="T43" fmla="*/ 1227 h 1269"/>
                <a:gd name="T44" fmla="*/ 36 w 1544"/>
                <a:gd name="T45" fmla="*/ 1269 h 1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4" h="1269">
                  <a:moveTo>
                    <a:pt x="36" y="1269"/>
                  </a:moveTo>
                  <a:lnTo>
                    <a:pt x="0" y="1225"/>
                  </a:lnTo>
                  <a:lnTo>
                    <a:pt x="0" y="1216"/>
                  </a:lnTo>
                  <a:lnTo>
                    <a:pt x="21" y="1199"/>
                  </a:lnTo>
                  <a:lnTo>
                    <a:pt x="117" y="1122"/>
                  </a:lnTo>
                  <a:lnTo>
                    <a:pt x="1456" y="54"/>
                  </a:lnTo>
                  <a:lnTo>
                    <a:pt x="1478" y="36"/>
                  </a:lnTo>
                  <a:lnTo>
                    <a:pt x="1524" y="0"/>
                  </a:lnTo>
                  <a:lnTo>
                    <a:pt x="1544" y="26"/>
                  </a:lnTo>
                  <a:lnTo>
                    <a:pt x="1478" y="80"/>
                  </a:lnTo>
                  <a:lnTo>
                    <a:pt x="1456" y="98"/>
                  </a:lnTo>
                  <a:lnTo>
                    <a:pt x="187" y="1146"/>
                  </a:lnTo>
                  <a:lnTo>
                    <a:pt x="183" y="1138"/>
                  </a:lnTo>
                  <a:lnTo>
                    <a:pt x="179" y="1133"/>
                  </a:lnTo>
                  <a:lnTo>
                    <a:pt x="171" y="1125"/>
                  </a:lnTo>
                  <a:lnTo>
                    <a:pt x="156" y="1124"/>
                  </a:lnTo>
                  <a:lnTo>
                    <a:pt x="144" y="1125"/>
                  </a:lnTo>
                  <a:lnTo>
                    <a:pt x="131" y="1126"/>
                  </a:lnTo>
                  <a:lnTo>
                    <a:pt x="119" y="1137"/>
                  </a:lnTo>
                  <a:lnTo>
                    <a:pt x="103" y="1159"/>
                  </a:lnTo>
                  <a:lnTo>
                    <a:pt x="88" y="1197"/>
                  </a:lnTo>
                  <a:lnTo>
                    <a:pt x="87" y="1227"/>
                  </a:lnTo>
                  <a:lnTo>
                    <a:pt x="36" y="1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44" name="Freeform 320">
              <a:extLst>
                <a:ext uri="{FF2B5EF4-FFF2-40B4-BE49-F238E27FC236}">
                  <a16:creationId xmlns:a16="http://schemas.microsoft.com/office/drawing/2014/main" id="{2DEE7178-F38E-405D-B63C-487D4C9D2BE2}"/>
                </a:ext>
              </a:extLst>
            </p:cNvPr>
            <p:cNvSpPr>
              <a:spLocks/>
            </p:cNvSpPr>
            <p:nvPr/>
          </p:nvSpPr>
          <p:spPr bwMode="auto">
            <a:xfrm>
              <a:off x="4851400" y="2605088"/>
              <a:ext cx="57150" cy="133350"/>
            </a:xfrm>
            <a:custGeom>
              <a:avLst/>
              <a:gdLst>
                <a:gd name="T0" fmla="*/ 51 w 144"/>
                <a:gd name="T1" fmla="*/ 334 h 334"/>
                <a:gd name="T2" fmla="*/ 40 w 144"/>
                <a:gd name="T3" fmla="*/ 330 h 334"/>
                <a:gd name="T4" fmla="*/ 26 w 144"/>
                <a:gd name="T5" fmla="*/ 317 h 334"/>
                <a:gd name="T6" fmla="*/ 25 w 144"/>
                <a:gd name="T7" fmla="*/ 305 h 334"/>
                <a:gd name="T8" fmla="*/ 21 w 144"/>
                <a:gd name="T9" fmla="*/ 259 h 334"/>
                <a:gd name="T10" fmla="*/ 3 w 144"/>
                <a:gd name="T11" fmla="*/ 154 h 334"/>
                <a:gd name="T12" fmla="*/ 0 w 144"/>
                <a:gd name="T13" fmla="*/ 103 h 334"/>
                <a:gd name="T14" fmla="*/ 1 w 144"/>
                <a:gd name="T15" fmla="*/ 73 h 334"/>
                <a:gd name="T16" fmla="*/ 16 w 144"/>
                <a:gd name="T17" fmla="*/ 35 h 334"/>
                <a:gd name="T18" fmla="*/ 32 w 144"/>
                <a:gd name="T19" fmla="*/ 13 h 334"/>
                <a:gd name="T20" fmla="*/ 44 w 144"/>
                <a:gd name="T21" fmla="*/ 2 h 334"/>
                <a:gd name="T22" fmla="*/ 57 w 144"/>
                <a:gd name="T23" fmla="*/ 1 h 334"/>
                <a:gd name="T24" fmla="*/ 69 w 144"/>
                <a:gd name="T25" fmla="*/ 0 h 334"/>
                <a:gd name="T26" fmla="*/ 84 w 144"/>
                <a:gd name="T27" fmla="*/ 1 h 334"/>
                <a:gd name="T28" fmla="*/ 92 w 144"/>
                <a:gd name="T29" fmla="*/ 9 h 334"/>
                <a:gd name="T30" fmla="*/ 96 w 144"/>
                <a:gd name="T31" fmla="*/ 14 h 334"/>
                <a:gd name="T32" fmla="*/ 100 w 144"/>
                <a:gd name="T33" fmla="*/ 22 h 334"/>
                <a:gd name="T34" fmla="*/ 102 w 144"/>
                <a:gd name="T35" fmla="*/ 26 h 334"/>
                <a:gd name="T36" fmla="*/ 105 w 144"/>
                <a:gd name="T37" fmla="*/ 32 h 334"/>
                <a:gd name="T38" fmla="*/ 119 w 144"/>
                <a:gd name="T39" fmla="*/ 70 h 334"/>
                <a:gd name="T40" fmla="*/ 141 w 144"/>
                <a:gd name="T41" fmla="*/ 171 h 334"/>
                <a:gd name="T42" fmla="*/ 144 w 144"/>
                <a:gd name="T43" fmla="*/ 221 h 334"/>
                <a:gd name="T44" fmla="*/ 143 w 144"/>
                <a:gd name="T45" fmla="*/ 251 h 334"/>
                <a:gd name="T46" fmla="*/ 137 w 144"/>
                <a:gd name="T47" fmla="*/ 277 h 334"/>
                <a:gd name="T48" fmla="*/ 88 w 144"/>
                <a:gd name="T49" fmla="*/ 312 h 334"/>
                <a:gd name="T50" fmla="*/ 51 w 144"/>
                <a:gd name="T51"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334">
                  <a:moveTo>
                    <a:pt x="51" y="334"/>
                  </a:moveTo>
                  <a:lnTo>
                    <a:pt x="40" y="330"/>
                  </a:lnTo>
                  <a:lnTo>
                    <a:pt x="26" y="317"/>
                  </a:lnTo>
                  <a:lnTo>
                    <a:pt x="25" y="305"/>
                  </a:lnTo>
                  <a:lnTo>
                    <a:pt x="21" y="259"/>
                  </a:lnTo>
                  <a:lnTo>
                    <a:pt x="3" y="154"/>
                  </a:lnTo>
                  <a:lnTo>
                    <a:pt x="0" y="103"/>
                  </a:lnTo>
                  <a:lnTo>
                    <a:pt x="1" y="73"/>
                  </a:lnTo>
                  <a:lnTo>
                    <a:pt x="16" y="35"/>
                  </a:lnTo>
                  <a:lnTo>
                    <a:pt x="32" y="13"/>
                  </a:lnTo>
                  <a:lnTo>
                    <a:pt x="44" y="2"/>
                  </a:lnTo>
                  <a:lnTo>
                    <a:pt x="57" y="1"/>
                  </a:lnTo>
                  <a:lnTo>
                    <a:pt x="69" y="0"/>
                  </a:lnTo>
                  <a:lnTo>
                    <a:pt x="84" y="1"/>
                  </a:lnTo>
                  <a:lnTo>
                    <a:pt x="92" y="9"/>
                  </a:lnTo>
                  <a:lnTo>
                    <a:pt x="96" y="14"/>
                  </a:lnTo>
                  <a:lnTo>
                    <a:pt x="100" y="22"/>
                  </a:lnTo>
                  <a:lnTo>
                    <a:pt x="102" y="26"/>
                  </a:lnTo>
                  <a:lnTo>
                    <a:pt x="105" y="32"/>
                  </a:lnTo>
                  <a:lnTo>
                    <a:pt x="119" y="70"/>
                  </a:lnTo>
                  <a:lnTo>
                    <a:pt x="141" y="171"/>
                  </a:lnTo>
                  <a:lnTo>
                    <a:pt x="144" y="221"/>
                  </a:lnTo>
                  <a:lnTo>
                    <a:pt x="143" y="251"/>
                  </a:lnTo>
                  <a:lnTo>
                    <a:pt x="137" y="277"/>
                  </a:lnTo>
                  <a:lnTo>
                    <a:pt x="88" y="312"/>
                  </a:lnTo>
                  <a:lnTo>
                    <a:pt x="51" y="334"/>
                  </a:lnTo>
                  <a:close/>
                </a:path>
              </a:pathLst>
            </a:custGeom>
            <a:solidFill>
              <a:srgbClr val="E9CE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grpSp>
      <p:sp>
        <p:nvSpPr>
          <p:cNvPr id="45" name="ZoneTexte 44">
            <a:extLst>
              <a:ext uri="{FF2B5EF4-FFF2-40B4-BE49-F238E27FC236}">
                <a16:creationId xmlns:a16="http://schemas.microsoft.com/office/drawing/2014/main" id="{6FA471D5-17B6-4D57-9C94-456ADE42B22D}"/>
              </a:ext>
            </a:extLst>
          </p:cNvPr>
          <p:cNvSpPr txBox="1"/>
          <p:nvPr/>
        </p:nvSpPr>
        <p:spPr>
          <a:xfrm>
            <a:off x="8625749" y="1773232"/>
            <a:ext cx="3312368" cy="646331"/>
          </a:xfrm>
          <a:prstGeom prst="rect">
            <a:avLst/>
          </a:prstGeom>
          <a:noFill/>
        </p:spPr>
        <p:txBody>
          <a:bodyPr wrap="square" rtlCol="0">
            <a:spAutoFit/>
          </a:bodyPr>
          <a:lstStyle/>
          <a:p>
            <a:r>
              <a:rPr lang="fr-FR" b="1" u="sng" dirty="0">
                <a:solidFill>
                  <a:schemeClr val="tx2"/>
                </a:solidFill>
                <a:latin typeface="Open Sans"/>
              </a:rPr>
              <a:t>26</a:t>
            </a:r>
            <a:r>
              <a:rPr lang="fr-FR" b="1" dirty="0">
                <a:solidFill>
                  <a:schemeClr val="tx2"/>
                </a:solidFill>
                <a:latin typeface="Open Sans"/>
              </a:rPr>
              <a:t> – les conditions pour être relevé de forclusion</a:t>
            </a:r>
          </a:p>
        </p:txBody>
      </p:sp>
      <p:sp>
        <p:nvSpPr>
          <p:cNvPr id="61" name="Shape 267">
            <a:hlinkClick r:id="rId4" action="ppaction://hlinksldjump"/>
            <a:extLst>
              <a:ext uri="{FF2B5EF4-FFF2-40B4-BE49-F238E27FC236}">
                <a16:creationId xmlns:a16="http://schemas.microsoft.com/office/drawing/2014/main" id="{8D007237-6190-4D00-90FC-C03ADE3D893D}"/>
              </a:ext>
            </a:extLst>
          </p:cNvPr>
          <p:cNvSpPr/>
          <p:nvPr/>
        </p:nvSpPr>
        <p:spPr>
          <a:xfrm>
            <a:off x="7536160" y="1700808"/>
            <a:ext cx="966557" cy="742949"/>
          </a:xfrm>
          <a:prstGeom prst="rect">
            <a:avLst/>
          </a:prstGeom>
          <a:solidFill>
            <a:schemeClr val="accent5">
              <a:lumMod val="40000"/>
              <a:lumOff val="60000"/>
            </a:scheme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C00000"/>
                </a:solidFill>
                <a:effectLst/>
                <a:uLnTx/>
                <a:uFillTx/>
                <a:latin typeface="Open Sans"/>
              </a:rPr>
              <a:t>Page 59</a:t>
            </a:r>
            <a:endParaRPr kumimoji="0" b="1" i="0" u="none" strike="noStrike" kern="1200" cap="none" spc="0" normalizeH="0" baseline="0" noProof="0" dirty="0">
              <a:ln>
                <a:noFill/>
              </a:ln>
              <a:solidFill>
                <a:srgbClr val="C00000"/>
              </a:solidFill>
              <a:effectLst/>
              <a:uLnTx/>
              <a:uFillTx/>
              <a:latin typeface="Open Sans"/>
            </a:endParaRPr>
          </a:p>
        </p:txBody>
      </p:sp>
      <p:sp>
        <p:nvSpPr>
          <p:cNvPr id="62" name="ZoneTexte 61">
            <a:extLst>
              <a:ext uri="{FF2B5EF4-FFF2-40B4-BE49-F238E27FC236}">
                <a16:creationId xmlns:a16="http://schemas.microsoft.com/office/drawing/2014/main" id="{3F585633-BD7C-481F-B950-5C9B341336F9}"/>
              </a:ext>
            </a:extLst>
          </p:cNvPr>
          <p:cNvSpPr txBox="1"/>
          <p:nvPr/>
        </p:nvSpPr>
        <p:spPr>
          <a:xfrm>
            <a:off x="335360" y="4183705"/>
            <a:ext cx="3144336" cy="646331"/>
          </a:xfrm>
          <a:prstGeom prst="rect">
            <a:avLst/>
          </a:prstGeom>
          <a:noFill/>
        </p:spPr>
        <p:txBody>
          <a:bodyPr wrap="square" rtlCol="0">
            <a:spAutoFit/>
          </a:bodyPr>
          <a:lstStyle/>
          <a:p>
            <a:r>
              <a:rPr lang="fr-FR" b="1" u="sng" dirty="0">
                <a:solidFill>
                  <a:schemeClr val="tx2"/>
                </a:solidFill>
                <a:latin typeface="Open Sans"/>
              </a:rPr>
              <a:t>25</a:t>
            </a:r>
            <a:r>
              <a:rPr lang="fr-FR" b="1" dirty="0">
                <a:solidFill>
                  <a:schemeClr val="tx2"/>
                </a:solidFill>
                <a:latin typeface="Open Sans"/>
              </a:rPr>
              <a:t> – la demande de relevé de forclusion </a:t>
            </a:r>
          </a:p>
        </p:txBody>
      </p:sp>
      <p:sp>
        <p:nvSpPr>
          <p:cNvPr id="64" name="ZoneTexte 63">
            <a:extLst>
              <a:ext uri="{FF2B5EF4-FFF2-40B4-BE49-F238E27FC236}">
                <a16:creationId xmlns:a16="http://schemas.microsoft.com/office/drawing/2014/main" id="{E7DB2DAF-9CA5-4E02-AD26-5FB534F0FBB9}"/>
              </a:ext>
            </a:extLst>
          </p:cNvPr>
          <p:cNvSpPr txBox="1"/>
          <p:nvPr/>
        </p:nvSpPr>
        <p:spPr>
          <a:xfrm>
            <a:off x="5015880" y="273739"/>
            <a:ext cx="717612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solidFill>
                  <a:schemeClr val="tx2"/>
                </a:solidFill>
                <a:latin typeface="Vijaya" panose="02020604020202020204" pitchFamily="18" charset="0"/>
                <a:cs typeface="Vijaya" panose="02020604020202020204" pitchFamily="18" charset="0"/>
              </a:rPr>
              <a:t>Le relevé de forclusion</a:t>
            </a:r>
          </a:p>
        </p:txBody>
      </p:sp>
      <p:sp>
        <p:nvSpPr>
          <p:cNvPr id="65" name="ZoneTexte 64">
            <a:extLst>
              <a:ext uri="{FF2B5EF4-FFF2-40B4-BE49-F238E27FC236}">
                <a16:creationId xmlns:a16="http://schemas.microsoft.com/office/drawing/2014/main" id="{E47A6EEC-3D6D-428A-8483-D9C1F1CF8C50}"/>
              </a:ext>
            </a:extLst>
          </p:cNvPr>
          <p:cNvSpPr txBox="1"/>
          <p:nvPr/>
        </p:nvSpPr>
        <p:spPr>
          <a:xfrm>
            <a:off x="-6216" y="286174"/>
            <a:ext cx="48780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solidFill>
                  <a:schemeClr val="tx2"/>
                </a:solidFill>
                <a:latin typeface="Vijaya" panose="02020604020202020204" pitchFamily="18" charset="0"/>
                <a:cs typeface="Vijaya" panose="02020604020202020204" pitchFamily="18" charset="0"/>
              </a:rPr>
              <a:t>Sommaire de la quatrième partie </a:t>
            </a:r>
          </a:p>
        </p:txBody>
      </p:sp>
      <p:sp>
        <p:nvSpPr>
          <p:cNvPr id="63" name="Shape 273">
            <a:extLst>
              <a:ext uri="{FF2B5EF4-FFF2-40B4-BE49-F238E27FC236}">
                <a16:creationId xmlns:a16="http://schemas.microsoft.com/office/drawing/2014/main" id="{DAA062D1-95A5-4C53-BB20-00ACA5CFC2D8}"/>
              </a:ext>
            </a:extLst>
          </p:cNvPr>
          <p:cNvSpPr/>
          <p:nvPr/>
        </p:nvSpPr>
        <p:spPr>
          <a:xfrm>
            <a:off x="3692302" y="2053198"/>
            <a:ext cx="960336" cy="742949"/>
          </a:xfrm>
          <a:prstGeom prst="rect">
            <a:avLst/>
          </a:prstGeom>
          <a:solidFill>
            <a:schemeClr val="accent4"/>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FFFFFF"/>
                </a:solidFill>
                <a:effectLst/>
                <a:uLnTx/>
                <a:uFillTx/>
                <a:latin typeface="Open Sans"/>
                <a:hlinkClick r:id="rId5" action="ppaction://hlinksldjump"/>
              </a:rPr>
              <a:t>Pages 55 et 56</a:t>
            </a:r>
            <a:endParaRPr kumimoji="0" b="1" i="0" u="none" strike="noStrike" kern="1200" cap="none" spc="0" normalizeH="0" baseline="0" noProof="0" dirty="0">
              <a:ln>
                <a:noFill/>
              </a:ln>
              <a:solidFill>
                <a:srgbClr val="FFFFFF"/>
              </a:solidFill>
              <a:effectLst/>
              <a:uLnTx/>
              <a:uFillTx/>
              <a:latin typeface="Open Sans"/>
            </a:endParaRPr>
          </a:p>
        </p:txBody>
      </p:sp>
      <p:sp>
        <p:nvSpPr>
          <p:cNvPr id="66" name="ZoneTexte 65">
            <a:extLst>
              <a:ext uri="{FF2B5EF4-FFF2-40B4-BE49-F238E27FC236}">
                <a16:creationId xmlns:a16="http://schemas.microsoft.com/office/drawing/2014/main" id="{719599B1-8A05-474C-9616-640672C63AC8}"/>
              </a:ext>
            </a:extLst>
          </p:cNvPr>
          <p:cNvSpPr txBox="1"/>
          <p:nvPr/>
        </p:nvSpPr>
        <p:spPr>
          <a:xfrm>
            <a:off x="340692" y="2001614"/>
            <a:ext cx="3235027" cy="923330"/>
          </a:xfrm>
          <a:prstGeom prst="rect">
            <a:avLst/>
          </a:prstGeom>
          <a:noFill/>
        </p:spPr>
        <p:txBody>
          <a:bodyPr wrap="square" rtlCol="0">
            <a:spAutoFit/>
          </a:bodyPr>
          <a:lstStyle/>
          <a:p>
            <a:r>
              <a:rPr lang="fr-FR" b="1" u="sng" dirty="0">
                <a:solidFill>
                  <a:schemeClr val="tx2"/>
                </a:solidFill>
                <a:latin typeface="Open Sans"/>
              </a:rPr>
              <a:t>24</a:t>
            </a:r>
            <a:r>
              <a:rPr lang="fr-FR" b="1" dirty="0">
                <a:solidFill>
                  <a:schemeClr val="tx2"/>
                </a:solidFill>
                <a:latin typeface="Open Sans"/>
              </a:rPr>
              <a:t> – La forclusion de la créance non déclarée dans les délais</a:t>
            </a:r>
          </a:p>
        </p:txBody>
      </p:sp>
      <p:sp>
        <p:nvSpPr>
          <p:cNvPr id="50" name="ZoneTexte 49">
            <a:extLst>
              <a:ext uri="{FF2B5EF4-FFF2-40B4-BE49-F238E27FC236}">
                <a16:creationId xmlns:a16="http://schemas.microsoft.com/office/drawing/2014/main" id="{188CBC9F-6C7A-40FB-AD90-21A276976F27}"/>
              </a:ext>
            </a:extLst>
          </p:cNvPr>
          <p:cNvSpPr txBox="1"/>
          <p:nvPr/>
        </p:nvSpPr>
        <p:spPr>
          <a:xfrm>
            <a:off x="8618359" y="3102059"/>
            <a:ext cx="3310289" cy="830997"/>
          </a:xfrm>
          <a:prstGeom prst="rect">
            <a:avLst/>
          </a:prstGeom>
          <a:noFill/>
        </p:spPr>
        <p:txBody>
          <a:bodyPr wrap="square" rtlCol="0">
            <a:spAutoFit/>
          </a:bodyPr>
          <a:lstStyle/>
          <a:p>
            <a:r>
              <a:rPr lang="fr-FR" sz="1600" b="1" u="sng" dirty="0">
                <a:solidFill>
                  <a:schemeClr val="tx2"/>
                </a:solidFill>
                <a:latin typeface="Open Sans"/>
              </a:rPr>
              <a:t>27</a:t>
            </a:r>
            <a:r>
              <a:rPr lang="fr-FR" sz="1600" b="1" dirty="0">
                <a:solidFill>
                  <a:schemeClr val="tx2"/>
                </a:solidFill>
                <a:latin typeface="Open Sans"/>
              </a:rPr>
              <a:t> – Tableau récapitulatif des délais applicables aux créances fiscales et sociales</a:t>
            </a:r>
          </a:p>
        </p:txBody>
      </p:sp>
      <p:sp>
        <p:nvSpPr>
          <p:cNvPr id="53" name="Shape 267">
            <a:hlinkClick r:id="rId6" action="ppaction://hlinksldjump"/>
            <a:extLst>
              <a:ext uri="{FF2B5EF4-FFF2-40B4-BE49-F238E27FC236}">
                <a16:creationId xmlns:a16="http://schemas.microsoft.com/office/drawing/2014/main" id="{84073D65-6A91-497B-ACE6-CD61A5940FC6}"/>
              </a:ext>
            </a:extLst>
          </p:cNvPr>
          <p:cNvSpPr/>
          <p:nvPr/>
        </p:nvSpPr>
        <p:spPr>
          <a:xfrm>
            <a:off x="7536160" y="3118099"/>
            <a:ext cx="966557" cy="742949"/>
          </a:xfrm>
          <a:prstGeom prst="rect">
            <a:avLst/>
          </a:prstGeom>
          <a:solidFill>
            <a:schemeClr val="accent2">
              <a:lumMod val="60000"/>
              <a:lumOff val="40000"/>
            </a:scheme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C00000"/>
                </a:solidFill>
                <a:effectLst/>
                <a:uLnTx/>
                <a:uFillTx/>
                <a:latin typeface="Open Sans"/>
              </a:rPr>
              <a:t>Page 60</a:t>
            </a:r>
            <a:endParaRPr kumimoji="0" b="1" i="0" u="none" strike="noStrike" kern="1200" cap="none" spc="0" normalizeH="0" baseline="0" noProof="0" dirty="0">
              <a:ln>
                <a:noFill/>
              </a:ln>
              <a:solidFill>
                <a:srgbClr val="C00000"/>
              </a:solidFill>
              <a:effectLst/>
              <a:uLnTx/>
              <a:uFillTx/>
              <a:latin typeface="Open Sans"/>
            </a:endParaRPr>
          </a:p>
        </p:txBody>
      </p:sp>
      <p:sp>
        <p:nvSpPr>
          <p:cNvPr id="54" name="ZoneTexte 53">
            <a:extLst>
              <a:ext uri="{FF2B5EF4-FFF2-40B4-BE49-F238E27FC236}">
                <a16:creationId xmlns:a16="http://schemas.microsoft.com/office/drawing/2014/main" id="{7F210A61-E5BE-44C8-B1FF-FBAE076DFD54}"/>
              </a:ext>
            </a:extLst>
          </p:cNvPr>
          <p:cNvSpPr txBox="1"/>
          <p:nvPr/>
        </p:nvSpPr>
        <p:spPr>
          <a:xfrm>
            <a:off x="8618359" y="4542219"/>
            <a:ext cx="3310289" cy="830997"/>
          </a:xfrm>
          <a:prstGeom prst="rect">
            <a:avLst/>
          </a:prstGeom>
          <a:noFill/>
        </p:spPr>
        <p:txBody>
          <a:bodyPr wrap="square" rtlCol="0">
            <a:spAutoFit/>
          </a:bodyPr>
          <a:lstStyle/>
          <a:p>
            <a:r>
              <a:rPr lang="fr-FR" sz="1600" b="1" u="sng" dirty="0">
                <a:solidFill>
                  <a:schemeClr val="tx2"/>
                </a:solidFill>
                <a:latin typeface="Open Sans"/>
              </a:rPr>
              <a:t>28</a:t>
            </a:r>
            <a:r>
              <a:rPr lang="fr-FR" sz="1600" b="1" dirty="0">
                <a:solidFill>
                  <a:schemeClr val="tx2"/>
                </a:solidFill>
                <a:latin typeface="Open Sans"/>
              </a:rPr>
              <a:t> – Tableau récapitulatif des délais applicables aux créances fiscales et sociales</a:t>
            </a:r>
          </a:p>
        </p:txBody>
      </p:sp>
      <p:sp>
        <p:nvSpPr>
          <p:cNvPr id="55" name="Shape 267">
            <a:extLst>
              <a:ext uri="{FF2B5EF4-FFF2-40B4-BE49-F238E27FC236}">
                <a16:creationId xmlns:a16="http://schemas.microsoft.com/office/drawing/2014/main" id="{EF78CBB7-5926-43D2-B40A-4450B4BE8E2E}"/>
              </a:ext>
            </a:extLst>
          </p:cNvPr>
          <p:cNvSpPr/>
          <p:nvPr/>
        </p:nvSpPr>
        <p:spPr>
          <a:xfrm>
            <a:off x="7536160" y="4558259"/>
            <a:ext cx="966557" cy="742949"/>
          </a:xfrm>
          <a:prstGeom prst="rect">
            <a:avLst/>
          </a:prstGeom>
          <a:solidFill>
            <a:schemeClr val="accent2">
              <a:lumMod val="60000"/>
              <a:lumOff val="40000"/>
            </a:scheme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solidFill>
                  <a:srgbClr val="FFFFFF"/>
                </a:solidFill>
              </a:defRPr>
            </a:pPr>
            <a:r>
              <a:rPr kumimoji="0" lang="en-US" b="1" i="0" u="none" strike="noStrike" kern="1200" cap="none" spc="0" normalizeH="0" baseline="0" noProof="0" dirty="0">
                <a:ln>
                  <a:noFill/>
                </a:ln>
                <a:solidFill>
                  <a:srgbClr val="C00000"/>
                </a:solidFill>
                <a:effectLst/>
                <a:uLnTx/>
                <a:uFillTx/>
                <a:latin typeface="Open Sans"/>
                <a:hlinkClick r:id="rId7" action="ppaction://hlinksldjump">
                  <a:extLst>
                    <a:ext uri="{A12FA001-AC4F-418D-AE19-62706E023703}">
                      <ahyp:hlinkClr xmlns:ahyp="http://schemas.microsoft.com/office/drawing/2018/hyperlinkcolor" val="tx"/>
                    </a:ext>
                  </a:extLst>
                </a:hlinkClick>
              </a:rPr>
              <a:t>Page</a:t>
            </a:r>
            <a:r>
              <a:rPr kumimoji="0" lang="en-US" b="1" i="0" u="none" strike="noStrike" kern="1200" cap="none" spc="0" normalizeH="0" baseline="0" noProof="0" dirty="0">
                <a:ln>
                  <a:noFill/>
                </a:ln>
                <a:solidFill>
                  <a:srgbClr val="C00000"/>
                </a:solidFill>
                <a:effectLst/>
                <a:uLnTx/>
                <a:uFillTx/>
                <a:latin typeface="Open Sans"/>
              </a:rPr>
              <a:t> 61</a:t>
            </a:r>
            <a:endParaRPr kumimoji="0" b="1" i="0" u="none" strike="noStrike" kern="1200" cap="none" spc="0" normalizeH="0" baseline="0" noProof="0" dirty="0">
              <a:ln>
                <a:noFill/>
              </a:ln>
              <a:solidFill>
                <a:srgbClr val="C00000"/>
              </a:solidFill>
              <a:effectLst/>
              <a:uLnTx/>
              <a:uFillTx/>
              <a:latin typeface="Open Sans"/>
            </a:endParaRPr>
          </a:p>
        </p:txBody>
      </p:sp>
    </p:spTree>
    <p:extLst>
      <p:ext uri="{BB962C8B-B14F-4D97-AF65-F5344CB8AC3E}">
        <p14:creationId xmlns:p14="http://schemas.microsoft.com/office/powerpoint/2010/main" val="2119141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34A0A10-3E29-4858-A46F-B0754F9DC937}"/>
              </a:ext>
            </a:extLst>
          </p:cNvPr>
          <p:cNvSpPr>
            <a:spLocks noGrp="1"/>
          </p:cNvSpPr>
          <p:nvPr>
            <p:ph type="dt" sz="half" idx="10"/>
          </p:nvPr>
        </p:nvSpPr>
        <p:spPr/>
        <p:txBody>
          <a:bodyPr/>
          <a:lstStyle/>
          <a:p>
            <a:r>
              <a:rPr lang="fr-FR"/>
              <a:t>15/12/2020</a:t>
            </a:r>
            <a:endParaRPr lang="fr-FR" dirty="0"/>
          </a:p>
        </p:txBody>
      </p:sp>
      <p:sp>
        <p:nvSpPr>
          <p:cNvPr id="4" name="Espace réservé du numéro de diapositive 3">
            <a:extLst>
              <a:ext uri="{FF2B5EF4-FFF2-40B4-BE49-F238E27FC236}">
                <a16:creationId xmlns:a16="http://schemas.microsoft.com/office/drawing/2014/main" id="{04F22B65-CFB9-4ADE-A028-62C431004304}"/>
              </a:ext>
            </a:extLst>
          </p:cNvPr>
          <p:cNvSpPr>
            <a:spLocks noGrp="1"/>
          </p:cNvSpPr>
          <p:nvPr>
            <p:ph type="sldNum" sz="quarter" idx="12"/>
          </p:nvPr>
        </p:nvSpPr>
        <p:spPr/>
        <p:txBody>
          <a:bodyPr/>
          <a:lstStyle/>
          <a:p>
            <a:fld id="{A7D2C6EA-A00E-474B-A989-EF59E4134B89}" type="slidenum">
              <a:rPr lang="fr-FR" smtClean="0"/>
              <a:t>5</a:t>
            </a:fld>
            <a:endParaRPr lang="fr-FR" dirty="0"/>
          </a:p>
        </p:txBody>
      </p:sp>
      <p:pic>
        <p:nvPicPr>
          <p:cNvPr id="1030" name="Picture 6" descr="Modèle de déclaration de créance - redressement et liquidation judiciaire">
            <a:extLst>
              <a:ext uri="{FF2B5EF4-FFF2-40B4-BE49-F238E27FC236}">
                <a16:creationId xmlns:a16="http://schemas.microsoft.com/office/drawing/2014/main" id="{DC06C432-773B-422D-AC7D-3587375909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5480" y="1772816"/>
            <a:ext cx="2857500" cy="2695575"/>
          </a:xfrm>
          <a:prstGeom prst="rect">
            <a:avLst/>
          </a:prstGeom>
          <a:noFill/>
          <a:extLst>
            <a:ext uri="{909E8E84-426E-40DD-AFC4-6F175D3DCCD1}">
              <a14:hiddenFill xmlns:a14="http://schemas.microsoft.com/office/drawing/2010/main">
                <a:solidFill>
                  <a:srgbClr val="FFFFFF"/>
                </a:solidFill>
              </a14:hiddenFill>
            </a:ext>
          </a:extLst>
        </p:spPr>
      </p:pic>
      <p:sp>
        <p:nvSpPr>
          <p:cNvPr id="18" name="Organigramme : Multidocument 17">
            <a:extLst>
              <a:ext uri="{FF2B5EF4-FFF2-40B4-BE49-F238E27FC236}">
                <a16:creationId xmlns:a16="http://schemas.microsoft.com/office/drawing/2014/main" id="{3B652559-1A9B-4D9B-A397-8AB90C0468D5}"/>
              </a:ext>
            </a:extLst>
          </p:cNvPr>
          <p:cNvSpPr/>
          <p:nvPr/>
        </p:nvSpPr>
        <p:spPr>
          <a:xfrm>
            <a:off x="6096000" y="31601"/>
            <a:ext cx="6096000" cy="6858000"/>
          </a:xfrm>
          <a:prstGeom prst="flowChartMultidocument">
            <a:avLst/>
          </a:prstGeom>
          <a:pattFill prst="smGrid">
            <a:fgClr>
              <a:schemeClr val="bg1">
                <a:lumMod val="75000"/>
              </a:schemeClr>
            </a:fgClr>
            <a:bgClr>
              <a:schemeClr val="bg1"/>
            </a:bgClr>
          </a:patt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15EBA746-D38D-4F4F-BCF5-B41FDB876F8F}"/>
              </a:ext>
            </a:extLst>
          </p:cNvPr>
          <p:cNvSpPr txBox="1"/>
          <p:nvPr/>
        </p:nvSpPr>
        <p:spPr>
          <a:xfrm>
            <a:off x="6168008" y="1412776"/>
            <a:ext cx="5616624" cy="223224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fr-FR" sz="3600" b="1" u="sng" kern="1200" cap="small" dirty="0">
                <a:latin typeface="Open Sans"/>
                <a:ea typeface="+mj-ea"/>
                <a:cs typeface="+mj-cs"/>
              </a:rPr>
              <a:t>Première partie</a:t>
            </a:r>
          </a:p>
          <a:p>
            <a:pPr algn="ctr">
              <a:lnSpc>
                <a:spcPct val="90000"/>
              </a:lnSpc>
              <a:spcBef>
                <a:spcPct val="0"/>
              </a:spcBef>
              <a:spcAft>
                <a:spcPts val="600"/>
              </a:spcAft>
            </a:pPr>
            <a:endParaRPr lang="fr-FR" sz="3600" b="1" u="sng" kern="1200" cap="small" dirty="0">
              <a:latin typeface="Open Sans"/>
              <a:ea typeface="+mj-ea"/>
              <a:cs typeface="+mj-cs"/>
            </a:endParaRPr>
          </a:p>
          <a:p>
            <a:pPr algn="ctr">
              <a:lnSpc>
                <a:spcPct val="90000"/>
              </a:lnSpc>
              <a:spcBef>
                <a:spcPct val="0"/>
              </a:spcBef>
              <a:spcAft>
                <a:spcPts val="600"/>
              </a:spcAft>
            </a:pPr>
            <a:r>
              <a:rPr lang="fr-FR" sz="3600" b="1" kern="1200" cap="small" dirty="0">
                <a:latin typeface="Open Sans"/>
                <a:ea typeface="+mj-ea"/>
                <a:cs typeface="+mj-cs"/>
              </a:rPr>
              <a:t>La déclaration de créance antérieure</a:t>
            </a:r>
          </a:p>
        </p:txBody>
      </p:sp>
      <p:sp>
        <p:nvSpPr>
          <p:cNvPr id="3" name="Espace réservé du pied de page 2">
            <a:extLst>
              <a:ext uri="{FF2B5EF4-FFF2-40B4-BE49-F238E27FC236}">
                <a16:creationId xmlns:a16="http://schemas.microsoft.com/office/drawing/2014/main" id="{D6818081-D078-45B4-AD4A-01C36E90BA95}"/>
              </a:ext>
            </a:extLst>
          </p:cNvPr>
          <p:cNvSpPr>
            <a:spLocks noGrp="1"/>
          </p:cNvSpPr>
          <p:nvPr>
            <p:ph type="ftr" sz="quarter" idx="11"/>
          </p:nvPr>
        </p:nvSpPr>
        <p:spPr>
          <a:xfrm>
            <a:off x="6373688" y="6540500"/>
            <a:ext cx="4114800" cy="228600"/>
          </a:xfrm>
        </p:spPr>
        <p:txBody>
          <a:bodyPr/>
          <a:lstStyle/>
          <a:p>
            <a:r>
              <a:rPr lang="fr-FR" dirty="0"/>
              <a:t>Déclaration et vérification des créances antérieures</a:t>
            </a:r>
          </a:p>
        </p:txBody>
      </p:sp>
      <p:pic>
        <p:nvPicPr>
          <p:cNvPr id="8" name="Image 7">
            <a:extLst>
              <a:ext uri="{FF2B5EF4-FFF2-40B4-BE49-F238E27FC236}">
                <a16:creationId xmlns:a16="http://schemas.microsoft.com/office/drawing/2014/main" id="{42F797D4-56EA-47B9-BDE9-3F81EF982C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0216" y="4437112"/>
            <a:ext cx="1225195" cy="902133"/>
          </a:xfrm>
          <a:prstGeom prst="rect">
            <a:avLst/>
          </a:prstGeom>
        </p:spPr>
      </p:pic>
      <p:cxnSp>
        <p:nvCxnSpPr>
          <p:cNvPr id="6" name="Connecteur droit 5">
            <a:extLst>
              <a:ext uri="{FF2B5EF4-FFF2-40B4-BE49-F238E27FC236}">
                <a16:creationId xmlns:a16="http://schemas.microsoft.com/office/drawing/2014/main" id="{7E5C69FB-4D86-4C53-8A25-637252DFB817}"/>
              </a:ext>
            </a:extLst>
          </p:cNvPr>
          <p:cNvCxnSpPr/>
          <p:nvPr/>
        </p:nvCxnSpPr>
        <p:spPr>
          <a:xfrm>
            <a:off x="7896200" y="2276872"/>
            <a:ext cx="2016224"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3257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llipse 35">
            <a:extLst>
              <a:ext uri="{FF2B5EF4-FFF2-40B4-BE49-F238E27FC236}">
                <a16:creationId xmlns:a16="http://schemas.microsoft.com/office/drawing/2014/main" id="{B1525616-1FE5-4DE8-8B90-411868E93583}"/>
              </a:ext>
            </a:extLst>
          </p:cNvPr>
          <p:cNvSpPr/>
          <p:nvPr/>
        </p:nvSpPr>
        <p:spPr>
          <a:xfrm>
            <a:off x="220219" y="4869160"/>
            <a:ext cx="648072" cy="648072"/>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llipse 34">
            <a:extLst>
              <a:ext uri="{FF2B5EF4-FFF2-40B4-BE49-F238E27FC236}">
                <a16:creationId xmlns:a16="http://schemas.microsoft.com/office/drawing/2014/main" id="{54014386-1576-4314-B762-96BE6B6807E6}"/>
              </a:ext>
            </a:extLst>
          </p:cNvPr>
          <p:cNvSpPr/>
          <p:nvPr/>
        </p:nvSpPr>
        <p:spPr>
          <a:xfrm>
            <a:off x="191344" y="3755173"/>
            <a:ext cx="648072" cy="648072"/>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A7C0DF4C-C17D-4378-BF9F-2819043A4D73}"/>
              </a:ext>
            </a:extLst>
          </p:cNvPr>
          <p:cNvSpPr/>
          <p:nvPr/>
        </p:nvSpPr>
        <p:spPr>
          <a:xfrm>
            <a:off x="191344" y="1412776"/>
            <a:ext cx="648072" cy="648072"/>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6</a:t>
            </a:fld>
            <a:endParaRPr lang="fr-FR" dirty="0"/>
          </a:p>
        </p:txBody>
      </p:sp>
      <p:sp>
        <p:nvSpPr>
          <p:cNvPr id="28" name="ZoneTexte 27">
            <a:extLst>
              <a:ext uri="{FF2B5EF4-FFF2-40B4-BE49-F238E27FC236}">
                <a16:creationId xmlns:a16="http://schemas.microsoft.com/office/drawing/2014/main" id="{EB3AFB9B-BA2D-4AD4-A019-610A8F18D3EF}"/>
              </a:ext>
            </a:extLst>
          </p:cNvPr>
          <p:cNvSpPr txBox="1"/>
          <p:nvPr/>
        </p:nvSpPr>
        <p:spPr>
          <a:xfrm>
            <a:off x="1775520" y="548680"/>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Remarques préliminaires </a:t>
            </a:r>
          </a:p>
        </p:txBody>
      </p:sp>
      <p:sp>
        <p:nvSpPr>
          <p:cNvPr id="29" name="ZoneTexte 28">
            <a:hlinkClick r:id="rId2" action="ppaction://hlinksldjump"/>
            <a:extLst>
              <a:ext uri="{FF2B5EF4-FFF2-40B4-BE49-F238E27FC236}">
                <a16:creationId xmlns:a16="http://schemas.microsoft.com/office/drawing/2014/main" id="{16AFD08B-1518-451A-9E95-DA090C953F2B}"/>
              </a:ext>
            </a:extLst>
          </p:cNvPr>
          <p:cNvSpPr txBox="1"/>
          <p:nvPr/>
        </p:nvSpPr>
        <p:spPr>
          <a:xfrm>
            <a:off x="1" y="519063"/>
            <a:ext cx="1415479"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1 </a:t>
            </a:r>
          </a:p>
        </p:txBody>
      </p:sp>
      <p:sp>
        <p:nvSpPr>
          <p:cNvPr id="8" name="Text Placeholder 17">
            <a:extLst>
              <a:ext uri="{FF2B5EF4-FFF2-40B4-BE49-F238E27FC236}">
                <a16:creationId xmlns:a16="http://schemas.microsoft.com/office/drawing/2014/main" id="{566050F9-16B2-40A9-A175-9BDB96A43661}"/>
              </a:ext>
            </a:extLst>
          </p:cNvPr>
          <p:cNvSpPr txBox="1">
            <a:spLocks noChangeAspect="1"/>
          </p:cNvSpPr>
          <p:nvPr/>
        </p:nvSpPr>
        <p:spPr>
          <a:xfrm>
            <a:off x="263352" y="1484784"/>
            <a:ext cx="504000" cy="504000"/>
          </a:xfrm>
          <a:prstGeom prst="ellipse">
            <a:avLst/>
          </a:prstGeom>
          <a:solidFill>
            <a:srgbClr val="70AD47"/>
          </a:solidFill>
        </p:spPr>
        <p:txBody>
          <a:bodyPr vert="horz" lIns="91440" tIns="45720" rIns="91440" bIns="45720" rtlCol="0" anchor="ctr">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lang="en-US" sz="3000" kern="1200">
                <a:solidFill>
                  <a:schemeClr val="bg1"/>
                </a:solidFill>
                <a:latin typeface="FontAwesom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3000" b="0" i="0" u="none" strike="noStrike" kern="1200" cap="none" spc="0" normalizeH="0" baseline="0" noProof="0" dirty="0">
              <a:ln>
                <a:noFill/>
              </a:ln>
              <a:solidFill>
                <a:sysClr val="window" lastClr="FFFFFF"/>
              </a:solidFill>
              <a:effectLst/>
              <a:uLnTx/>
              <a:uFillTx/>
              <a:latin typeface="FontAwesome" pitchFamily="2" charset="0"/>
              <a:ea typeface="+mn-ea"/>
              <a:cs typeface="+mn-cs"/>
            </a:endParaRPr>
          </a:p>
        </p:txBody>
      </p:sp>
      <p:sp>
        <p:nvSpPr>
          <p:cNvPr id="9" name="Text Placeholder 15">
            <a:extLst>
              <a:ext uri="{FF2B5EF4-FFF2-40B4-BE49-F238E27FC236}">
                <a16:creationId xmlns:a16="http://schemas.microsoft.com/office/drawing/2014/main" id="{511A6F40-F52B-4C89-AFE5-086D667467B4}"/>
              </a:ext>
            </a:extLst>
          </p:cNvPr>
          <p:cNvSpPr txBox="1">
            <a:spLocks/>
          </p:cNvSpPr>
          <p:nvPr/>
        </p:nvSpPr>
        <p:spPr>
          <a:xfrm>
            <a:off x="1058664" y="1570509"/>
            <a:ext cx="10797976" cy="431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L’admission des créances relève de la compétence exclusive du juge-commissaire</a:t>
            </a:r>
          </a:p>
        </p:txBody>
      </p:sp>
      <p:sp>
        <p:nvSpPr>
          <p:cNvPr id="2" name="ZoneTexte 1">
            <a:extLst>
              <a:ext uri="{FF2B5EF4-FFF2-40B4-BE49-F238E27FC236}">
                <a16:creationId xmlns:a16="http://schemas.microsoft.com/office/drawing/2014/main" id="{FBBC966C-24C9-4A58-980E-B29057FD4675}"/>
              </a:ext>
            </a:extLst>
          </p:cNvPr>
          <p:cNvSpPr txBox="1"/>
          <p:nvPr/>
        </p:nvSpPr>
        <p:spPr>
          <a:xfrm>
            <a:off x="335360" y="1530283"/>
            <a:ext cx="360040" cy="400110"/>
          </a:xfrm>
          <a:prstGeom prst="rect">
            <a:avLst/>
          </a:prstGeom>
          <a:noFill/>
        </p:spPr>
        <p:txBody>
          <a:bodyPr wrap="square" rtlCol="0">
            <a:spAutoFit/>
          </a:bodyPr>
          <a:lstStyle/>
          <a:p>
            <a:pPr algn="ctr"/>
            <a:r>
              <a:rPr lang="fr-FR" sz="2000" b="1" dirty="0">
                <a:solidFill>
                  <a:schemeClr val="bg1"/>
                </a:solidFill>
              </a:rPr>
              <a:t>1</a:t>
            </a:r>
          </a:p>
        </p:txBody>
      </p:sp>
      <p:sp>
        <p:nvSpPr>
          <p:cNvPr id="73" name="Text Placeholder 17">
            <a:extLst>
              <a:ext uri="{FF2B5EF4-FFF2-40B4-BE49-F238E27FC236}">
                <a16:creationId xmlns:a16="http://schemas.microsoft.com/office/drawing/2014/main" id="{193F86FF-CF71-4B04-A9E7-0F3EEC484FBD}"/>
              </a:ext>
            </a:extLst>
          </p:cNvPr>
          <p:cNvSpPr txBox="1">
            <a:spLocks noChangeAspect="1"/>
          </p:cNvSpPr>
          <p:nvPr/>
        </p:nvSpPr>
        <p:spPr>
          <a:xfrm>
            <a:off x="263408" y="3825612"/>
            <a:ext cx="504000" cy="504000"/>
          </a:xfrm>
          <a:prstGeom prst="ellipse">
            <a:avLst/>
          </a:prstGeom>
          <a:solidFill>
            <a:schemeClr val="accent2">
              <a:lumMod val="75000"/>
            </a:schemeClr>
          </a:solidFill>
        </p:spPr>
        <p:txBody>
          <a:bodyPr vert="horz" lIns="91440" tIns="45720" rIns="91440" bIns="45720" rtlCol="0" anchor="ctr">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lang="en-US" sz="3000" kern="1200">
                <a:solidFill>
                  <a:schemeClr val="bg1"/>
                </a:solidFill>
                <a:latin typeface="FontAwesom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3000" b="0" i="0" u="none" strike="noStrike" kern="1200" cap="none" spc="0" normalizeH="0" baseline="0" noProof="0" dirty="0">
              <a:ln>
                <a:noFill/>
              </a:ln>
              <a:solidFill>
                <a:sysClr val="window" lastClr="FFFFFF"/>
              </a:solidFill>
              <a:effectLst/>
              <a:uLnTx/>
              <a:uFillTx/>
              <a:latin typeface="FontAwesome" pitchFamily="2" charset="0"/>
              <a:ea typeface="+mn-ea"/>
              <a:cs typeface="+mn-cs"/>
            </a:endParaRPr>
          </a:p>
        </p:txBody>
      </p:sp>
      <p:sp>
        <p:nvSpPr>
          <p:cNvPr id="74" name="ZoneTexte 73">
            <a:extLst>
              <a:ext uri="{FF2B5EF4-FFF2-40B4-BE49-F238E27FC236}">
                <a16:creationId xmlns:a16="http://schemas.microsoft.com/office/drawing/2014/main" id="{D59888CF-6A5D-4453-BE74-9E59DE265F31}"/>
              </a:ext>
            </a:extLst>
          </p:cNvPr>
          <p:cNvSpPr txBox="1"/>
          <p:nvPr/>
        </p:nvSpPr>
        <p:spPr>
          <a:xfrm>
            <a:off x="322747" y="3879773"/>
            <a:ext cx="396044" cy="330669"/>
          </a:xfrm>
          <a:prstGeom prst="rect">
            <a:avLst/>
          </a:prstGeom>
          <a:noFill/>
        </p:spPr>
        <p:txBody>
          <a:bodyPr wrap="square" rtlCol="0">
            <a:spAutoFit/>
          </a:bodyPr>
          <a:lstStyle/>
          <a:p>
            <a:pPr algn="ctr"/>
            <a:r>
              <a:rPr lang="fr-FR" sz="2000" b="1" dirty="0">
                <a:solidFill>
                  <a:schemeClr val="bg1"/>
                </a:solidFill>
              </a:rPr>
              <a:t>2</a:t>
            </a:r>
          </a:p>
        </p:txBody>
      </p:sp>
      <p:sp>
        <p:nvSpPr>
          <p:cNvPr id="79" name="Text Placeholder 17">
            <a:extLst>
              <a:ext uri="{FF2B5EF4-FFF2-40B4-BE49-F238E27FC236}">
                <a16:creationId xmlns:a16="http://schemas.microsoft.com/office/drawing/2014/main" id="{15A70308-3B6C-47D2-8020-539C0B071413}"/>
              </a:ext>
            </a:extLst>
          </p:cNvPr>
          <p:cNvSpPr txBox="1">
            <a:spLocks noChangeAspect="1"/>
          </p:cNvSpPr>
          <p:nvPr/>
        </p:nvSpPr>
        <p:spPr>
          <a:xfrm>
            <a:off x="297160" y="4946765"/>
            <a:ext cx="504000" cy="504000"/>
          </a:xfrm>
          <a:prstGeom prst="ellipse">
            <a:avLst/>
          </a:prstGeom>
          <a:solidFill>
            <a:schemeClr val="accent5">
              <a:lumMod val="75000"/>
            </a:schemeClr>
          </a:solidFill>
        </p:spPr>
        <p:txBody>
          <a:bodyPr vert="horz" lIns="91440" tIns="45720" rIns="91440" bIns="45720" rtlCol="0" anchor="ctr">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lang="en-US" sz="3000" kern="1200">
                <a:solidFill>
                  <a:schemeClr val="bg1"/>
                </a:solidFill>
                <a:latin typeface="FontAwesom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3000" b="0" i="0" u="none" strike="noStrike" kern="1200" cap="none" spc="0" normalizeH="0" baseline="0" noProof="0" dirty="0">
              <a:ln>
                <a:noFill/>
              </a:ln>
              <a:solidFill>
                <a:sysClr val="window" lastClr="FFFFFF"/>
              </a:solidFill>
              <a:effectLst/>
              <a:uLnTx/>
              <a:uFillTx/>
              <a:latin typeface="FontAwesome" pitchFamily="2" charset="0"/>
              <a:ea typeface="+mn-ea"/>
              <a:cs typeface="+mn-cs"/>
            </a:endParaRPr>
          </a:p>
        </p:txBody>
      </p:sp>
      <p:sp>
        <p:nvSpPr>
          <p:cNvPr id="80" name="ZoneTexte 79">
            <a:extLst>
              <a:ext uri="{FF2B5EF4-FFF2-40B4-BE49-F238E27FC236}">
                <a16:creationId xmlns:a16="http://schemas.microsoft.com/office/drawing/2014/main" id="{1D5F3854-923C-4099-AAFA-9BC0B1213445}"/>
              </a:ext>
            </a:extLst>
          </p:cNvPr>
          <p:cNvSpPr txBox="1"/>
          <p:nvPr/>
        </p:nvSpPr>
        <p:spPr>
          <a:xfrm>
            <a:off x="384126" y="4966823"/>
            <a:ext cx="360040" cy="461665"/>
          </a:xfrm>
          <a:prstGeom prst="rect">
            <a:avLst/>
          </a:prstGeom>
          <a:noFill/>
        </p:spPr>
        <p:txBody>
          <a:bodyPr wrap="square" rtlCol="0">
            <a:spAutoFit/>
          </a:bodyPr>
          <a:lstStyle/>
          <a:p>
            <a:pPr algn="ctr"/>
            <a:r>
              <a:rPr lang="fr-FR" sz="2400" b="1" dirty="0">
                <a:solidFill>
                  <a:schemeClr val="bg1"/>
                </a:solidFill>
              </a:rPr>
              <a:t>3</a:t>
            </a:r>
          </a:p>
        </p:txBody>
      </p:sp>
      <p:sp>
        <p:nvSpPr>
          <p:cNvPr id="38" name="Text Placeholder 15">
            <a:extLst>
              <a:ext uri="{FF2B5EF4-FFF2-40B4-BE49-F238E27FC236}">
                <a16:creationId xmlns:a16="http://schemas.microsoft.com/office/drawing/2014/main" id="{816B2144-305D-49C6-9820-782A116EB351}"/>
              </a:ext>
            </a:extLst>
          </p:cNvPr>
          <p:cNvSpPr txBox="1">
            <a:spLocks/>
          </p:cNvSpPr>
          <p:nvPr/>
        </p:nvSpPr>
        <p:spPr>
          <a:xfrm>
            <a:off x="1487488" y="1854356"/>
            <a:ext cx="10106644" cy="5951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Sauf compétence du juge du fond, en cas d’instance en cours au jour de l’ouverture de la procédure (article L. 622-22 du Code de commerce). </a:t>
            </a:r>
          </a:p>
        </p:txBody>
      </p:sp>
      <p:sp>
        <p:nvSpPr>
          <p:cNvPr id="40" name="Text Placeholder 15">
            <a:extLst>
              <a:ext uri="{FF2B5EF4-FFF2-40B4-BE49-F238E27FC236}">
                <a16:creationId xmlns:a16="http://schemas.microsoft.com/office/drawing/2014/main" id="{F797624A-FB4D-4F0C-8EF8-0D85BCAC5CCA}"/>
              </a:ext>
            </a:extLst>
          </p:cNvPr>
          <p:cNvSpPr txBox="1">
            <a:spLocks/>
          </p:cNvSpPr>
          <p:nvPr/>
        </p:nvSpPr>
        <p:spPr>
          <a:xfrm>
            <a:off x="1540446" y="5329275"/>
            <a:ext cx="10187036" cy="5788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Les règles applicables sont déterminées par la loi de l’Etat du lieu d’ouverture de la procédure collecte, mais concernant la déclaration de déclaration, il convient de faire application de la loi su pays du créancier</a:t>
            </a:r>
          </a:p>
        </p:txBody>
      </p:sp>
      <p:sp>
        <p:nvSpPr>
          <p:cNvPr id="43" name="Text Placeholder 15">
            <a:extLst>
              <a:ext uri="{FF2B5EF4-FFF2-40B4-BE49-F238E27FC236}">
                <a16:creationId xmlns:a16="http://schemas.microsoft.com/office/drawing/2014/main" id="{DC144CA0-F6FE-4BCF-84E1-B49AC721216A}"/>
              </a:ext>
            </a:extLst>
          </p:cNvPr>
          <p:cNvSpPr txBox="1">
            <a:spLocks/>
          </p:cNvSpPr>
          <p:nvPr/>
        </p:nvSpPr>
        <p:spPr>
          <a:xfrm>
            <a:off x="1055440" y="3893815"/>
            <a:ext cx="10797976" cy="39254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La déclaration de créance constitue une demande en justice</a:t>
            </a:r>
          </a:p>
        </p:txBody>
      </p:sp>
      <p:sp>
        <p:nvSpPr>
          <p:cNvPr id="49" name="Text Placeholder 15">
            <a:extLst>
              <a:ext uri="{FF2B5EF4-FFF2-40B4-BE49-F238E27FC236}">
                <a16:creationId xmlns:a16="http://schemas.microsoft.com/office/drawing/2014/main" id="{39DFD41B-67EF-4CF5-869A-7923771974FE}"/>
              </a:ext>
            </a:extLst>
          </p:cNvPr>
          <p:cNvSpPr txBox="1">
            <a:spLocks/>
          </p:cNvSpPr>
          <p:nvPr/>
        </p:nvSpPr>
        <p:spPr>
          <a:xfrm>
            <a:off x="1055440" y="5013176"/>
            <a:ext cx="10797976" cy="39254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La déclaration au niveau européen (règlement 2015/848 du 20/05/2015)</a:t>
            </a:r>
          </a:p>
        </p:txBody>
      </p:sp>
      <p:sp>
        <p:nvSpPr>
          <p:cNvPr id="24" name="Text Placeholder 15">
            <a:extLst>
              <a:ext uri="{FF2B5EF4-FFF2-40B4-BE49-F238E27FC236}">
                <a16:creationId xmlns:a16="http://schemas.microsoft.com/office/drawing/2014/main" id="{991E3FF8-821D-44CB-95E1-62B167B96EF2}"/>
              </a:ext>
            </a:extLst>
          </p:cNvPr>
          <p:cNvSpPr txBox="1">
            <a:spLocks/>
          </p:cNvSpPr>
          <p:nvPr/>
        </p:nvSpPr>
        <p:spPr>
          <a:xfrm>
            <a:off x="1473770" y="4164000"/>
            <a:ext cx="10382870" cy="3778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Remise en cause de cette notion depuis que le débiteur peut déclarer la créance pour le compte du créancier</a:t>
            </a:r>
          </a:p>
        </p:txBody>
      </p:sp>
      <p:sp>
        <p:nvSpPr>
          <p:cNvPr id="25" name="Text Placeholder 15">
            <a:extLst>
              <a:ext uri="{FF2B5EF4-FFF2-40B4-BE49-F238E27FC236}">
                <a16:creationId xmlns:a16="http://schemas.microsoft.com/office/drawing/2014/main" id="{585D0E07-5374-4869-B89F-3075FF64457E}"/>
              </a:ext>
            </a:extLst>
          </p:cNvPr>
          <p:cNvSpPr txBox="1">
            <a:spLocks/>
          </p:cNvSpPr>
          <p:nvPr/>
        </p:nvSpPr>
        <p:spPr>
          <a:xfrm>
            <a:off x="1487488" y="2983038"/>
            <a:ext cx="10261348" cy="5221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Impossibilité, pour le créancier de saisir le tribunal si le juge-commissaire n’a pas statuer dans un délai raisonnable (article R. 621-21) </a:t>
            </a:r>
          </a:p>
        </p:txBody>
      </p:sp>
      <p:sp>
        <p:nvSpPr>
          <p:cNvPr id="26" name="Shape 1203">
            <a:extLst>
              <a:ext uri="{FF2B5EF4-FFF2-40B4-BE49-F238E27FC236}">
                <a16:creationId xmlns:a16="http://schemas.microsoft.com/office/drawing/2014/main" id="{C09E970F-0BE3-4A86-8CF0-E00F6CB8E9AF}"/>
              </a:ext>
            </a:extLst>
          </p:cNvPr>
          <p:cNvSpPr/>
          <p:nvPr/>
        </p:nvSpPr>
        <p:spPr>
          <a:xfrm rot="16200000">
            <a:off x="1278381" y="1889724"/>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6">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27" name="Shape 1203">
            <a:extLst>
              <a:ext uri="{FF2B5EF4-FFF2-40B4-BE49-F238E27FC236}">
                <a16:creationId xmlns:a16="http://schemas.microsoft.com/office/drawing/2014/main" id="{4416C171-86F1-4193-A6DB-2C868D09FC1F}"/>
              </a:ext>
            </a:extLst>
          </p:cNvPr>
          <p:cNvSpPr/>
          <p:nvPr/>
        </p:nvSpPr>
        <p:spPr>
          <a:xfrm rot="16200000">
            <a:off x="1278381" y="2452071"/>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6">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0" name="Shape 1203">
            <a:extLst>
              <a:ext uri="{FF2B5EF4-FFF2-40B4-BE49-F238E27FC236}">
                <a16:creationId xmlns:a16="http://schemas.microsoft.com/office/drawing/2014/main" id="{4378C97D-A930-4098-B1A4-3690228F67F7}"/>
              </a:ext>
            </a:extLst>
          </p:cNvPr>
          <p:cNvSpPr/>
          <p:nvPr/>
        </p:nvSpPr>
        <p:spPr>
          <a:xfrm rot="16200000">
            <a:off x="1278381" y="4184456"/>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2">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2" name="Shape 1203">
            <a:extLst>
              <a:ext uri="{FF2B5EF4-FFF2-40B4-BE49-F238E27FC236}">
                <a16:creationId xmlns:a16="http://schemas.microsoft.com/office/drawing/2014/main" id="{DCCF14D6-BEF7-4CE7-8558-1CB659384324}"/>
              </a:ext>
            </a:extLst>
          </p:cNvPr>
          <p:cNvSpPr/>
          <p:nvPr/>
        </p:nvSpPr>
        <p:spPr>
          <a:xfrm rot="16200000">
            <a:off x="1278381" y="5362107"/>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5">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3" name="Text Placeholder 15">
            <a:extLst>
              <a:ext uri="{FF2B5EF4-FFF2-40B4-BE49-F238E27FC236}">
                <a16:creationId xmlns:a16="http://schemas.microsoft.com/office/drawing/2014/main" id="{67ABDCF5-4C85-4B09-B7BF-F496DAC8807D}"/>
              </a:ext>
            </a:extLst>
          </p:cNvPr>
          <p:cNvSpPr txBox="1">
            <a:spLocks/>
          </p:cNvSpPr>
          <p:nvPr/>
        </p:nvSpPr>
        <p:spPr>
          <a:xfrm>
            <a:off x="1487488" y="2419754"/>
            <a:ext cx="10106644" cy="5951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En cas d’opposition à une ordonnance d’injonction de payer, il y a instance en cours, si l’opposition est antérieure à l’ouverture de la procédure </a:t>
            </a:r>
          </a:p>
        </p:txBody>
      </p:sp>
      <p:sp>
        <p:nvSpPr>
          <p:cNvPr id="34" name="Shape 1203">
            <a:extLst>
              <a:ext uri="{FF2B5EF4-FFF2-40B4-BE49-F238E27FC236}">
                <a16:creationId xmlns:a16="http://schemas.microsoft.com/office/drawing/2014/main" id="{7D070FEB-8CDA-4FD3-9480-34A10E17BF4C}"/>
              </a:ext>
            </a:extLst>
          </p:cNvPr>
          <p:cNvSpPr/>
          <p:nvPr/>
        </p:nvSpPr>
        <p:spPr>
          <a:xfrm rot="16200000">
            <a:off x="1297431" y="3014046"/>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6">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Tree>
    <p:extLst>
      <p:ext uri="{BB962C8B-B14F-4D97-AF65-F5344CB8AC3E}">
        <p14:creationId xmlns:p14="http://schemas.microsoft.com/office/powerpoint/2010/main" val="1372434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a:xfrm>
            <a:off x="77788" y="6459165"/>
            <a:ext cx="2743200" cy="207818"/>
          </a:xfrm>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a:xfrm>
            <a:off x="4038600" y="6461998"/>
            <a:ext cx="4114800" cy="207818"/>
          </a:xfrm>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a:xfrm>
            <a:off x="9401175" y="6461998"/>
            <a:ext cx="2743200" cy="207818"/>
          </a:xfrm>
        </p:spPr>
        <p:txBody>
          <a:bodyPr/>
          <a:lstStyle/>
          <a:p>
            <a:fld id="{A7D2C6EA-A00E-474B-A989-EF59E4134B89}" type="slidenum">
              <a:rPr lang="fr-FR" smtClean="0"/>
              <a:t>7</a:t>
            </a:fld>
            <a:endParaRPr lang="fr-FR" dirty="0"/>
          </a:p>
        </p:txBody>
      </p:sp>
      <p:sp>
        <p:nvSpPr>
          <p:cNvPr id="28" name="ZoneTexte 27">
            <a:extLst>
              <a:ext uri="{FF2B5EF4-FFF2-40B4-BE49-F238E27FC236}">
                <a16:creationId xmlns:a16="http://schemas.microsoft.com/office/drawing/2014/main" id="{EB3AFB9B-BA2D-4AD4-A019-610A8F18D3EF}"/>
              </a:ext>
            </a:extLst>
          </p:cNvPr>
          <p:cNvSpPr txBox="1"/>
          <p:nvPr/>
        </p:nvSpPr>
        <p:spPr>
          <a:xfrm>
            <a:off x="1775520" y="548680"/>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Créanciers soumis à déclaration (1)</a:t>
            </a:r>
          </a:p>
        </p:txBody>
      </p:sp>
      <p:sp>
        <p:nvSpPr>
          <p:cNvPr id="29" name="ZoneTexte 28">
            <a:hlinkClick r:id="rId2" action="ppaction://hlinksldjump"/>
            <a:extLst>
              <a:ext uri="{FF2B5EF4-FFF2-40B4-BE49-F238E27FC236}">
                <a16:creationId xmlns:a16="http://schemas.microsoft.com/office/drawing/2014/main" id="{16AFD08B-1518-451A-9E95-DA090C953F2B}"/>
              </a:ext>
            </a:extLst>
          </p:cNvPr>
          <p:cNvSpPr txBox="1"/>
          <p:nvPr/>
        </p:nvSpPr>
        <p:spPr>
          <a:xfrm>
            <a:off x="1" y="519063"/>
            <a:ext cx="1415479"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2 </a:t>
            </a:r>
          </a:p>
        </p:txBody>
      </p:sp>
      <p:sp>
        <p:nvSpPr>
          <p:cNvPr id="9" name="Text Placeholder 15">
            <a:extLst>
              <a:ext uri="{FF2B5EF4-FFF2-40B4-BE49-F238E27FC236}">
                <a16:creationId xmlns:a16="http://schemas.microsoft.com/office/drawing/2014/main" id="{511A6F40-F52B-4C89-AFE5-086D667467B4}"/>
              </a:ext>
            </a:extLst>
          </p:cNvPr>
          <p:cNvSpPr txBox="1">
            <a:spLocks/>
          </p:cNvSpPr>
          <p:nvPr/>
        </p:nvSpPr>
        <p:spPr>
          <a:xfrm>
            <a:off x="1415480" y="1475332"/>
            <a:ext cx="10729192" cy="3268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Tous les créanciers sont astreints à l’obligation de la déclaration de créance </a:t>
            </a:r>
            <a:r>
              <a:rPr lang="fr-FR" sz="1600" dirty="0">
                <a:latin typeface="Open Sans"/>
              </a:rPr>
              <a:t>(L. 622-24)</a:t>
            </a:r>
          </a:p>
        </p:txBody>
      </p:sp>
      <p:sp>
        <p:nvSpPr>
          <p:cNvPr id="38" name="Text Placeholder 15">
            <a:extLst>
              <a:ext uri="{FF2B5EF4-FFF2-40B4-BE49-F238E27FC236}">
                <a16:creationId xmlns:a16="http://schemas.microsoft.com/office/drawing/2014/main" id="{816B2144-305D-49C6-9820-782A116EB351}"/>
              </a:ext>
            </a:extLst>
          </p:cNvPr>
          <p:cNvSpPr txBox="1">
            <a:spLocks/>
          </p:cNvSpPr>
          <p:nvPr/>
        </p:nvSpPr>
        <p:spPr>
          <a:xfrm>
            <a:off x="1449388" y="1788571"/>
            <a:ext cx="10585176" cy="5771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latin typeface="Open Sans"/>
              </a:rPr>
              <a:t>Créance civile ou commerciale – Créance exigible ou à terme – Créance chirographaire ou privilégiée – Trésor public, URSSAF, Caisse de retraite, ASSEDIC, collectivités territoriales etc…</a:t>
            </a:r>
          </a:p>
        </p:txBody>
      </p:sp>
      <p:sp>
        <p:nvSpPr>
          <p:cNvPr id="40" name="Text Placeholder 15">
            <a:extLst>
              <a:ext uri="{FF2B5EF4-FFF2-40B4-BE49-F238E27FC236}">
                <a16:creationId xmlns:a16="http://schemas.microsoft.com/office/drawing/2014/main" id="{F797624A-FB4D-4F0C-8EF8-0D85BCAC5CCA}"/>
              </a:ext>
            </a:extLst>
          </p:cNvPr>
          <p:cNvSpPr txBox="1">
            <a:spLocks/>
          </p:cNvSpPr>
          <p:nvPr/>
        </p:nvSpPr>
        <p:spPr>
          <a:xfrm>
            <a:off x="1513954" y="5417086"/>
            <a:ext cx="10293564" cy="10420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latin typeface="Open Sans"/>
              </a:rPr>
              <a:t>Du fait du dessaisissement du débiteur et de l’inclusion des biens commun dans la procédure de liquidation judiciaire, le créancier du conjoint in bonis, et surtout celui bénéficiant d’une sûreté, est autorisé à déclarer à la procédure collective de l’époux commun en biens (Cour de cassation, chambre commerciale du 25/02/2004, n° 01-03620)</a:t>
            </a:r>
          </a:p>
        </p:txBody>
      </p:sp>
      <p:sp>
        <p:nvSpPr>
          <p:cNvPr id="43" name="Text Placeholder 15">
            <a:extLst>
              <a:ext uri="{FF2B5EF4-FFF2-40B4-BE49-F238E27FC236}">
                <a16:creationId xmlns:a16="http://schemas.microsoft.com/office/drawing/2014/main" id="{DC144CA0-F6FE-4BCF-84E1-B49AC721216A}"/>
              </a:ext>
            </a:extLst>
          </p:cNvPr>
          <p:cNvSpPr txBox="1">
            <a:spLocks/>
          </p:cNvSpPr>
          <p:nvPr/>
        </p:nvSpPr>
        <p:spPr>
          <a:xfrm>
            <a:off x="1487488" y="2622218"/>
            <a:ext cx="10365928" cy="5645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Le créancier d’une personne physique doit effectuer sa déclaration de créance que celle-ci soit personnelle ou professionnelle</a:t>
            </a:r>
          </a:p>
        </p:txBody>
      </p:sp>
      <p:sp>
        <p:nvSpPr>
          <p:cNvPr id="45" name="Text Placeholder 15">
            <a:extLst>
              <a:ext uri="{FF2B5EF4-FFF2-40B4-BE49-F238E27FC236}">
                <a16:creationId xmlns:a16="http://schemas.microsoft.com/office/drawing/2014/main" id="{99DE73B8-AD8A-4285-BC9E-A8EACE11B8FD}"/>
              </a:ext>
            </a:extLst>
          </p:cNvPr>
          <p:cNvSpPr txBox="1">
            <a:spLocks/>
          </p:cNvSpPr>
          <p:nvPr/>
        </p:nvSpPr>
        <p:spPr>
          <a:xfrm>
            <a:off x="1487488" y="3794802"/>
            <a:ext cx="10365928" cy="4506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Cas du créancier éventuel ou dont la créance n’est pas encore fixée </a:t>
            </a:r>
            <a:r>
              <a:rPr lang="fr-FR" sz="1600" dirty="0">
                <a:latin typeface="Open Sans"/>
              </a:rPr>
              <a:t>(L. 622-24 alinéa 4 2</a:t>
            </a:r>
            <a:r>
              <a:rPr lang="fr-FR" sz="1600" baseline="30000" dirty="0">
                <a:latin typeface="Open Sans"/>
              </a:rPr>
              <a:t>ième</a:t>
            </a:r>
            <a:r>
              <a:rPr lang="fr-FR" sz="1600" dirty="0">
                <a:latin typeface="Open Sans"/>
              </a:rPr>
              <a:t> phrase)</a:t>
            </a:r>
          </a:p>
        </p:txBody>
      </p:sp>
      <p:sp>
        <p:nvSpPr>
          <p:cNvPr id="49" name="Text Placeholder 15">
            <a:extLst>
              <a:ext uri="{FF2B5EF4-FFF2-40B4-BE49-F238E27FC236}">
                <a16:creationId xmlns:a16="http://schemas.microsoft.com/office/drawing/2014/main" id="{39DFD41B-67EF-4CF5-869A-7923771974FE}"/>
              </a:ext>
            </a:extLst>
          </p:cNvPr>
          <p:cNvSpPr txBox="1">
            <a:spLocks/>
          </p:cNvSpPr>
          <p:nvPr/>
        </p:nvSpPr>
        <p:spPr>
          <a:xfrm>
            <a:off x="1499096" y="5117567"/>
            <a:ext cx="10429552" cy="2829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La déclaration de créance dans la procédure de LJ du conjoint commun en biens</a:t>
            </a:r>
          </a:p>
        </p:txBody>
      </p:sp>
      <p:sp>
        <p:nvSpPr>
          <p:cNvPr id="24" name="Shape 1203">
            <a:extLst>
              <a:ext uri="{FF2B5EF4-FFF2-40B4-BE49-F238E27FC236}">
                <a16:creationId xmlns:a16="http://schemas.microsoft.com/office/drawing/2014/main" id="{A7423C5B-6F38-4D4C-8ADB-25240635F98E}"/>
              </a:ext>
            </a:extLst>
          </p:cNvPr>
          <p:cNvSpPr/>
          <p:nvPr/>
        </p:nvSpPr>
        <p:spPr>
          <a:xfrm rot="16200000">
            <a:off x="522297" y="1241954"/>
            <a:ext cx="432049" cy="8635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6"/>
            </a:fgClr>
            <a:bgClr>
              <a:schemeClr val="bg1"/>
            </a:bgClr>
          </a:pattFill>
          <a:ln w="38100" cap="flat">
            <a:solidFill>
              <a:schemeClr val="accent6"/>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25" name="Shape 1203">
            <a:extLst>
              <a:ext uri="{FF2B5EF4-FFF2-40B4-BE49-F238E27FC236}">
                <a16:creationId xmlns:a16="http://schemas.microsoft.com/office/drawing/2014/main" id="{963B58DD-5589-44BD-A004-D8B0A4FF90DE}"/>
              </a:ext>
            </a:extLst>
          </p:cNvPr>
          <p:cNvSpPr/>
          <p:nvPr/>
        </p:nvSpPr>
        <p:spPr>
          <a:xfrm rot="16200000">
            <a:off x="522297" y="2349139"/>
            <a:ext cx="432049" cy="8635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2">
                <a:lumMod val="75000"/>
              </a:schemeClr>
            </a:fgClr>
            <a:bgClr>
              <a:schemeClr val="bg1"/>
            </a:bgClr>
          </a:pattFill>
          <a:ln w="38100" cap="flat">
            <a:solidFill>
              <a:schemeClr val="accent2">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26" name="Shape 1203">
            <a:extLst>
              <a:ext uri="{FF2B5EF4-FFF2-40B4-BE49-F238E27FC236}">
                <a16:creationId xmlns:a16="http://schemas.microsoft.com/office/drawing/2014/main" id="{BB0B357F-14CD-44F9-A0D3-3144752000E6}"/>
              </a:ext>
            </a:extLst>
          </p:cNvPr>
          <p:cNvSpPr/>
          <p:nvPr/>
        </p:nvSpPr>
        <p:spPr>
          <a:xfrm rot="16200000">
            <a:off x="510115" y="3585457"/>
            <a:ext cx="456413" cy="8635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5">
                <a:lumMod val="75000"/>
              </a:schemeClr>
            </a:fgClr>
            <a:bgClr>
              <a:schemeClr val="bg1"/>
            </a:bgClr>
          </a:pattFill>
          <a:ln w="38100" cap="flat">
            <a:solidFill>
              <a:schemeClr val="accent5">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27" name="Shape 1203">
            <a:extLst>
              <a:ext uri="{FF2B5EF4-FFF2-40B4-BE49-F238E27FC236}">
                <a16:creationId xmlns:a16="http://schemas.microsoft.com/office/drawing/2014/main" id="{522350FF-BA0B-4C47-AB0E-420D3471DFE9}"/>
              </a:ext>
            </a:extLst>
          </p:cNvPr>
          <p:cNvSpPr/>
          <p:nvPr/>
        </p:nvSpPr>
        <p:spPr>
          <a:xfrm rot="16200000">
            <a:off x="506092" y="4894917"/>
            <a:ext cx="432049" cy="83411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4">
                <a:lumMod val="75000"/>
              </a:schemeClr>
            </a:fgClr>
            <a:bgClr>
              <a:schemeClr val="bg1"/>
            </a:bgClr>
          </a:pattFill>
          <a:ln w="38100" cap="flat">
            <a:solidFill>
              <a:schemeClr val="accent4">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0" name="Text Placeholder 15">
            <a:extLst>
              <a:ext uri="{FF2B5EF4-FFF2-40B4-BE49-F238E27FC236}">
                <a16:creationId xmlns:a16="http://schemas.microsoft.com/office/drawing/2014/main" id="{57412E38-05B9-403D-9F64-26295DA09B46}"/>
              </a:ext>
            </a:extLst>
          </p:cNvPr>
          <p:cNvSpPr txBox="1">
            <a:spLocks/>
          </p:cNvSpPr>
          <p:nvPr/>
        </p:nvSpPr>
        <p:spPr>
          <a:xfrm>
            <a:off x="1487488" y="3147315"/>
            <a:ext cx="10585176" cy="5443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latin typeface="Open Sans"/>
              </a:rPr>
              <a:t>Prêt concernant l’acquisition de la résidence principale, crédit à la consommation, charges de copropriété etc…</a:t>
            </a:r>
          </a:p>
        </p:txBody>
      </p:sp>
      <p:sp>
        <p:nvSpPr>
          <p:cNvPr id="32" name="Text Placeholder 15">
            <a:extLst>
              <a:ext uri="{FF2B5EF4-FFF2-40B4-BE49-F238E27FC236}">
                <a16:creationId xmlns:a16="http://schemas.microsoft.com/office/drawing/2014/main" id="{F12BEB36-D917-47F2-AC23-AF782CC6FE2F}"/>
              </a:ext>
            </a:extLst>
          </p:cNvPr>
          <p:cNvSpPr txBox="1">
            <a:spLocks/>
          </p:cNvSpPr>
          <p:nvPr/>
        </p:nvSpPr>
        <p:spPr>
          <a:xfrm>
            <a:off x="1497013" y="4251539"/>
            <a:ext cx="10293564" cy="5653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latin typeface="Open Sans"/>
              </a:rPr>
              <a:t>Il doit déclarer sa créance sur la base d’une évaluation, en évitant la mention créance provisionnelle (malfaçons, procès en cours etc…)</a:t>
            </a:r>
          </a:p>
        </p:txBody>
      </p:sp>
    </p:spTree>
    <p:extLst>
      <p:ext uri="{BB962C8B-B14F-4D97-AF65-F5344CB8AC3E}">
        <p14:creationId xmlns:p14="http://schemas.microsoft.com/office/powerpoint/2010/main" val="3858933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a:xfrm>
            <a:off x="38100" y="6461998"/>
            <a:ext cx="2743200" cy="207818"/>
          </a:xfrm>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a:xfrm>
            <a:off x="4038600" y="6461998"/>
            <a:ext cx="4114800" cy="207818"/>
          </a:xfrm>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a:xfrm>
            <a:off x="9401175" y="6461998"/>
            <a:ext cx="2743200" cy="207818"/>
          </a:xfrm>
        </p:spPr>
        <p:txBody>
          <a:bodyPr/>
          <a:lstStyle/>
          <a:p>
            <a:fld id="{A7D2C6EA-A00E-474B-A989-EF59E4134B89}" type="slidenum">
              <a:rPr lang="fr-FR" smtClean="0"/>
              <a:t>8</a:t>
            </a:fld>
            <a:endParaRPr lang="fr-FR" dirty="0"/>
          </a:p>
        </p:txBody>
      </p:sp>
      <p:sp>
        <p:nvSpPr>
          <p:cNvPr id="28" name="ZoneTexte 27">
            <a:extLst>
              <a:ext uri="{FF2B5EF4-FFF2-40B4-BE49-F238E27FC236}">
                <a16:creationId xmlns:a16="http://schemas.microsoft.com/office/drawing/2014/main" id="{EB3AFB9B-BA2D-4AD4-A019-610A8F18D3EF}"/>
              </a:ext>
            </a:extLst>
          </p:cNvPr>
          <p:cNvSpPr txBox="1"/>
          <p:nvPr/>
        </p:nvSpPr>
        <p:spPr>
          <a:xfrm>
            <a:off x="1775520" y="548680"/>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Créanciers soumis à déclaration (2)</a:t>
            </a:r>
          </a:p>
        </p:txBody>
      </p:sp>
      <p:sp>
        <p:nvSpPr>
          <p:cNvPr id="29" name="ZoneTexte 28">
            <a:hlinkClick r:id="rId2" action="ppaction://hlinksldjump"/>
            <a:extLst>
              <a:ext uri="{FF2B5EF4-FFF2-40B4-BE49-F238E27FC236}">
                <a16:creationId xmlns:a16="http://schemas.microsoft.com/office/drawing/2014/main" id="{16AFD08B-1518-451A-9E95-DA090C953F2B}"/>
              </a:ext>
            </a:extLst>
          </p:cNvPr>
          <p:cNvSpPr txBox="1"/>
          <p:nvPr/>
        </p:nvSpPr>
        <p:spPr>
          <a:xfrm>
            <a:off x="1" y="519063"/>
            <a:ext cx="1415479"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2 </a:t>
            </a:r>
          </a:p>
        </p:txBody>
      </p:sp>
      <p:sp>
        <p:nvSpPr>
          <p:cNvPr id="9" name="Text Placeholder 15">
            <a:extLst>
              <a:ext uri="{FF2B5EF4-FFF2-40B4-BE49-F238E27FC236}">
                <a16:creationId xmlns:a16="http://schemas.microsoft.com/office/drawing/2014/main" id="{511A6F40-F52B-4C89-AFE5-086D667467B4}"/>
              </a:ext>
            </a:extLst>
          </p:cNvPr>
          <p:cNvSpPr txBox="1">
            <a:spLocks/>
          </p:cNvSpPr>
          <p:nvPr/>
        </p:nvSpPr>
        <p:spPr>
          <a:xfrm>
            <a:off x="1415480" y="1420416"/>
            <a:ext cx="10729192" cy="3268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Le cas de l’EIRL </a:t>
            </a:r>
            <a:r>
              <a:rPr lang="fr-FR" sz="1600" dirty="0">
                <a:latin typeface="Open Sans"/>
              </a:rPr>
              <a:t>(L. 680-3)</a:t>
            </a:r>
          </a:p>
        </p:txBody>
      </p:sp>
      <p:sp>
        <p:nvSpPr>
          <p:cNvPr id="38" name="Text Placeholder 15">
            <a:extLst>
              <a:ext uri="{FF2B5EF4-FFF2-40B4-BE49-F238E27FC236}">
                <a16:creationId xmlns:a16="http://schemas.microsoft.com/office/drawing/2014/main" id="{816B2144-305D-49C6-9820-782A116EB351}"/>
              </a:ext>
            </a:extLst>
          </p:cNvPr>
          <p:cNvSpPr txBox="1">
            <a:spLocks/>
          </p:cNvSpPr>
          <p:nvPr/>
        </p:nvSpPr>
        <p:spPr>
          <a:xfrm>
            <a:off x="1430338" y="1666900"/>
            <a:ext cx="10585176" cy="80694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Seuls les créanciers détenant une créance pouvant se rattacher au patrimoine affecté (déclaré au RC ou au RM) est soumis à la déclaration de créance. A titre personnel le débiteur peut bénéficier de la procédure de surendettement</a:t>
            </a:r>
          </a:p>
        </p:txBody>
      </p:sp>
      <p:sp>
        <p:nvSpPr>
          <p:cNvPr id="40" name="Text Placeholder 15">
            <a:extLst>
              <a:ext uri="{FF2B5EF4-FFF2-40B4-BE49-F238E27FC236}">
                <a16:creationId xmlns:a16="http://schemas.microsoft.com/office/drawing/2014/main" id="{F797624A-FB4D-4F0C-8EF8-0D85BCAC5CCA}"/>
              </a:ext>
            </a:extLst>
          </p:cNvPr>
          <p:cNvSpPr txBox="1">
            <a:spLocks/>
          </p:cNvSpPr>
          <p:nvPr/>
        </p:nvSpPr>
        <p:spPr>
          <a:xfrm>
            <a:off x="1513954" y="5384703"/>
            <a:ext cx="10293564" cy="8308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Dans les 10 jours de l’ouverture de la procédure, le débiteur établi la liste des créanciers ayant participé à la procédure de conciliation, celle-ci valant déclaration de créance. Pour les autres créanciers application du droit commun</a:t>
            </a:r>
          </a:p>
        </p:txBody>
      </p:sp>
      <p:sp>
        <p:nvSpPr>
          <p:cNvPr id="43" name="Text Placeholder 15">
            <a:extLst>
              <a:ext uri="{FF2B5EF4-FFF2-40B4-BE49-F238E27FC236}">
                <a16:creationId xmlns:a16="http://schemas.microsoft.com/office/drawing/2014/main" id="{DC144CA0-F6FE-4BCF-84E1-B49AC721216A}"/>
              </a:ext>
            </a:extLst>
          </p:cNvPr>
          <p:cNvSpPr txBox="1">
            <a:spLocks/>
          </p:cNvSpPr>
          <p:nvPr/>
        </p:nvSpPr>
        <p:spPr>
          <a:xfrm>
            <a:off x="1487488" y="2636912"/>
            <a:ext cx="10365928" cy="2880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Déclaration en cas de compensation</a:t>
            </a:r>
          </a:p>
        </p:txBody>
      </p:sp>
      <p:sp>
        <p:nvSpPr>
          <p:cNvPr id="45" name="Text Placeholder 15">
            <a:extLst>
              <a:ext uri="{FF2B5EF4-FFF2-40B4-BE49-F238E27FC236}">
                <a16:creationId xmlns:a16="http://schemas.microsoft.com/office/drawing/2014/main" id="{99DE73B8-AD8A-4285-BC9E-A8EACE11B8FD}"/>
              </a:ext>
            </a:extLst>
          </p:cNvPr>
          <p:cNvSpPr txBox="1">
            <a:spLocks/>
          </p:cNvSpPr>
          <p:nvPr/>
        </p:nvSpPr>
        <p:spPr>
          <a:xfrm>
            <a:off x="1487488" y="3693149"/>
            <a:ext cx="10365928" cy="3554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Le rétablissement professionnel </a:t>
            </a:r>
            <a:r>
              <a:rPr lang="fr-FR" sz="1600" dirty="0">
                <a:latin typeface="Open Sans"/>
              </a:rPr>
              <a:t>(L. 645-1 et suivants)</a:t>
            </a:r>
          </a:p>
        </p:txBody>
      </p:sp>
      <p:sp>
        <p:nvSpPr>
          <p:cNvPr id="49" name="Text Placeholder 15">
            <a:extLst>
              <a:ext uri="{FF2B5EF4-FFF2-40B4-BE49-F238E27FC236}">
                <a16:creationId xmlns:a16="http://schemas.microsoft.com/office/drawing/2014/main" id="{39DFD41B-67EF-4CF5-869A-7923771974FE}"/>
              </a:ext>
            </a:extLst>
          </p:cNvPr>
          <p:cNvSpPr txBox="1">
            <a:spLocks/>
          </p:cNvSpPr>
          <p:nvPr/>
        </p:nvSpPr>
        <p:spPr>
          <a:xfrm>
            <a:off x="1499096" y="5085184"/>
            <a:ext cx="10429552" cy="2829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La déclaration de créance dans la procédure de sauvegarde accélérée </a:t>
            </a:r>
            <a:r>
              <a:rPr lang="fr-FR" sz="1600" dirty="0">
                <a:latin typeface="Open Sans"/>
              </a:rPr>
              <a:t>(L. 628-1 et suivants)</a:t>
            </a:r>
          </a:p>
        </p:txBody>
      </p:sp>
      <p:sp>
        <p:nvSpPr>
          <p:cNvPr id="24" name="Shape 1203">
            <a:extLst>
              <a:ext uri="{FF2B5EF4-FFF2-40B4-BE49-F238E27FC236}">
                <a16:creationId xmlns:a16="http://schemas.microsoft.com/office/drawing/2014/main" id="{A7423C5B-6F38-4D4C-8ADB-25240635F98E}"/>
              </a:ext>
            </a:extLst>
          </p:cNvPr>
          <p:cNvSpPr/>
          <p:nvPr/>
        </p:nvSpPr>
        <p:spPr>
          <a:xfrm rot="16200000">
            <a:off x="522297" y="1163144"/>
            <a:ext cx="432049" cy="8635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6"/>
            </a:fgClr>
            <a:bgClr>
              <a:schemeClr val="bg1"/>
            </a:bgClr>
          </a:pattFill>
          <a:ln w="38100" cap="flat">
            <a:solidFill>
              <a:schemeClr val="accent6">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25" name="Shape 1203">
            <a:extLst>
              <a:ext uri="{FF2B5EF4-FFF2-40B4-BE49-F238E27FC236}">
                <a16:creationId xmlns:a16="http://schemas.microsoft.com/office/drawing/2014/main" id="{963B58DD-5589-44BD-A004-D8B0A4FF90DE}"/>
              </a:ext>
            </a:extLst>
          </p:cNvPr>
          <p:cNvSpPr/>
          <p:nvPr/>
        </p:nvSpPr>
        <p:spPr>
          <a:xfrm rot="16200000">
            <a:off x="522297" y="2396905"/>
            <a:ext cx="432049" cy="8635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2">
                <a:lumMod val="75000"/>
              </a:schemeClr>
            </a:fgClr>
            <a:bgClr>
              <a:schemeClr val="bg1"/>
            </a:bgClr>
          </a:pattFill>
          <a:ln w="38100" cap="flat">
            <a:solidFill>
              <a:schemeClr val="accent2">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26" name="Shape 1203">
            <a:extLst>
              <a:ext uri="{FF2B5EF4-FFF2-40B4-BE49-F238E27FC236}">
                <a16:creationId xmlns:a16="http://schemas.microsoft.com/office/drawing/2014/main" id="{BB0B357F-14CD-44F9-A0D3-3144752000E6}"/>
              </a:ext>
            </a:extLst>
          </p:cNvPr>
          <p:cNvSpPr/>
          <p:nvPr/>
        </p:nvSpPr>
        <p:spPr>
          <a:xfrm rot="16200000">
            <a:off x="522297" y="3429259"/>
            <a:ext cx="432049" cy="8635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5">
                <a:lumMod val="75000"/>
              </a:schemeClr>
            </a:fgClr>
            <a:bgClr>
              <a:schemeClr val="bg1"/>
            </a:bgClr>
          </a:pattFill>
          <a:ln w="38100" cap="flat">
            <a:solidFill>
              <a:schemeClr val="accent5">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27" name="Shape 1203">
            <a:extLst>
              <a:ext uri="{FF2B5EF4-FFF2-40B4-BE49-F238E27FC236}">
                <a16:creationId xmlns:a16="http://schemas.microsoft.com/office/drawing/2014/main" id="{522350FF-BA0B-4C47-AB0E-420D3471DFE9}"/>
              </a:ext>
            </a:extLst>
          </p:cNvPr>
          <p:cNvSpPr/>
          <p:nvPr/>
        </p:nvSpPr>
        <p:spPr>
          <a:xfrm rot="16200000">
            <a:off x="506092" y="4850284"/>
            <a:ext cx="432049" cy="83411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4">
                <a:lumMod val="75000"/>
              </a:schemeClr>
            </a:fgClr>
            <a:bgClr>
              <a:schemeClr val="bg1"/>
            </a:bgClr>
          </a:pattFill>
          <a:ln w="38100" cap="flat">
            <a:solidFill>
              <a:schemeClr val="accent4">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19" name="Text Placeholder 15">
            <a:extLst>
              <a:ext uri="{FF2B5EF4-FFF2-40B4-BE49-F238E27FC236}">
                <a16:creationId xmlns:a16="http://schemas.microsoft.com/office/drawing/2014/main" id="{C732120F-9D7A-4DAC-A0C6-1B1D09D69318}"/>
              </a:ext>
            </a:extLst>
          </p:cNvPr>
          <p:cNvSpPr txBox="1">
            <a:spLocks/>
          </p:cNvSpPr>
          <p:nvPr/>
        </p:nvSpPr>
        <p:spPr>
          <a:xfrm>
            <a:off x="1495872" y="2899791"/>
            <a:ext cx="10585176" cy="60540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Le créancier qui envisage de se prévaloir de la compensation pour un droit antérieur au jugement d’ouverture doit déclarer sa créance (créance réciproque, fongible, liquide et exigible) </a:t>
            </a:r>
          </a:p>
        </p:txBody>
      </p:sp>
      <p:sp>
        <p:nvSpPr>
          <p:cNvPr id="20" name="Text Placeholder 15">
            <a:extLst>
              <a:ext uri="{FF2B5EF4-FFF2-40B4-BE49-F238E27FC236}">
                <a16:creationId xmlns:a16="http://schemas.microsoft.com/office/drawing/2014/main" id="{5CAA606C-EEC6-44D5-BB45-6486F8C0BEDF}"/>
              </a:ext>
            </a:extLst>
          </p:cNvPr>
          <p:cNvSpPr txBox="1">
            <a:spLocks/>
          </p:cNvSpPr>
          <p:nvPr/>
        </p:nvSpPr>
        <p:spPr>
          <a:xfrm>
            <a:off x="1502346" y="3942675"/>
            <a:ext cx="10585176" cy="8111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Il n’existe pas de procédure de déclaration et de vérification des créances. Prise en compte des créances déclarées par le débiteur. Seules les créances portées à la connaissance du juge commis son effacées (sauf créance alimentaire). Incertitude si l’un de ces créanciers bénéficie d’un cautionnement</a:t>
            </a:r>
          </a:p>
        </p:txBody>
      </p:sp>
    </p:spTree>
    <p:extLst>
      <p:ext uri="{BB962C8B-B14F-4D97-AF65-F5344CB8AC3E}">
        <p14:creationId xmlns:p14="http://schemas.microsoft.com/office/powerpoint/2010/main" val="2297892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a:xfrm>
            <a:off x="38100" y="6461998"/>
            <a:ext cx="2743200" cy="207362"/>
          </a:xfrm>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a:xfrm>
            <a:off x="4038600" y="6461998"/>
            <a:ext cx="4114800" cy="207362"/>
          </a:xfrm>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a:xfrm>
            <a:off x="9401175" y="6461998"/>
            <a:ext cx="2743200" cy="207362"/>
          </a:xfrm>
        </p:spPr>
        <p:txBody>
          <a:bodyPr/>
          <a:lstStyle/>
          <a:p>
            <a:fld id="{A7D2C6EA-A00E-474B-A989-EF59E4134B89}" type="slidenum">
              <a:rPr lang="fr-FR" smtClean="0"/>
              <a:t>9</a:t>
            </a:fld>
            <a:endParaRPr lang="fr-FR" dirty="0"/>
          </a:p>
        </p:txBody>
      </p:sp>
      <p:sp>
        <p:nvSpPr>
          <p:cNvPr id="28" name="ZoneTexte 27">
            <a:extLst>
              <a:ext uri="{FF2B5EF4-FFF2-40B4-BE49-F238E27FC236}">
                <a16:creationId xmlns:a16="http://schemas.microsoft.com/office/drawing/2014/main" id="{EB3AFB9B-BA2D-4AD4-A019-610A8F18D3EF}"/>
              </a:ext>
            </a:extLst>
          </p:cNvPr>
          <p:cNvSpPr txBox="1"/>
          <p:nvPr/>
        </p:nvSpPr>
        <p:spPr>
          <a:xfrm>
            <a:off x="1775520" y="548680"/>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Créanciers soumis à déclaration (3)</a:t>
            </a:r>
          </a:p>
        </p:txBody>
      </p:sp>
      <p:sp>
        <p:nvSpPr>
          <p:cNvPr id="29" name="ZoneTexte 28">
            <a:hlinkClick r:id="rId2" action="ppaction://hlinksldjump"/>
            <a:extLst>
              <a:ext uri="{FF2B5EF4-FFF2-40B4-BE49-F238E27FC236}">
                <a16:creationId xmlns:a16="http://schemas.microsoft.com/office/drawing/2014/main" id="{16AFD08B-1518-451A-9E95-DA090C953F2B}"/>
              </a:ext>
            </a:extLst>
          </p:cNvPr>
          <p:cNvSpPr txBox="1"/>
          <p:nvPr/>
        </p:nvSpPr>
        <p:spPr>
          <a:xfrm>
            <a:off x="1" y="519063"/>
            <a:ext cx="1415479"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2 </a:t>
            </a:r>
          </a:p>
        </p:txBody>
      </p:sp>
      <p:sp>
        <p:nvSpPr>
          <p:cNvPr id="9" name="Text Placeholder 15">
            <a:extLst>
              <a:ext uri="{FF2B5EF4-FFF2-40B4-BE49-F238E27FC236}">
                <a16:creationId xmlns:a16="http://schemas.microsoft.com/office/drawing/2014/main" id="{511A6F40-F52B-4C89-AFE5-086D667467B4}"/>
              </a:ext>
            </a:extLst>
          </p:cNvPr>
          <p:cNvSpPr txBox="1">
            <a:spLocks/>
          </p:cNvSpPr>
          <p:nvPr/>
        </p:nvSpPr>
        <p:spPr>
          <a:xfrm>
            <a:off x="1415480" y="1340768"/>
            <a:ext cx="10729192" cy="5029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La déclaration de créance en cas de conversion du redressement en liquidation judiciaire (ou d’une sauvegarde en redressement ou liquidation judiciaires)</a:t>
            </a:r>
          </a:p>
        </p:txBody>
      </p:sp>
      <p:sp>
        <p:nvSpPr>
          <p:cNvPr id="38" name="Text Placeholder 15">
            <a:extLst>
              <a:ext uri="{FF2B5EF4-FFF2-40B4-BE49-F238E27FC236}">
                <a16:creationId xmlns:a16="http://schemas.microsoft.com/office/drawing/2014/main" id="{816B2144-305D-49C6-9820-782A116EB351}"/>
              </a:ext>
            </a:extLst>
          </p:cNvPr>
          <p:cNvSpPr txBox="1">
            <a:spLocks/>
          </p:cNvSpPr>
          <p:nvPr/>
        </p:nvSpPr>
        <p:spPr>
          <a:xfrm>
            <a:off x="1430338" y="1861568"/>
            <a:ext cx="10585176" cy="55809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latin typeface="Open Sans"/>
              </a:rPr>
              <a:t>Le créancier n’a pas à déclarer à nouveau sa créance. Il ne s’agit pas d’une nouvelle procédure (Cour de cassation, chambre commerciale du 05/02/2013, n° 12-10226)</a:t>
            </a:r>
          </a:p>
        </p:txBody>
      </p:sp>
      <p:sp>
        <p:nvSpPr>
          <p:cNvPr id="43" name="Text Placeholder 15">
            <a:extLst>
              <a:ext uri="{FF2B5EF4-FFF2-40B4-BE49-F238E27FC236}">
                <a16:creationId xmlns:a16="http://schemas.microsoft.com/office/drawing/2014/main" id="{DC144CA0-F6FE-4BCF-84E1-B49AC721216A}"/>
              </a:ext>
            </a:extLst>
          </p:cNvPr>
          <p:cNvSpPr txBox="1">
            <a:spLocks/>
          </p:cNvSpPr>
          <p:nvPr/>
        </p:nvSpPr>
        <p:spPr>
          <a:xfrm>
            <a:off x="1487488" y="2407171"/>
            <a:ext cx="10365928" cy="5029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Ouverture d’une nouvelle procédure après résolution du plan de sauvegarde ou de redressement judiciaire </a:t>
            </a:r>
            <a:r>
              <a:rPr lang="fr-FR" sz="1600" dirty="0">
                <a:latin typeface="Open Sans"/>
              </a:rPr>
              <a:t>(L. 626-27 III et R. 626-49))</a:t>
            </a:r>
          </a:p>
        </p:txBody>
      </p:sp>
      <p:sp>
        <p:nvSpPr>
          <p:cNvPr id="45" name="Text Placeholder 15">
            <a:extLst>
              <a:ext uri="{FF2B5EF4-FFF2-40B4-BE49-F238E27FC236}">
                <a16:creationId xmlns:a16="http://schemas.microsoft.com/office/drawing/2014/main" id="{99DE73B8-AD8A-4285-BC9E-A8EACE11B8FD}"/>
              </a:ext>
            </a:extLst>
          </p:cNvPr>
          <p:cNvSpPr txBox="1">
            <a:spLocks/>
          </p:cNvSpPr>
          <p:nvPr/>
        </p:nvSpPr>
        <p:spPr>
          <a:xfrm>
            <a:off x="1487488" y="5521830"/>
            <a:ext cx="10365928" cy="3546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Déclaration de créance de la caution</a:t>
            </a:r>
          </a:p>
        </p:txBody>
      </p:sp>
      <p:sp>
        <p:nvSpPr>
          <p:cNvPr id="24" name="Shape 1203">
            <a:extLst>
              <a:ext uri="{FF2B5EF4-FFF2-40B4-BE49-F238E27FC236}">
                <a16:creationId xmlns:a16="http://schemas.microsoft.com/office/drawing/2014/main" id="{A7423C5B-6F38-4D4C-8ADB-25240635F98E}"/>
              </a:ext>
            </a:extLst>
          </p:cNvPr>
          <p:cNvSpPr/>
          <p:nvPr/>
        </p:nvSpPr>
        <p:spPr>
          <a:xfrm rot="16200000">
            <a:off x="522297" y="1086144"/>
            <a:ext cx="432049" cy="8635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6"/>
            </a:fgClr>
            <a:bgClr>
              <a:schemeClr val="bg1"/>
            </a:bgClr>
          </a:pattFill>
          <a:ln w="38100" cap="flat">
            <a:solidFill>
              <a:schemeClr val="accent6">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25" name="Shape 1203">
            <a:extLst>
              <a:ext uri="{FF2B5EF4-FFF2-40B4-BE49-F238E27FC236}">
                <a16:creationId xmlns:a16="http://schemas.microsoft.com/office/drawing/2014/main" id="{963B58DD-5589-44BD-A004-D8B0A4FF90DE}"/>
              </a:ext>
            </a:extLst>
          </p:cNvPr>
          <p:cNvSpPr/>
          <p:nvPr/>
        </p:nvSpPr>
        <p:spPr>
          <a:xfrm rot="16200000">
            <a:off x="522297" y="2152006"/>
            <a:ext cx="432049" cy="8635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2">
                <a:lumMod val="75000"/>
              </a:schemeClr>
            </a:fgClr>
            <a:bgClr>
              <a:schemeClr val="bg1"/>
            </a:bgClr>
          </a:pattFill>
          <a:ln w="38100" cap="flat">
            <a:solidFill>
              <a:schemeClr val="accent2">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26" name="Shape 1203">
            <a:extLst>
              <a:ext uri="{FF2B5EF4-FFF2-40B4-BE49-F238E27FC236}">
                <a16:creationId xmlns:a16="http://schemas.microsoft.com/office/drawing/2014/main" id="{BB0B357F-14CD-44F9-A0D3-3144752000E6}"/>
              </a:ext>
            </a:extLst>
          </p:cNvPr>
          <p:cNvSpPr/>
          <p:nvPr/>
        </p:nvSpPr>
        <p:spPr>
          <a:xfrm rot="16200000">
            <a:off x="522297" y="5267598"/>
            <a:ext cx="432049" cy="8635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5">
                <a:lumMod val="75000"/>
              </a:schemeClr>
            </a:fgClr>
            <a:bgClr>
              <a:schemeClr val="bg1"/>
            </a:bgClr>
          </a:pattFill>
          <a:ln w="12700" cap="flat">
            <a:solidFill>
              <a:schemeClr val="accent5">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19" name="Text Placeholder 15">
            <a:extLst>
              <a:ext uri="{FF2B5EF4-FFF2-40B4-BE49-F238E27FC236}">
                <a16:creationId xmlns:a16="http://schemas.microsoft.com/office/drawing/2014/main" id="{C732120F-9D7A-4DAC-A0C6-1B1D09D69318}"/>
              </a:ext>
            </a:extLst>
          </p:cNvPr>
          <p:cNvSpPr txBox="1">
            <a:spLocks/>
          </p:cNvSpPr>
          <p:nvPr/>
        </p:nvSpPr>
        <p:spPr>
          <a:xfrm>
            <a:off x="2063552" y="2886844"/>
            <a:ext cx="10017496" cy="85687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latin typeface="Open Sans"/>
              </a:rPr>
              <a:t>Les créances inscrites dans le plan sont admises de plein droit, déduction faite des sommes déjà perçues (transmission des renseignements par le commissaire à l’exécution du plan). En cas de nouvelle créance, le créancier doit la déclarer dans les conditions de droit commun.</a:t>
            </a:r>
          </a:p>
        </p:txBody>
      </p:sp>
      <p:sp>
        <p:nvSpPr>
          <p:cNvPr id="20" name="Text Placeholder 15">
            <a:extLst>
              <a:ext uri="{FF2B5EF4-FFF2-40B4-BE49-F238E27FC236}">
                <a16:creationId xmlns:a16="http://schemas.microsoft.com/office/drawing/2014/main" id="{5CAA606C-EEC6-44D5-BB45-6486F8C0BEDF}"/>
              </a:ext>
            </a:extLst>
          </p:cNvPr>
          <p:cNvSpPr txBox="1">
            <a:spLocks/>
          </p:cNvSpPr>
          <p:nvPr/>
        </p:nvSpPr>
        <p:spPr>
          <a:xfrm>
            <a:off x="1502346" y="5786214"/>
            <a:ext cx="10585176" cy="5938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latin typeface="Open Sans"/>
              </a:rPr>
              <a:t>Elle peut déclarer sa créance, avant d’avoir payé (double déclaration). Elle a l’obligation de déclarer sa créance si elle a  payé avant l’ouverture de la procédure (Cour de cassation, chambre commerciale du 02/03/1993, n° 90-21025)</a:t>
            </a:r>
          </a:p>
        </p:txBody>
      </p:sp>
      <p:sp>
        <p:nvSpPr>
          <p:cNvPr id="30" name="Text Placeholder 15">
            <a:extLst>
              <a:ext uri="{FF2B5EF4-FFF2-40B4-BE49-F238E27FC236}">
                <a16:creationId xmlns:a16="http://schemas.microsoft.com/office/drawing/2014/main" id="{BE585D5F-4095-4513-B519-93C6CAF12B8B}"/>
              </a:ext>
            </a:extLst>
          </p:cNvPr>
          <p:cNvSpPr txBox="1">
            <a:spLocks/>
          </p:cNvSpPr>
          <p:nvPr/>
        </p:nvSpPr>
        <p:spPr>
          <a:xfrm>
            <a:off x="2063552" y="3673600"/>
            <a:ext cx="10028162" cy="7903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latin typeface="Open Sans"/>
              </a:rPr>
              <a:t>Les créances déclarées au passif de la première procédure mais non encore admises avant la résolution du plan d’une part bénéficient de la dispense de déclaration et d’autre part seront soumises à la procédure de vérification de la seconde procédure (caducité de la procédure de vérification en cours). </a:t>
            </a:r>
          </a:p>
        </p:txBody>
      </p:sp>
      <p:sp>
        <p:nvSpPr>
          <p:cNvPr id="32" name="Text Placeholder 15">
            <a:extLst>
              <a:ext uri="{FF2B5EF4-FFF2-40B4-BE49-F238E27FC236}">
                <a16:creationId xmlns:a16="http://schemas.microsoft.com/office/drawing/2014/main" id="{FD2039CE-2E30-4032-A7A1-889A8D04CFAE}"/>
              </a:ext>
            </a:extLst>
          </p:cNvPr>
          <p:cNvSpPr txBox="1">
            <a:spLocks/>
          </p:cNvSpPr>
          <p:nvPr/>
        </p:nvSpPr>
        <p:spPr>
          <a:xfrm>
            <a:off x="2063552" y="4437113"/>
            <a:ext cx="10028162" cy="9340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latin typeface="Open Sans"/>
              </a:rPr>
              <a:t>En cas de rejet ou d’irrecevabilité de sa déclaration de créance dans une première procédure, le créancier pourra à nouveau effectuer une déclaration de créance, sauf prescription (il en est de même du créancier ayant omis d’effectuer sa déclaration de créance dans la première procédure) (Cour de cassation, chambre commerciale du 30/01/2019, n° 17-31060) </a:t>
            </a:r>
          </a:p>
        </p:txBody>
      </p:sp>
      <p:sp>
        <p:nvSpPr>
          <p:cNvPr id="27" name="Shape 1203">
            <a:extLst>
              <a:ext uri="{FF2B5EF4-FFF2-40B4-BE49-F238E27FC236}">
                <a16:creationId xmlns:a16="http://schemas.microsoft.com/office/drawing/2014/main" id="{1387AAAC-219F-407F-9A52-72BBC54D80A6}"/>
              </a:ext>
            </a:extLst>
          </p:cNvPr>
          <p:cNvSpPr/>
          <p:nvPr/>
        </p:nvSpPr>
        <p:spPr>
          <a:xfrm rot="16200000">
            <a:off x="1703512" y="2929579"/>
            <a:ext cx="144017" cy="28803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2">
                <a:lumMod val="75000"/>
              </a:schemeClr>
            </a:fgClr>
            <a:bgClr>
              <a:schemeClr val="bg1"/>
            </a:bgClr>
          </a:pattFill>
          <a:ln w="38100" cap="flat">
            <a:solidFill>
              <a:schemeClr val="accent2">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3" name="Shape 1203">
            <a:extLst>
              <a:ext uri="{FF2B5EF4-FFF2-40B4-BE49-F238E27FC236}">
                <a16:creationId xmlns:a16="http://schemas.microsoft.com/office/drawing/2014/main" id="{DC087B44-5FA7-4104-8925-98AE8D6F243E}"/>
              </a:ext>
            </a:extLst>
          </p:cNvPr>
          <p:cNvSpPr/>
          <p:nvPr/>
        </p:nvSpPr>
        <p:spPr>
          <a:xfrm rot="16200000">
            <a:off x="1703511" y="3697782"/>
            <a:ext cx="144017" cy="28803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2">
                <a:lumMod val="75000"/>
              </a:schemeClr>
            </a:fgClr>
            <a:bgClr>
              <a:schemeClr val="bg1"/>
            </a:bgClr>
          </a:pattFill>
          <a:ln w="38100" cap="flat">
            <a:solidFill>
              <a:schemeClr val="accent2">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4" name="Shape 1203">
            <a:extLst>
              <a:ext uri="{FF2B5EF4-FFF2-40B4-BE49-F238E27FC236}">
                <a16:creationId xmlns:a16="http://schemas.microsoft.com/office/drawing/2014/main" id="{D61C1028-663F-4532-A2B0-DBF89AB46A75}"/>
              </a:ext>
            </a:extLst>
          </p:cNvPr>
          <p:cNvSpPr/>
          <p:nvPr/>
        </p:nvSpPr>
        <p:spPr>
          <a:xfrm rot="16200000">
            <a:off x="1727394" y="4461354"/>
            <a:ext cx="144017" cy="28803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2">
                <a:lumMod val="75000"/>
              </a:schemeClr>
            </a:fgClr>
            <a:bgClr>
              <a:schemeClr val="bg1"/>
            </a:bgClr>
          </a:pattFill>
          <a:ln w="38100" cap="flat">
            <a:solidFill>
              <a:schemeClr val="accent2">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Tree>
    <p:extLst>
      <p:ext uri="{BB962C8B-B14F-4D97-AF65-F5344CB8AC3E}">
        <p14:creationId xmlns:p14="http://schemas.microsoft.com/office/powerpoint/2010/main" val="310227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Ellipse 38">
            <a:extLst>
              <a:ext uri="{FF2B5EF4-FFF2-40B4-BE49-F238E27FC236}">
                <a16:creationId xmlns:a16="http://schemas.microsoft.com/office/drawing/2014/main" id="{44A64800-9B38-496F-82CD-99F47D98D304}"/>
              </a:ext>
            </a:extLst>
          </p:cNvPr>
          <p:cNvSpPr/>
          <p:nvPr/>
        </p:nvSpPr>
        <p:spPr>
          <a:xfrm>
            <a:off x="239469" y="5181075"/>
            <a:ext cx="648072" cy="648072"/>
          </a:xfrm>
          <a:prstGeom prst="ellipse">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llipse 36">
            <a:extLst>
              <a:ext uri="{FF2B5EF4-FFF2-40B4-BE49-F238E27FC236}">
                <a16:creationId xmlns:a16="http://schemas.microsoft.com/office/drawing/2014/main" id="{30F813E5-2A7E-44A7-B0FD-7475066CC6E9}"/>
              </a:ext>
            </a:extLst>
          </p:cNvPr>
          <p:cNvSpPr/>
          <p:nvPr/>
        </p:nvSpPr>
        <p:spPr>
          <a:xfrm>
            <a:off x="191344" y="4100955"/>
            <a:ext cx="648072" cy="648072"/>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Ellipse 35">
            <a:extLst>
              <a:ext uri="{FF2B5EF4-FFF2-40B4-BE49-F238E27FC236}">
                <a16:creationId xmlns:a16="http://schemas.microsoft.com/office/drawing/2014/main" id="{FAADE5C6-7E38-4DC5-8277-BAF6FBA7228A}"/>
              </a:ext>
            </a:extLst>
          </p:cNvPr>
          <p:cNvSpPr/>
          <p:nvPr/>
        </p:nvSpPr>
        <p:spPr>
          <a:xfrm>
            <a:off x="191344" y="3040085"/>
            <a:ext cx="648072" cy="648072"/>
          </a:xfrm>
          <a:prstGeom prst="ellips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a:extLst>
              <a:ext uri="{FF2B5EF4-FFF2-40B4-BE49-F238E27FC236}">
                <a16:creationId xmlns:a16="http://schemas.microsoft.com/office/drawing/2014/main" id="{010B3E69-1CEB-45F5-A91B-D6A2C863462A}"/>
              </a:ext>
            </a:extLst>
          </p:cNvPr>
          <p:cNvSpPr/>
          <p:nvPr/>
        </p:nvSpPr>
        <p:spPr>
          <a:xfrm>
            <a:off x="191344" y="1470526"/>
            <a:ext cx="648072" cy="648072"/>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10</a:t>
            </a:fld>
            <a:endParaRPr lang="fr-FR" dirty="0"/>
          </a:p>
        </p:txBody>
      </p:sp>
      <p:sp>
        <p:nvSpPr>
          <p:cNvPr id="28" name="ZoneTexte 27">
            <a:extLst>
              <a:ext uri="{FF2B5EF4-FFF2-40B4-BE49-F238E27FC236}">
                <a16:creationId xmlns:a16="http://schemas.microsoft.com/office/drawing/2014/main" id="{EB3AFB9B-BA2D-4AD4-A019-610A8F18D3EF}"/>
              </a:ext>
            </a:extLst>
          </p:cNvPr>
          <p:cNvSpPr txBox="1"/>
          <p:nvPr/>
        </p:nvSpPr>
        <p:spPr>
          <a:xfrm>
            <a:off x="1775520" y="548680"/>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Les exceptions au principe de la déclaration de créances (4)</a:t>
            </a:r>
          </a:p>
        </p:txBody>
      </p:sp>
      <p:sp>
        <p:nvSpPr>
          <p:cNvPr id="29" name="ZoneTexte 28">
            <a:hlinkClick r:id="rId2" action="ppaction://hlinksldjump"/>
            <a:extLst>
              <a:ext uri="{FF2B5EF4-FFF2-40B4-BE49-F238E27FC236}">
                <a16:creationId xmlns:a16="http://schemas.microsoft.com/office/drawing/2014/main" id="{16AFD08B-1518-451A-9E95-DA090C953F2B}"/>
              </a:ext>
            </a:extLst>
          </p:cNvPr>
          <p:cNvSpPr txBox="1"/>
          <p:nvPr/>
        </p:nvSpPr>
        <p:spPr>
          <a:xfrm>
            <a:off x="1" y="519063"/>
            <a:ext cx="1415479"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2 </a:t>
            </a:r>
          </a:p>
        </p:txBody>
      </p:sp>
      <p:sp>
        <p:nvSpPr>
          <p:cNvPr id="8" name="Text Placeholder 17">
            <a:extLst>
              <a:ext uri="{FF2B5EF4-FFF2-40B4-BE49-F238E27FC236}">
                <a16:creationId xmlns:a16="http://schemas.microsoft.com/office/drawing/2014/main" id="{566050F9-16B2-40A9-A175-9BDB96A43661}"/>
              </a:ext>
            </a:extLst>
          </p:cNvPr>
          <p:cNvSpPr txBox="1">
            <a:spLocks noChangeAspect="1"/>
          </p:cNvSpPr>
          <p:nvPr/>
        </p:nvSpPr>
        <p:spPr>
          <a:xfrm>
            <a:off x="263352" y="1546808"/>
            <a:ext cx="504000" cy="504000"/>
          </a:xfrm>
          <a:prstGeom prst="ellipse">
            <a:avLst/>
          </a:prstGeom>
          <a:solidFill>
            <a:srgbClr val="70AD47"/>
          </a:solidFill>
        </p:spPr>
        <p:txBody>
          <a:bodyPr vert="horz" lIns="91440" tIns="45720" rIns="91440" bIns="45720" rtlCol="0" anchor="ctr">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lang="en-US" sz="3000" kern="1200">
                <a:solidFill>
                  <a:schemeClr val="bg1"/>
                </a:solidFill>
                <a:latin typeface="FontAwesom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3000" b="0" i="0" u="none" strike="noStrike" kern="1200" cap="none" spc="0" normalizeH="0" baseline="0" noProof="0" dirty="0">
              <a:ln>
                <a:noFill/>
              </a:ln>
              <a:solidFill>
                <a:sysClr val="window" lastClr="FFFFFF"/>
              </a:solidFill>
              <a:effectLst/>
              <a:uLnTx/>
              <a:uFillTx/>
              <a:latin typeface="FontAwesome" pitchFamily="2" charset="0"/>
              <a:ea typeface="+mn-ea"/>
              <a:cs typeface="+mn-cs"/>
            </a:endParaRPr>
          </a:p>
        </p:txBody>
      </p:sp>
      <p:sp>
        <p:nvSpPr>
          <p:cNvPr id="9" name="Text Placeholder 15">
            <a:extLst>
              <a:ext uri="{FF2B5EF4-FFF2-40B4-BE49-F238E27FC236}">
                <a16:creationId xmlns:a16="http://schemas.microsoft.com/office/drawing/2014/main" id="{511A6F40-F52B-4C89-AFE5-086D667467B4}"/>
              </a:ext>
            </a:extLst>
          </p:cNvPr>
          <p:cNvSpPr txBox="1">
            <a:spLocks/>
          </p:cNvSpPr>
          <p:nvPr/>
        </p:nvSpPr>
        <p:spPr>
          <a:xfrm>
            <a:off x="1058664" y="1628800"/>
            <a:ext cx="10797976" cy="431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Dispense de déclaration des salariés </a:t>
            </a:r>
            <a:r>
              <a:rPr lang="fr-FR" sz="1600" dirty="0">
                <a:latin typeface="Open Sans"/>
              </a:rPr>
              <a:t>(L. 622-24 alinéa 1)</a:t>
            </a:r>
          </a:p>
        </p:txBody>
      </p:sp>
      <p:sp>
        <p:nvSpPr>
          <p:cNvPr id="2" name="ZoneTexte 1">
            <a:extLst>
              <a:ext uri="{FF2B5EF4-FFF2-40B4-BE49-F238E27FC236}">
                <a16:creationId xmlns:a16="http://schemas.microsoft.com/office/drawing/2014/main" id="{FBBC966C-24C9-4A58-980E-B29057FD4675}"/>
              </a:ext>
            </a:extLst>
          </p:cNvPr>
          <p:cNvSpPr txBox="1"/>
          <p:nvPr/>
        </p:nvSpPr>
        <p:spPr>
          <a:xfrm>
            <a:off x="335360" y="1588060"/>
            <a:ext cx="360040" cy="400110"/>
          </a:xfrm>
          <a:prstGeom prst="rect">
            <a:avLst/>
          </a:prstGeom>
          <a:noFill/>
        </p:spPr>
        <p:txBody>
          <a:bodyPr wrap="square" rtlCol="0">
            <a:spAutoFit/>
          </a:bodyPr>
          <a:lstStyle/>
          <a:p>
            <a:pPr algn="ctr"/>
            <a:r>
              <a:rPr lang="fr-FR" sz="2000" b="1" dirty="0">
                <a:solidFill>
                  <a:schemeClr val="bg1"/>
                </a:solidFill>
              </a:rPr>
              <a:t>1</a:t>
            </a:r>
          </a:p>
        </p:txBody>
      </p:sp>
      <p:sp>
        <p:nvSpPr>
          <p:cNvPr id="73" name="Text Placeholder 17">
            <a:extLst>
              <a:ext uri="{FF2B5EF4-FFF2-40B4-BE49-F238E27FC236}">
                <a16:creationId xmlns:a16="http://schemas.microsoft.com/office/drawing/2014/main" id="{193F86FF-CF71-4B04-A9E7-0F3EEC484FBD}"/>
              </a:ext>
            </a:extLst>
          </p:cNvPr>
          <p:cNvSpPr txBox="1">
            <a:spLocks noChangeAspect="1"/>
          </p:cNvSpPr>
          <p:nvPr/>
        </p:nvSpPr>
        <p:spPr>
          <a:xfrm>
            <a:off x="263408" y="3112149"/>
            <a:ext cx="504000" cy="504000"/>
          </a:xfrm>
          <a:prstGeom prst="ellipse">
            <a:avLst/>
          </a:prstGeom>
          <a:solidFill>
            <a:schemeClr val="accent2">
              <a:lumMod val="75000"/>
            </a:schemeClr>
          </a:solidFill>
        </p:spPr>
        <p:txBody>
          <a:bodyPr vert="horz" lIns="91440" tIns="45720" rIns="91440" bIns="45720" rtlCol="0" anchor="ctr">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lang="en-US" sz="3000" kern="1200">
                <a:solidFill>
                  <a:schemeClr val="bg1"/>
                </a:solidFill>
                <a:latin typeface="FontAwesom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3000" b="0" i="0" u="none" strike="noStrike" kern="1200" cap="none" spc="0" normalizeH="0" baseline="0" noProof="0" dirty="0">
              <a:ln>
                <a:noFill/>
              </a:ln>
              <a:solidFill>
                <a:sysClr val="window" lastClr="FFFFFF"/>
              </a:solidFill>
              <a:effectLst/>
              <a:uLnTx/>
              <a:uFillTx/>
              <a:latin typeface="FontAwesome" pitchFamily="2" charset="0"/>
              <a:ea typeface="+mn-ea"/>
              <a:cs typeface="+mn-cs"/>
            </a:endParaRPr>
          </a:p>
        </p:txBody>
      </p:sp>
      <p:sp>
        <p:nvSpPr>
          <p:cNvPr id="74" name="ZoneTexte 73">
            <a:extLst>
              <a:ext uri="{FF2B5EF4-FFF2-40B4-BE49-F238E27FC236}">
                <a16:creationId xmlns:a16="http://schemas.microsoft.com/office/drawing/2014/main" id="{D59888CF-6A5D-4453-BE74-9E59DE265F31}"/>
              </a:ext>
            </a:extLst>
          </p:cNvPr>
          <p:cNvSpPr txBox="1"/>
          <p:nvPr/>
        </p:nvSpPr>
        <p:spPr>
          <a:xfrm>
            <a:off x="322747" y="3166310"/>
            <a:ext cx="396044" cy="330669"/>
          </a:xfrm>
          <a:prstGeom prst="rect">
            <a:avLst/>
          </a:prstGeom>
          <a:noFill/>
        </p:spPr>
        <p:txBody>
          <a:bodyPr wrap="square" rtlCol="0">
            <a:spAutoFit/>
          </a:bodyPr>
          <a:lstStyle/>
          <a:p>
            <a:pPr algn="ctr"/>
            <a:r>
              <a:rPr lang="fr-FR" sz="2000" b="1" dirty="0">
                <a:solidFill>
                  <a:schemeClr val="bg1"/>
                </a:solidFill>
              </a:rPr>
              <a:t>2</a:t>
            </a:r>
          </a:p>
        </p:txBody>
      </p:sp>
      <p:sp>
        <p:nvSpPr>
          <p:cNvPr id="77" name="Text Placeholder 17">
            <a:extLst>
              <a:ext uri="{FF2B5EF4-FFF2-40B4-BE49-F238E27FC236}">
                <a16:creationId xmlns:a16="http://schemas.microsoft.com/office/drawing/2014/main" id="{86FFD956-0175-42C4-903C-5FBD6093A258}"/>
              </a:ext>
            </a:extLst>
          </p:cNvPr>
          <p:cNvSpPr txBox="1">
            <a:spLocks noChangeAspect="1"/>
          </p:cNvSpPr>
          <p:nvPr/>
        </p:nvSpPr>
        <p:spPr>
          <a:xfrm>
            <a:off x="274018" y="4163338"/>
            <a:ext cx="504000" cy="504000"/>
          </a:xfrm>
          <a:prstGeom prst="ellipse">
            <a:avLst/>
          </a:prstGeom>
          <a:solidFill>
            <a:schemeClr val="accent5"/>
          </a:solidFill>
        </p:spPr>
        <p:txBody>
          <a:bodyPr vert="horz" lIns="91440" tIns="45720" rIns="91440" bIns="45720" rtlCol="0" anchor="ctr">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lang="en-US" sz="3000" kern="1200">
                <a:solidFill>
                  <a:schemeClr val="bg1"/>
                </a:solidFill>
                <a:latin typeface="FontAwesom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3000" b="0" i="0" u="none" strike="noStrike" kern="1200" cap="none" spc="0" normalizeH="0" baseline="0" noProof="0" dirty="0">
              <a:ln>
                <a:noFill/>
              </a:ln>
              <a:solidFill>
                <a:sysClr val="window" lastClr="FFFFFF"/>
              </a:solidFill>
              <a:effectLst/>
              <a:uLnTx/>
              <a:uFillTx/>
              <a:latin typeface="FontAwesome" pitchFamily="2" charset="0"/>
              <a:ea typeface="+mn-ea"/>
              <a:cs typeface="+mn-cs"/>
            </a:endParaRPr>
          </a:p>
        </p:txBody>
      </p:sp>
      <p:sp>
        <p:nvSpPr>
          <p:cNvPr id="78" name="ZoneTexte 77">
            <a:extLst>
              <a:ext uri="{FF2B5EF4-FFF2-40B4-BE49-F238E27FC236}">
                <a16:creationId xmlns:a16="http://schemas.microsoft.com/office/drawing/2014/main" id="{233D7C03-B87C-4797-B762-1454504926B8}"/>
              </a:ext>
            </a:extLst>
          </p:cNvPr>
          <p:cNvSpPr txBox="1"/>
          <p:nvPr/>
        </p:nvSpPr>
        <p:spPr>
          <a:xfrm>
            <a:off x="341834" y="4228584"/>
            <a:ext cx="360040" cy="400110"/>
          </a:xfrm>
          <a:prstGeom prst="rect">
            <a:avLst/>
          </a:prstGeom>
          <a:noFill/>
        </p:spPr>
        <p:txBody>
          <a:bodyPr wrap="square" rtlCol="0">
            <a:spAutoFit/>
          </a:bodyPr>
          <a:lstStyle/>
          <a:p>
            <a:pPr algn="ctr"/>
            <a:r>
              <a:rPr lang="fr-FR" sz="2000" b="1" dirty="0">
                <a:solidFill>
                  <a:schemeClr val="bg1"/>
                </a:solidFill>
              </a:rPr>
              <a:t>3</a:t>
            </a:r>
          </a:p>
        </p:txBody>
      </p:sp>
      <p:sp>
        <p:nvSpPr>
          <p:cNvPr id="79" name="Text Placeholder 17">
            <a:extLst>
              <a:ext uri="{FF2B5EF4-FFF2-40B4-BE49-F238E27FC236}">
                <a16:creationId xmlns:a16="http://schemas.microsoft.com/office/drawing/2014/main" id="{15A70308-3B6C-47D2-8020-539C0B071413}"/>
              </a:ext>
            </a:extLst>
          </p:cNvPr>
          <p:cNvSpPr txBox="1">
            <a:spLocks noChangeAspect="1"/>
          </p:cNvSpPr>
          <p:nvPr/>
        </p:nvSpPr>
        <p:spPr>
          <a:xfrm>
            <a:off x="306785" y="5253083"/>
            <a:ext cx="504000" cy="504000"/>
          </a:xfrm>
          <a:prstGeom prst="ellipse">
            <a:avLst/>
          </a:prstGeom>
          <a:solidFill>
            <a:schemeClr val="accent4">
              <a:lumMod val="75000"/>
            </a:schemeClr>
          </a:solidFill>
        </p:spPr>
        <p:txBody>
          <a:bodyPr vert="horz" lIns="91440" tIns="45720" rIns="91440" bIns="45720" rtlCol="0" anchor="ctr">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lang="en-US" sz="3000" kern="1200">
                <a:solidFill>
                  <a:schemeClr val="bg1"/>
                </a:solidFill>
                <a:latin typeface="FontAwesom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3000" b="0" i="0" u="none" strike="noStrike" kern="1200" cap="none" spc="0" normalizeH="0" baseline="0" noProof="0" dirty="0">
              <a:ln>
                <a:noFill/>
              </a:ln>
              <a:solidFill>
                <a:sysClr val="window" lastClr="FFFFFF"/>
              </a:solidFill>
              <a:effectLst/>
              <a:uLnTx/>
              <a:uFillTx/>
              <a:latin typeface="FontAwesome" pitchFamily="2" charset="0"/>
              <a:ea typeface="+mn-ea"/>
              <a:cs typeface="+mn-cs"/>
            </a:endParaRPr>
          </a:p>
        </p:txBody>
      </p:sp>
      <p:sp>
        <p:nvSpPr>
          <p:cNvPr id="80" name="ZoneTexte 79">
            <a:extLst>
              <a:ext uri="{FF2B5EF4-FFF2-40B4-BE49-F238E27FC236}">
                <a16:creationId xmlns:a16="http://schemas.microsoft.com/office/drawing/2014/main" id="{1D5F3854-923C-4099-AAFA-9BC0B1213445}"/>
              </a:ext>
            </a:extLst>
          </p:cNvPr>
          <p:cNvSpPr txBox="1"/>
          <p:nvPr/>
        </p:nvSpPr>
        <p:spPr>
          <a:xfrm>
            <a:off x="384126" y="5282048"/>
            <a:ext cx="360040" cy="461665"/>
          </a:xfrm>
          <a:prstGeom prst="rect">
            <a:avLst/>
          </a:prstGeom>
          <a:noFill/>
        </p:spPr>
        <p:txBody>
          <a:bodyPr wrap="square" rtlCol="0">
            <a:spAutoFit/>
          </a:bodyPr>
          <a:lstStyle/>
          <a:p>
            <a:pPr algn="ctr"/>
            <a:r>
              <a:rPr lang="fr-FR" sz="2400" b="1" dirty="0">
                <a:solidFill>
                  <a:schemeClr val="bg1"/>
                </a:solidFill>
              </a:rPr>
              <a:t>4</a:t>
            </a:r>
          </a:p>
        </p:txBody>
      </p:sp>
      <p:sp>
        <p:nvSpPr>
          <p:cNvPr id="38" name="Text Placeholder 15">
            <a:extLst>
              <a:ext uri="{FF2B5EF4-FFF2-40B4-BE49-F238E27FC236}">
                <a16:creationId xmlns:a16="http://schemas.microsoft.com/office/drawing/2014/main" id="{816B2144-305D-49C6-9820-782A116EB351}"/>
              </a:ext>
            </a:extLst>
          </p:cNvPr>
          <p:cNvSpPr txBox="1">
            <a:spLocks/>
          </p:cNvSpPr>
          <p:nvPr/>
        </p:nvSpPr>
        <p:spPr>
          <a:xfrm>
            <a:off x="1487488" y="1916832"/>
            <a:ext cx="10106644"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Elle est faite par le mandataire judiciaire à partir des documents remis par les salariés, le débiteur, l’administrateur, le représentant des salariés.</a:t>
            </a:r>
          </a:p>
        </p:txBody>
      </p:sp>
      <p:sp>
        <p:nvSpPr>
          <p:cNvPr id="43" name="Text Placeholder 15">
            <a:extLst>
              <a:ext uri="{FF2B5EF4-FFF2-40B4-BE49-F238E27FC236}">
                <a16:creationId xmlns:a16="http://schemas.microsoft.com/office/drawing/2014/main" id="{DC144CA0-F6FE-4BCF-84E1-B49AC721216A}"/>
              </a:ext>
            </a:extLst>
          </p:cNvPr>
          <p:cNvSpPr txBox="1">
            <a:spLocks/>
          </p:cNvSpPr>
          <p:nvPr/>
        </p:nvSpPr>
        <p:spPr>
          <a:xfrm>
            <a:off x="1055440" y="3178809"/>
            <a:ext cx="10797976" cy="39254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Dispense de déclaration des créances alimentaires </a:t>
            </a:r>
            <a:r>
              <a:rPr lang="fr-FR" sz="1600" dirty="0">
                <a:latin typeface="Open Sans"/>
              </a:rPr>
              <a:t>(L. 622-24 alinéa 8)</a:t>
            </a:r>
          </a:p>
        </p:txBody>
      </p:sp>
      <p:sp>
        <p:nvSpPr>
          <p:cNvPr id="45" name="Text Placeholder 15">
            <a:extLst>
              <a:ext uri="{FF2B5EF4-FFF2-40B4-BE49-F238E27FC236}">
                <a16:creationId xmlns:a16="http://schemas.microsoft.com/office/drawing/2014/main" id="{99DE73B8-AD8A-4285-BC9E-A8EACE11B8FD}"/>
              </a:ext>
            </a:extLst>
          </p:cNvPr>
          <p:cNvSpPr txBox="1">
            <a:spLocks/>
          </p:cNvSpPr>
          <p:nvPr/>
        </p:nvSpPr>
        <p:spPr>
          <a:xfrm>
            <a:off x="1055440" y="4232016"/>
            <a:ext cx="10797976" cy="39254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Les créanciers dont le fait générateur est postérieur à l’ouverture de la procédure</a:t>
            </a:r>
          </a:p>
        </p:txBody>
      </p:sp>
      <p:sp>
        <p:nvSpPr>
          <p:cNvPr id="49" name="Text Placeholder 15">
            <a:extLst>
              <a:ext uri="{FF2B5EF4-FFF2-40B4-BE49-F238E27FC236}">
                <a16:creationId xmlns:a16="http://schemas.microsoft.com/office/drawing/2014/main" id="{39DFD41B-67EF-4CF5-869A-7923771974FE}"/>
              </a:ext>
            </a:extLst>
          </p:cNvPr>
          <p:cNvSpPr txBox="1">
            <a:spLocks/>
          </p:cNvSpPr>
          <p:nvPr/>
        </p:nvSpPr>
        <p:spPr>
          <a:xfrm>
            <a:off x="1055440" y="5325853"/>
            <a:ext cx="10797976" cy="39254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a:latin typeface="Open Sans"/>
              </a:rPr>
              <a:t>Les cotisations </a:t>
            </a:r>
            <a:r>
              <a:rPr lang="fr-FR" sz="1800" b="1" dirty="0">
                <a:latin typeface="Open Sans"/>
              </a:rPr>
              <a:t>sociales des gérants </a:t>
            </a:r>
            <a:r>
              <a:rPr lang="fr-FR" sz="1800" b="1">
                <a:latin typeface="Open Sans"/>
              </a:rPr>
              <a:t>non salariés</a:t>
            </a:r>
            <a:endParaRPr lang="fr-FR" sz="1800" b="1" dirty="0">
              <a:latin typeface="Open Sans"/>
            </a:endParaRPr>
          </a:p>
        </p:txBody>
      </p:sp>
      <p:sp>
        <p:nvSpPr>
          <p:cNvPr id="24" name="Text Placeholder 15">
            <a:extLst>
              <a:ext uri="{FF2B5EF4-FFF2-40B4-BE49-F238E27FC236}">
                <a16:creationId xmlns:a16="http://schemas.microsoft.com/office/drawing/2014/main" id="{A10EFC09-08A7-41AD-89B1-C50D389FFDF0}"/>
              </a:ext>
            </a:extLst>
          </p:cNvPr>
          <p:cNvSpPr txBox="1">
            <a:spLocks/>
          </p:cNvSpPr>
          <p:nvPr/>
        </p:nvSpPr>
        <p:spPr>
          <a:xfrm>
            <a:off x="1495872" y="2439938"/>
            <a:ext cx="10098260" cy="3600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Le juge-commissaire, à la diligence du mandataire judiciaire, doit viser les relevés de créances salariales</a:t>
            </a:r>
          </a:p>
        </p:txBody>
      </p:sp>
      <p:sp>
        <p:nvSpPr>
          <p:cNvPr id="25" name="Shape 1203">
            <a:extLst>
              <a:ext uri="{FF2B5EF4-FFF2-40B4-BE49-F238E27FC236}">
                <a16:creationId xmlns:a16="http://schemas.microsoft.com/office/drawing/2014/main" id="{961C35E3-0E51-4F6E-8379-E20E0C869212}"/>
              </a:ext>
            </a:extLst>
          </p:cNvPr>
          <p:cNvSpPr/>
          <p:nvPr/>
        </p:nvSpPr>
        <p:spPr>
          <a:xfrm rot="16200000">
            <a:off x="1278381" y="1943823"/>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6">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26" name="Shape 1203">
            <a:extLst>
              <a:ext uri="{FF2B5EF4-FFF2-40B4-BE49-F238E27FC236}">
                <a16:creationId xmlns:a16="http://schemas.microsoft.com/office/drawing/2014/main" id="{66F3B595-9377-43EF-92C2-1115C8B6611E}"/>
              </a:ext>
            </a:extLst>
          </p:cNvPr>
          <p:cNvSpPr/>
          <p:nvPr/>
        </p:nvSpPr>
        <p:spPr>
          <a:xfrm rot="16200000">
            <a:off x="1287906" y="2458173"/>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6">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27" name="Text Placeholder 15">
            <a:extLst>
              <a:ext uri="{FF2B5EF4-FFF2-40B4-BE49-F238E27FC236}">
                <a16:creationId xmlns:a16="http://schemas.microsoft.com/office/drawing/2014/main" id="{4E01F6FF-13C5-459B-A30C-F847A528CDBF}"/>
              </a:ext>
            </a:extLst>
          </p:cNvPr>
          <p:cNvSpPr txBox="1">
            <a:spLocks/>
          </p:cNvSpPr>
          <p:nvPr/>
        </p:nvSpPr>
        <p:spPr>
          <a:xfrm>
            <a:off x="1505397" y="3467100"/>
            <a:ext cx="10106644" cy="3600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Pension alimentaire, mais non la créance issue de la liquidation du régime matrimonial</a:t>
            </a:r>
          </a:p>
        </p:txBody>
      </p:sp>
      <p:sp>
        <p:nvSpPr>
          <p:cNvPr id="30" name="Shape 1203">
            <a:extLst>
              <a:ext uri="{FF2B5EF4-FFF2-40B4-BE49-F238E27FC236}">
                <a16:creationId xmlns:a16="http://schemas.microsoft.com/office/drawing/2014/main" id="{217BE314-4DA6-46A9-A5FC-14991889F10E}"/>
              </a:ext>
            </a:extLst>
          </p:cNvPr>
          <p:cNvSpPr/>
          <p:nvPr/>
        </p:nvSpPr>
        <p:spPr>
          <a:xfrm rot="16200000">
            <a:off x="1297431" y="3485335"/>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2">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2" name="Text Placeholder 15">
            <a:extLst>
              <a:ext uri="{FF2B5EF4-FFF2-40B4-BE49-F238E27FC236}">
                <a16:creationId xmlns:a16="http://schemas.microsoft.com/office/drawing/2014/main" id="{94AC80CC-A517-48F6-8D5F-E5EFD9CD04E9}"/>
              </a:ext>
            </a:extLst>
          </p:cNvPr>
          <p:cNvSpPr txBox="1">
            <a:spLocks/>
          </p:cNvSpPr>
          <p:nvPr/>
        </p:nvSpPr>
        <p:spPr>
          <a:xfrm>
            <a:off x="1520255" y="4509119"/>
            <a:ext cx="10106644" cy="5879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Déclaration auprès du mandataire judiciaire, sur une liste spéciale, à la seule fin d’obtenir un privilège (L. 622-17 et R. 622-15)</a:t>
            </a:r>
          </a:p>
        </p:txBody>
      </p:sp>
      <p:sp>
        <p:nvSpPr>
          <p:cNvPr id="33" name="Shape 1203">
            <a:extLst>
              <a:ext uri="{FF2B5EF4-FFF2-40B4-BE49-F238E27FC236}">
                <a16:creationId xmlns:a16="http://schemas.microsoft.com/office/drawing/2014/main" id="{68E38D51-10C7-416B-A64C-55DB584A9E2E}"/>
              </a:ext>
            </a:extLst>
          </p:cNvPr>
          <p:cNvSpPr/>
          <p:nvPr/>
        </p:nvSpPr>
        <p:spPr>
          <a:xfrm rot="16200000">
            <a:off x="1312289" y="4527355"/>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5">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4" name="Text Placeholder 15">
            <a:extLst>
              <a:ext uri="{FF2B5EF4-FFF2-40B4-BE49-F238E27FC236}">
                <a16:creationId xmlns:a16="http://schemas.microsoft.com/office/drawing/2014/main" id="{BC2251CC-157D-45E5-9C75-20E54A084280}"/>
              </a:ext>
            </a:extLst>
          </p:cNvPr>
          <p:cNvSpPr txBox="1">
            <a:spLocks/>
          </p:cNvSpPr>
          <p:nvPr/>
        </p:nvSpPr>
        <p:spPr>
          <a:xfrm>
            <a:off x="1529781" y="5608290"/>
            <a:ext cx="10106644" cy="5842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Elles constituent des créances personnelles du gérant, même si elles sont prises en charge par la société (Cour de cassation, chambre commerciale du 21/11/2018, n° 17-18306)</a:t>
            </a:r>
          </a:p>
        </p:txBody>
      </p:sp>
      <p:sp>
        <p:nvSpPr>
          <p:cNvPr id="35" name="Shape 1203">
            <a:extLst>
              <a:ext uri="{FF2B5EF4-FFF2-40B4-BE49-F238E27FC236}">
                <a16:creationId xmlns:a16="http://schemas.microsoft.com/office/drawing/2014/main" id="{A1DD6827-3447-47DE-93BB-7F023D6E24D4}"/>
              </a:ext>
            </a:extLst>
          </p:cNvPr>
          <p:cNvSpPr/>
          <p:nvPr/>
        </p:nvSpPr>
        <p:spPr>
          <a:xfrm rot="16200000">
            <a:off x="1321815" y="5626525"/>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4">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Tree>
    <p:extLst>
      <p:ext uri="{BB962C8B-B14F-4D97-AF65-F5344CB8AC3E}">
        <p14:creationId xmlns:p14="http://schemas.microsoft.com/office/powerpoint/2010/main" val="2891236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llipse 24">
            <a:extLst>
              <a:ext uri="{FF2B5EF4-FFF2-40B4-BE49-F238E27FC236}">
                <a16:creationId xmlns:a16="http://schemas.microsoft.com/office/drawing/2014/main" id="{13D46700-5B9D-4CBE-BB95-BFA6694E3EBB}"/>
              </a:ext>
            </a:extLst>
          </p:cNvPr>
          <p:cNvSpPr/>
          <p:nvPr/>
        </p:nvSpPr>
        <p:spPr>
          <a:xfrm>
            <a:off x="6816081" y="1346006"/>
            <a:ext cx="4320479" cy="1532432"/>
          </a:xfrm>
          <a:prstGeom prst="ellipse">
            <a:avLst/>
          </a:prstGeom>
          <a:pattFill prst="trellis">
            <a:fgClr>
              <a:schemeClr val="accent2">
                <a:lumMod val="60000"/>
                <a:lumOff val="40000"/>
              </a:schemeClr>
            </a:fgClr>
            <a:bgClr>
              <a:schemeClr val="bg1"/>
            </a:bgClr>
          </a:patt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llipse 2">
            <a:extLst>
              <a:ext uri="{FF2B5EF4-FFF2-40B4-BE49-F238E27FC236}">
                <a16:creationId xmlns:a16="http://schemas.microsoft.com/office/drawing/2014/main" id="{DBF807EB-3D67-4530-AD33-D5A1EAB1C874}"/>
              </a:ext>
            </a:extLst>
          </p:cNvPr>
          <p:cNvSpPr/>
          <p:nvPr/>
        </p:nvSpPr>
        <p:spPr>
          <a:xfrm>
            <a:off x="664915" y="1379374"/>
            <a:ext cx="4320480" cy="1499064"/>
          </a:xfrm>
          <a:prstGeom prst="ellipse">
            <a:avLst/>
          </a:prstGeom>
          <a:pattFill prst="trellis">
            <a:fgClr>
              <a:schemeClr val="accent6">
                <a:lumMod val="60000"/>
                <a:lumOff val="40000"/>
              </a:schemeClr>
            </a:fgClr>
            <a:bgClr>
              <a:schemeClr val="bg1"/>
            </a:bgClr>
          </a:patt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DEA589D4-D829-4301-B072-0C155BFD64BC}"/>
              </a:ext>
            </a:extLst>
          </p:cNvPr>
          <p:cNvSpPr txBox="1"/>
          <p:nvPr/>
        </p:nvSpPr>
        <p:spPr>
          <a:xfrm>
            <a:off x="1251224" y="1912873"/>
            <a:ext cx="3086099" cy="400110"/>
          </a:xfrm>
          <a:prstGeom prst="rect">
            <a:avLst/>
          </a:prstGeom>
          <a:noFill/>
        </p:spPr>
        <p:txBody>
          <a:bodyPr wrap="square" rtlCol="0">
            <a:spAutoFit/>
          </a:bodyPr>
          <a:lstStyle/>
          <a:p>
            <a:pPr algn="ctr"/>
            <a:r>
              <a:rPr lang="fr-FR" sz="2000" b="1" dirty="0">
                <a:latin typeface="Open Sans"/>
              </a:rPr>
              <a:t>Contrat de vente</a:t>
            </a:r>
          </a:p>
        </p:txBody>
      </p:sp>
      <p:sp>
        <p:nvSpPr>
          <p:cNvPr id="13" name="ZoneTexte 12">
            <a:extLst>
              <a:ext uri="{FF2B5EF4-FFF2-40B4-BE49-F238E27FC236}">
                <a16:creationId xmlns:a16="http://schemas.microsoft.com/office/drawing/2014/main" id="{61218F66-64F8-4629-A784-ACE4DD5E62B8}"/>
              </a:ext>
            </a:extLst>
          </p:cNvPr>
          <p:cNvSpPr txBox="1"/>
          <p:nvPr/>
        </p:nvSpPr>
        <p:spPr>
          <a:xfrm>
            <a:off x="7549877" y="1907540"/>
            <a:ext cx="2808312" cy="400110"/>
          </a:xfrm>
          <a:prstGeom prst="rect">
            <a:avLst/>
          </a:prstGeom>
          <a:noFill/>
        </p:spPr>
        <p:txBody>
          <a:bodyPr wrap="square" rtlCol="0">
            <a:spAutoFit/>
          </a:bodyPr>
          <a:lstStyle/>
          <a:p>
            <a:pPr algn="ctr"/>
            <a:r>
              <a:rPr lang="fr-FR" sz="2000" b="1" dirty="0">
                <a:latin typeface="Open Sans"/>
              </a:rPr>
              <a:t>Contrat de prêt</a:t>
            </a:r>
          </a:p>
        </p:txBody>
      </p:sp>
      <p:sp>
        <p:nvSpPr>
          <p:cNvPr id="15" name="Flèche : bas 14">
            <a:extLst>
              <a:ext uri="{FF2B5EF4-FFF2-40B4-BE49-F238E27FC236}">
                <a16:creationId xmlns:a16="http://schemas.microsoft.com/office/drawing/2014/main" id="{A5D5E94D-C9C9-4E6A-9735-EB4CD8BA567D}"/>
              </a:ext>
            </a:extLst>
          </p:cNvPr>
          <p:cNvSpPr/>
          <p:nvPr/>
        </p:nvSpPr>
        <p:spPr>
          <a:xfrm>
            <a:off x="2635796" y="2940122"/>
            <a:ext cx="390525" cy="371475"/>
          </a:xfrm>
          <a:prstGeom prst="downArrow">
            <a:avLst/>
          </a:prstGeom>
          <a:pattFill prst="trellis">
            <a:fgClr>
              <a:schemeClr val="accent6">
                <a:lumMod val="60000"/>
                <a:lumOff val="40000"/>
              </a:schemeClr>
            </a:fgClr>
            <a:bgClr>
              <a:schemeClr val="bg1"/>
            </a:bgClr>
          </a:patt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Flèche : bas 15">
            <a:extLst>
              <a:ext uri="{FF2B5EF4-FFF2-40B4-BE49-F238E27FC236}">
                <a16:creationId xmlns:a16="http://schemas.microsoft.com/office/drawing/2014/main" id="{682C7600-08E7-4A56-9E21-9D9333822EFD}"/>
              </a:ext>
            </a:extLst>
          </p:cNvPr>
          <p:cNvSpPr/>
          <p:nvPr/>
        </p:nvSpPr>
        <p:spPr>
          <a:xfrm>
            <a:off x="8803729" y="2978222"/>
            <a:ext cx="390525" cy="371475"/>
          </a:xfrm>
          <a:prstGeom prst="downArrow">
            <a:avLst/>
          </a:prstGeom>
          <a:pattFill prst="trellis">
            <a:fgClr>
              <a:schemeClr val="accent2">
                <a:lumMod val="40000"/>
                <a:lumOff val="60000"/>
              </a:schemeClr>
            </a:fgClr>
            <a:bgClr>
              <a:schemeClr val="bg1"/>
            </a:bgClr>
          </a:patt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ZoneTexte 17">
            <a:extLst>
              <a:ext uri="{FF2B5EF4-FFF2-40B4-BE49-F238E27FC236}">
                <a16:creationId xmlns:a16="http://schemas.microsoft.com/office/drawing/2014/main" id="{50D17CE3-730A-42FA-A057-22AF8354E444}"/>
              </a:ext>
            </a:extLst>
          </p:cNvPr>
          <p:cNvSpPr txBox="1"/>
          <p:nvPr/>
        </p:nvSpPr>
        <p:spPr>
          <a:xfrm>
            <a:off x="825699" y="3489032"/>
            <a:ext cx="4752528" cy="1323439"/>
          </a:xfrm>
          <a:prstGeom prst="rect">
            <a:avLst/>
          </a:prstGeom>
          <a:noFill/>
          <a:ln>
            <a:noFill/>
          </a:ln>
        </p:spPr>
        <p:txBody>
          <a:bodyPr wrap="square" rtlCol="0">
            <a:spAutoFit/>
          </a:bodyPr>
          <a:lstStyle/>
          <a:p>
            <a:r>
              <a:rPr lang="fr-FR" sz="1600" dirty="0">
                <a:latin typeface="Open Sans"/>
              </a:rPr>
              <a:t>La créance du prix de vente est une créance antérieure que si la délivrance de la chose intervient avant le jugement d’ouverture (Cour de cassation, chambre commerciale du 03/04/2011, n° 98-14049). </a:t>
            </a:r>
          </a:p>
        </p:txBody>
      </p:sp>
      <p:sp>
        <p:nvSpPr>
          <p:cNvPr id="19" name="ZoneTexte 18">
            <a:extLst>
              <a:ext uri="{FF2B5EF4-FFF2-40B4-BE49-F238E27FC236}">
                <a16:creationId xmlns:a16="http://schemas.microsoft.com/office/drawing/2014/main" id="{E71941FD-84CC-4DA7-B017-C9BCA181BEF3}"/>
              </a:ext>
            </a:extLst>
          </p:cNvPr>
          <p:cNvSpPr txBox="1"/>
          <p:nvPr/>
        </p:nvSpPr>
        <p:spPr>
          <a:xfrm>
            <a:off x="6672064" y="3533393"/>
            <a:ext cx="4750668" cy="830997"/>
          </a:xfrm>
          <a:prstGeom prst="rect">
            <a:avLst/>
          </a:prstGeom>
          <a:noFill/>
          <a:ln>
            <a:noFill/>
          </a:ln>
        </p:spPr>
        <p:txBody>
          <a:bodyPr wrap="square" rtlCol="0">
            <a:spAutoFit/>
          </a:bodyPr>
          <a:lstStyle/>
          <a:p>
            <a:r>
              <a:rPr lang="fr-FR" sz="1600" dirty="0">
                <a:latin typeface="Open Sans"/>
              </a:rPr>
              <a:t>C’est la mise à disposition des fonds (même partielle), qui fait naître l’obligation pour l’intégralité de la somme prêtée</a:t>
            </a:r>
          </a:p>
        </p:txBody>
      </p:sp>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11</a:t>
            </a:fld>
            <a:endParaRPr lang="fr-FR" dirty="0"/>
          </a:p>
        </p:txBody>
      </p:sp>
      <p:sp>
        <p:nvSpPr>
          <p:cNvPr id="28" name="ZoneTexte 27">
            <a:extLst>
              <a:ext uri="{FF2B5EF4-FFF2-40B4-BE49-F238E27FC236}">
                <a16:creationId xmlns:a16="http://schemas.microsoft.com/office/drawing/2014/main" id="{EB3AFB9B-BA2D-4AD4-A019-610A8F18D3EF}"/>
              </a:ext>
            </a:extLst>
          </p:cNvPr>
          <p:cNvSpPr txBox="1"/>
          <p:nvPr/>
        </p:nvSpPr>
        <p:spPr>
          <a:xfrm>
            <a:off x="1775520" y="368989"/>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La notion de fait générateur (1)</a:t>
            </a:r>
          </a:p>
        </p:txBody>
      </p:sp>
      <p:sp>
        <p:nvSpPr>
          <p:cNvPr id="29" name="ZoneTexte 28">
            <a:hlinkClick r:id="rId2" action="ppaction://hlinksldjump"/>
            <a:extLst>
              <a:ext uri="{FF2B5EF4-FFF2-40B4-BE49-F238E27FC236}">
                <a16:creationId xmlns:a16="http://schemas.microsoft.com/office/drawing/2014/main" id="{16AFD08B-1518-451A-9E95-DA090C953F2B}"/>
              </a:ext>
            </a:extLst>
          </p:cNvPr>
          <p:cNvSpPr txBox="1"/>
          <p:nvPr/>
        </p:nvSpPr>
        <p:spPr>
          <a:xfrm>
            <a:off x="1" y="381424"/>
            <a:ext cx="1415479"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 3 </a:t>
            </a:r>
          </a:p>
        </p:txBody>
      </p:sp>
      <p:sp>
        <p:nvSpPr>
          <p:cNvPr id="30" name="ZoneTexte 29">
            <a:extLst>
              <a:ext uri="{FF2B5EF4-FFF2-40B4-BE49-F238E27FC236}">
                <a16:creationId xmlns:a16="http://schemas.microsoft.com/office/drawing/2014/main" id="{E8CC9E3A-A19D-447E-9FE1-10532EBB47F0}"/>
              </a:ext>
            </a:extLst>
          </p:cNvPr>
          <p:cNvSpPr txBox="1"/>
          <p:nvPr/>
        </p:nvSpPr>
        <p:spPr>
          <a:xfrm>
            <a:off x="920949" y="4732332"/>
            <a:ext cx="4752528" cy="584775"/>
          </a:xfrm>
          <a:prstGeom prst="rect">
            <a:avLst/>
          </a:prstGeom>
          <a:noFill/>
          <a:ln>
            <a:noFill/>
          </a:ln>
        </p:spPr>
        <p:txBody>
          <a:bodyPr wrap="square" rtlCol="0">
            <a:spAutoFit/>
          </a:bodyPr>
          <a:lstStyle/>
          <a:p>
            <a:r>
              <a:rPr lang="fr-FR" sz="1600" dirty="0">
                <a:latin typeface="Open Sans"/>
              </a:rPr>
              <a:t>La clause de réserve de propriété ne modifie pas le principe </a:t>
            </a:r>
          </a:p>
        </p:txBody>
      </p:sp>
      <p:sp>
        <p:nvSpPr>
          <p:cNvPr id="31" name="ZoneTexte 30">
            <a:extLst>
              <a:ext uri="{FF2B5EF4-FFF2-40B4-BE49-F238E27FC236}">
                <a16:creationId xmlns:a16="http://schemas.microsoft.com/office/drawing/2014/main" id="{122994BE-3353-48C7-8901-281E2B704345}"/>
              </a:ext>
            </a:extLst>
          </p:cNvPr>
          <p:cNvSpPr txBox="1"/>
          <p:nvPr/>
        </p:nvSpPr>
        <p:spPr>
          <a:xfrm>
            <a:off x="911424" y="5338594"/>
            <a:ext cx="4752528" cy="584775"/>
          </a:xfrm>
          <a:prstGeom prst="rect">
            <a:avLst/>
          </a:prstGeom>
          <a:noFill/>
          <a:ln>
            <a:noFill/>
          </a:ln>
        </p:spPr>
        <p:txBody>
          <a:bodyPr wrap="square" rtlCol="0">
            <a:spAutoFit/>
          </a:bodyPr>
          <a:lstStyle/>
          <a:p>
            <a:r>
              <a:rPr lang="fr-FR" sz="1600" dirty="0">
                <a:latin typeface="Open Sans"/>
              </a:rPr>
              <a:t>La notion de délivrance de la chose doit être examinée au regard de l’accord des parties </a:t>
            </a:r>
          </a:p>
        </p:txBody>
      </p:sp>
      <p:sp>
        <p:nvSpPr>
          <p:cNvPr id="32" name="Shape 1203">
            <a:extLst>
              <a:ext uri="{FF2B5EF4-FFF2-40B4-BE49-F238E27FC236}">
                <a16:creationId xmlns:a16="http://schemas.microsoft.com/office/drawing/2014/main" id="{1A767AC4-5660-462B-B274-9AC3B774F174}"/>
              </a:ext>
            </a:extLst>
          </p:cNvPr>
          <p:cNvSpPr/>
          <p:nvPr/>
        </p:nvSpPr>
        <p:spPr>
          <a:xfrm rot="16200000">
            <a:off x="486293" y="3523807"/>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trellis">
            <a:fgClr>
              <a:schemeClr val="accent6">
                <a:lumMod val="60000"/>
                <a:lumOff val="40000"/>
              </a:schemeClr>
            </a:fgClr>
            <a:bgClr>
              <a:schemeClr val="bg1"/>
            </a:bgClr>
          </a:pattFill>
          <a:ln w="38100" cap="flat">
            <a:solidFill>
              <a:schemeClr val="accent6">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3" name="Shape 1203">
            <a:extLst>
              <a:ext uri="{FF2B5EF4-FFF2-40B4-BE49-F238E27FC236}">
                <a16:creationId xmlns:a16="http://schemas.microsoft.com/office/drawing/2014/main" id="{678D02B7-316D-49C7-84E9-A04EE41CF458}"/>
              </a:ext>
            </a:extLst>
          </p:cNvPr>
          <p:cNvSpPr/>
          <p:nvPr/>
        </p:nvSpPr>
        <p:spPr>
          <a:xfrm rot="16200000">
            <a:off x="6246933" y="3566099"/>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trellis">
            <a:fgClr>
              <a:schemeClr val="accent2">
                <a:lumMod val="60000"/>
                <a:lumOff val="40000"/>
              </a:schemeClr>
            </a:fgClr>
            <a:bgClr>
              <a:schemeClr val="bg1"/>
            </a:bgClr>
          </a:pattFill>
          <a:ln w="38100" cap="flat">
            <a:solidFill>
              <a:schemeClr val="accent2">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4" name="Shape 1203">
            <a:extLst>
              <a:ext uri="{FF2B5EF4-FFF2-40B4-BE49-F238E27FC236}">
                <a16:creationId xmlns:a16="http://schemas.microsoft.com/office/drawing/2014/main" id="{90F4C378-1A9E-4FAA-8A9D-773BC2FAA6B8}"/>
              </a:ext>
            </a:extLst>
          </p:cNvPr>
          <p:cNvSpPr/>
          <p:nvPr/>
        </p:nvSpPr>
        <p:spPr>
          <a:xfrm rot="16200000">
            <a:off x="486293" y="4773850"/>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trellis">
            <a:fgClr>
              <a:schemeClr val="accent6">
                <a:lumMod val="60000"/>
                <a:lumOff val="40000"/>
              </a:schemeClr>
            </a:fgClr>
            <a:bgClr>
              <a:schemeClr val="bg1"/>
            </a:bgClr>
          </a:pattFill>
          <a:ln w="38100" cap="flat">
            <a:solidFill>
              <a:schemeClr val="accent6">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5" name="Shape 1203">
            <a:extLst>
              <a:ext uri="{FF2B5EF4-FFF2-40B4-BE49-F238E27FC236}">
                <a16:creationId xmlns:a16="http://schemas.microsoft.com/office/drawing/2014/main" id="{C8435DFE-4E8A-4685-87CF-E6B85FF75F3A}"/>
              </a:ext>
            </a:extLst>
          </p:cNvPr>
          <p:cNvSpPr/>
          <p:nvPr/>
        </p:nvSpPr>
        <p:spPr>
          <a:xfrm rot="16200000">
            <a:off x="486293" y="5454208"/>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trellis">
            <a:fgClr>
              <a:schemeClr val="accent6">
                <a:lumMod val="60000"/>
                <a:lumOff val="40000"/>
              </a:schemeClr>
            </a:fgClr>
            <a:bgClr>
              <a:schemeClr val="bg1"/>
            </a:bgClr>
          </a:pattFill>
          <a:ln w="38100" cap="flat">
            <a:solidFill>
              <a:schemeClr val="accent6">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6" name="ZoneTexte 35">
            <a:extLst>
              <a:ext uri="{FF2B5EF4-FFF2-40B4-BE49-F238E27FC236}">
                <a16:creationId xmlns:a16="http://schemas.microsoft.com/office/drawing/2014/main" id="{2CB27D81-0359-4223-BDC5-284CD10133EE}"/>
              </a:ext>
            </a:extLst>
          </p:cNvPr>
          <p:cNvSpPr txBox="1"/>
          <p:nvPr/>
        </p:nvSpPr>
        <p:spPr>
          <a:xfrm>
            <a:off x="6696447" y="4326195"/>
            <a:ext cx="4750668" cy="830997"/>
          </a:xfrm>
          <a:prstGeom prst="rect">
            <a:avLst/>
          </a:prstGeom>
          <a:noFill/>
          <a:ln>
            <a:noFill/>
          </a:ln>
        </p:spPr>
        <p:txBody>
          <a:bodyPr wrap="square" rtlCol="0">
            <a:spAutoFit/>
          </a:bodyPr>
          <a:lstStyle/>
          <a:p>
            <a:r>
              <a:rPr lang="fr-FR" sz="1600" dirty="0">
                <a:latin typeface="Open Sans"/>
              </a:rPr>
              <a:t>La déclaration de créances devra donc faire état éventuellement de créances échues et de créances à échoir</a:t>
            </a:r>
          </a:p>
        </p:txBody>
      </p:sp>
      <p:sp>
        <p:nvSpPr>
          <p:cNvPr id="37" name="Shape 1203">
            <a:extLst>
              <a:ext uri="{FF2B5EF4-FFF2-40B4-BE49-F238E27FC236}">
                <a16:creationId xmlns:a16="http://schemas.microsoft.com/office/drawing/2014/main" id="{6B1A71BE-7133-467A-A9F0-9BBDDF6785ED}"/>
              </a:ext>
            </a:extLst>
          </p:cNvPr>
          <p:cNvSpPr/>
          <p:nvPr/>
        </p:nvSpPr>
        <p:spPr>
          <a:xfrm rot="16200000">
            <a:off x="6271316" y="4358901"/>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trellis">
            <a:fgClr>
              <a:schemeClr val="accent2">
                <a:lumMod val="60000"/>
                <a:lumOff val="40000"/>
              </a:schemeClr>
            </a:fgClr>
            <a:bgClr>
              <a:schemeClr val="bg1"/>
            </a:bgClr>
          </a:pattFill>
          <a:ln w="41275" cap="flat">
            <a:solidFill>
              <a:schemeClr val="accent2">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Tree>
    <p:extLst>
      <p:ext uri="{BB962C8B-B14F-4D97-AF65-F5344CB8AC3E}">
        <p14:creationId xmlns:p14="http://schemas.microsoft.com/office/powerpoint/2010/main" val="1971471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llipse 24">
            <a:extLst>
              <a:ext uri="{FF2B5EF4-FFF2-40B4-BE49-F238E27FC236}">
                <a16:creationId xmlns:a16="http://schemas.microsoft.com/office/drawing/2014/main" id="{13D46700-5B9D-4CBE-BB95-BFA6694E3EBB}"/>
              </a:ext>
            </a:extLst>
          </p:cNvPr>
          <p:cNvSpPr/>
          <p:nvPr/>
        </p:nvSpPr>
        <p:spPr>
          <a:xfrm>
            <a:off x="6816081" y="1346006"/>
            <a:ext cx="4320479" cy="1532432"/>
          </a:xfrm>
          <a:prstGeom prst="ellipse">
            <a:avLst/>
          </a:prstGeom>
          <a:pattFill prst="sphere">
            <a:fgClr>
              <a:schemeClr val="accent2">
                <a:lumMod val="60000"/>
                <a:lumOff val="40000"/>
              </a:schemeClr>
            </a:fgClr>
            <a:bgClr>
              <a:schemeClr val="bg1"/>
            </a:bgClr>
          </a:patt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llipse 2">
            <a:extLst>
              <a:ext uri="{FF2B5EF4-FFF2-40B4-BE49-F238E27FC236}">
                <a16:creationId xmlns:a16="http://schemas.microsoft.com/office/drawing/2014/main" id="{DBF807EB-3D67-4530-AD33-D5A1EAB1C874}"/>
              </a:ext>
            </a:extLst>
          </p:cNvPr>
          <p:cNvSpPr/>
          <p:nvPr/>
        </p:nvSpPr>
        <p:spPr>
          <a:xfrm>
            <a:off x="664915" y="1379374"/>
            <a:ext cx="4320480" cy="1499064"/>
          </a:xfrm>
          <a:prstGeom prst="ellipse">
            <a:avLst/>
          </a:prstGeom>
          <a:pattFill prst="sphere">
            <a:fgClr>
              <a:schemeClr val="accent1">
                <a:lumMod val="40000"/>
                <a:lumOff val="60000"/>
              </a:schemeClr>
            </a:fgClr>
            <a:bgClr>
              <a:schemeClr val="bg1"/>
            </a:bgClr>
          </a:patt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DEA589D4-D829-4301-B072-0C155BFD64BC}"/>
              </a:ext>
            </a:extLst>
          </p:cNvPr>
          <p:cNvSpPr txBox="1"/>
          <p:nvPr/>
        </p:nvSpPr>
        <p:spPr>
          <a:xfrm>
            <a:off x="1251224" y="1912873"/>
            <a:ext cx="3086099" cy="400110"/>
          </a:xfrm>
          <a:prstGeom prst="rect">
            <a:avLst/>
          </a:prstGeom>
          <a:noFill/>
        </p:spPr>
        <p:txBody>
          <a:bodyPr wrap="square" rtlCol="0">
            <a:spAutoFit/>
          </a:bodyPr>
          <a:lstStyle/>
          <a:p>
            <a:pPr algn="ctr"/>
            <a:r>
              <a:rPr lang="fr-FR" sz="2000" b="1" dirty="0">
                <a:latin typeface="Open Sans"/>
              </a:rPr>
              <a:t>Contrat de crédit-bail</a:t>
            </a:r>
          </a:p>
        </p:txBody>
      </p:sp>
      <p:sp>
        <p:nvSpPr>
          <p:cNvPr id="13" name="ZoneTexte 12">
            <a:extLst>
              <a:ext uri="{FF2B5EF4-FFF2-40B4-BE49-F238E27FC236}">
                <a16:creationId xmlns:a16="http://schemas.microsoft.com/office/drawing/2014/main" id="{61218F66-64F8-4629-A784-ACE4DD5E62B8}"/>
              </a:ext>
            </a:extLst>
          </p:cNvPr>
          <p:cNvSpPr txBox="1"/>
          <p:nvPr/>
        </p:nvSpPr>
        <p:spPr>
          <a:xfrm>
            <a:off x="7680176" y="1738908"/>
            <a:ext cx="2808312" cy="707886"/>
          </a:xfrm>
          <a:prstGeom prst="rect">
            <a:avLst/>
          </a:prstGeom>
          <a:noFill/>
        </p:spPr>
        <p:txBody>
          <a:bodyPr wrap="square" rtlCol="0">
            <a:spAutoFit/>
          </a:bodyPr>
          <a:lstStyle/>
          <a:p>
            <a:pPr algn="ctr"/>
            <a:r>
              <a:rPr lang="fr-FR" sz="2000" b="1" dirty="0">
                <a:latin typeface="Open Sans"/>
              </a:rPr>
              <a:t>Contrat de mission à exécution successive</a:t>
            </a:r>
          </a:p>
        </p:txBody>
      </p:sp>
      <p:sp>
        <p:nvSpPr>
          <p:cNvPr id="15" name="Flèche : bas 14">
            <a:extLst>
              <a:ext uri="{FF2B5EF4-FFF2-40B4-BE49-F238E27FC236}">
                <a16:creationId xmlns:a16="http://schemas.microsoft.com/office/drawing/2014/main" id="{A5D5E94D-C9C9-4E6A-9735-EB4CD8BA567D}"/>
              </a:ext>
            </a:extLst>
          </p:cNvPr>
          <p:cNvSpPr/>
          <p:nvPr/>
        </p:nvSpPr>
        <p:spPr>
          <a:xfrm>
            <a:off x="2635796" y="2940122"/>
            <a:ext cx="390525" cy="371475"/>
          </a:xfrm>
          <a:prstGeom prst="downArrow">
            <a:avLst/>
          </a:prstGeom>
          <a:solidFill>
            <a:schemeClr val="accent1">
              <a:lumMod val="40000"/>
              <a:lumOff val="6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Flèche : bas 15">
            <a:extLst>
              <a:ext uri="{FF2B5EF4-FFF2-40B4-BE49-F238E27FC236}">
                <a16:creationId xmlns:a16="http://schemas.microsoft.com/office/drawing/2014/main" id="{682C7600-08E7-4A56-9E21-9D9333822EFD}"/>
              </a:ext>
            </a:extLst>
          </p:cNvPr>
          <p:cNvSpPr/>
          <p:nvPr/>
        </p:nvSpPr>
        <p:spPr>
          <a:xfrm>
            <a:off x="8803729" y="2978222"/>
            <a:ext cx="390525" cy="371475"/>
          </a:xfrm>
          <a:prstGeom prst="downArrow">
            <a:avLst/>
          </a:prstGeom>
          <a:solidFill>
            <a:schemeClr val="accent2">
              <a:lumMod val="60000"/>
              <a:lumOff val="4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ZoneTexte 17">
            <a:extLst>
              <a:ext uri="{FF2B5EF4-FFF2-40B4-BE49-F238E27FC236}">
                <a16:creationId xmlns:a16="http://schemas.microsoft.com/office/drawing/2014/main" id="{50D17CE3-730A-42FA-A057-22AF8354E444}"/>
              </a:ext>
            </a:extLst>
          </p:cNvPr>
          <p:cNvSpPr txBox="1"/>
          <p:nvPr/>
        </p:nvSpPr>
        <p:spPr>
          <a:xfrm>
            <a:off x="825699" y="3489032"/>
            <a:ext cx="4752528" cy="584775"/>
          </a:xfrm>
          <a:prstGeom prst="rect">
            <a:avLst/>
          </a:prstGeom>
          <a:noFill/>
          <a:ln>
            <a:noFill/>
          </a:ln>
        </p:spPr>
        <p:txBody>
          <a:bodyPr wrap="square" rtlCol="0">
            <a:spAutoFit/>
          </a:bodyPr>
          <a:lstStyle/>
          <a:p>
            <a:r>
              <a:rPr lang="fr-FR" sz="1600" dirty="0">
                <a:latin typeface="Open Sans"/>
              </a:rPr>
              <a:t>C’est la jouissance qui constitue le fait générateur du loyer </a:t>
            </a:r>
          </a:p>
        </p:txBody>
      </p:sp>
      <p:sp>
        <p:nvSpPr>
          <p:cNvPr id="19" name="ZoneTexte 18">
            <a:extLst>
              <a:ext uri="{FF2B5EF4-FFF2-40B4-BE49-F238E27FC236}">
                <a16:creationId xmlns:a16="http://schemas.microsoft.com/office/drawing/2014/main" id="{E71941FD-84CC-4DA7-B017-C9BCA181BEF3}"/>
              </a:ext>
            </a:extLst>
          </p:cNvPr>
          <p:cNvSpPr txBox="1"/>
          <p:nvPr/>
        </p:nvSpPr>
        <p:spPr>
          <a:xfrm>
            <a:off x="6672064" y="3533393"/>
            <a:ext cx="4750668" cy="584775"/>
          </a:xfrm>
          <a:prstGeom prst="rect">
            <a:avLst/>
          </a:prstGeom>
          <a:noFill/>
          <a:ln>
            <a:noFill/>
          </a:ln>
        </p:spPr>
        <p:txBody>
          <a:bodyPr wrap="square" rtlCol="0">
            <a:spAutoFit/>
          </a:bodyPr>
          <a:lstStyle/>
          <a:p>
            <a:r>
              <a:rPr lang="fr-FR" sz="1600" dirty="0">
                <a:latin typeface="Open Sans"/>
              </a:rPr>
              <a:t>Si la prestation est fournie avant le jugement d’ouverture, elle fait naître une créance antérieure</a:t>
            </a:r>
          </a:p>
        </p:txBody>
      </p:sp>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12</a:t>
            </a:fld>
            <a:endParaRPr lang="fr-FR" dirty="0"/>
          </a:p>
        </p:txBody>
      </p:sp>
      <p:sp>
        <p:nvSpPr>
          <p:cNvPr id="28" name="ZoneTexte 27">
            <a:extLst>
              <a:ext uri="{FF2B5EF4-FFF2-40B4-BE49-F238E27FC236}">
                <a16:creationId xmlns:a16="http://schemas.microsoft.com/office/drawing/2014/main" id="{EB3AFB9B-BA2D-4AD4-A019-610A8F18D3EF}"/>
              </a:ext>
            </a:extLst>
          </p:cNvPr>
          <p:cNvSpPr txBox="1"/>
          <p:nvPr/>
        </p:nvSpPr>
        <p:spPr>
          <a:xfrm>
            <a:off x="1775520" y="368989"/>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La notion de fait générateur (2)</a:t>
            </a:r>
          </a:p>
        </p:txBody>
      </p:sp>
      <p:sp>
        <p:nvSpPr>
          <p:cNvPr id="29" name="ZoneTexte 28">
            <a:hlinkClick r:id="rId2" action="ppaction://hlinksldjump"/>
            <a:extLst>
              <a:ext uri="{FF2B5EF4-FFF2-40B4-BE49-F238E27FC236}">
                <a16:creationId xmlns:a16="http://schemas.microsoft.com/office/drawing/2014/main" id="{16AFD08B-1518-451A-9E95-DA090C953F2B}"/>
              </a:ext>
            </a:extLst>
          </p:cNvPr>
          <p:cNvSpPr txBox="1"/>
          <p:nvPr/>
        </p:nvSpPr>
        <p:spPr>
          <a:xfrm>
            <a:off x="1" y="381424"/>
            <a:ext cx="1415479"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 3 </a:t>
            </a:r>
          </a:p>
        </p:txBody>
      </p:sp>
      <p:sp>
        <p:nvSpPr>
          <p:cNvPr id="30" name="ZoneTexte 29">
            <a:extLst>
              <a:ext uri="{FF2B5EF4-FFF2-40B4-BE49-F238E27FC236}">
                <a16:creationId xmlns:a16="http://schemas.microsoft.com/office/drawing/2014/main" id="{E8CC9E3A-A19D-447E-9FE1-10532EBB47F0}"/>
              </a:ext>
            </a:extLst>
          </p:cNvPr>
          <p:cNvSpPr txBox="1"/>
          <p:nvPr/>
        </p:nvSpPr>
        <p:spPr>
          <a:xfrm>
            <a:off x="920949" y="4182988"/>
            <a:ext cx="4752528" cy="584775"/>
          </a:xfrm>
          <a:prstGeom prst="rect">
            <a:avLst/>
          </a:prstGeom>
          <a:noFill/>
          <a:ln>
            <a:noFill/>
          </a:ln>
        </p:spPr>
        <p:txBody>
          <a:bodyPr wrap="square" rtlCol="0">
            <a:spAutoFit/>
          </a:bodyPr>
          <a:lstStyle/>
          <a:p>
            <a:r>
              <a:rPr lang="fr-FR" sz="1600" dirty="0">
                <a:latin typeface="Open Sans"/>
              </a:rPr>
              <a:t>La période de jouissance postérieure à l’ouverture de la procédure constitue une créance postérieure </a:t>
            </a:r>
          </a:p>
        </p:txBody>
      </p:sp>
      <p:sp>
        <p:nvSpPr>
          <p:cNvPr id="31" name="ZoneTexte 30">
            <a:extLst>
              <a:ext uri="{FF2B5EF4-FFF2-40B4-BE49-F238E27FC236}">
                <a16:creationId xmlns:a16="http://schemas.microsoft.com/office/drawing/2014/main" id="{122994BE-3353-48C7-8901-281E2B704345}"/>
              </a:ext>
            </a:extLst>
          </p:cNvPr>
          <p:cNvSpPr txBox="1"/>
          <p:nvPr/>
        </p:nvSpPr>
        <p:spPr>
          <a:xfrm>
            <a:off x="911424" y="4789250"/>
            <a:ext cx="4752528" cy="1077218"/>
          </a:xfrm>
          <a:prstGeom prst="rect">
            <a:avLst/>
          </a:prstGeom>
          <a:noFill/>
          <a:ln>
            <a:noFill/>
          </a:ln>
        </p:spPr>
        <p:txBody>
          <a:bodyPr wrap="square" rtlCol="0">
            <a:spAutoFit/>
          </a:bodyPr>
          <a:lstStyle/>
          <a:p>
            <a:r>
              <a:rPr lang="fr-FR" sz="1600" dirty="0">
                <a:latin typeface="Open Sans"/>
              </a:rPr>
              <a:t>Le loyer « à cheval » sur une période antérieure et postérieur au jugement d’ouverture doit être fractionné en deux créances distinctes, l’une antérieure, l’autre postérieure </a:t>
            </a:r>
          </a:p>
        </p:txBody>
      </p:sp>
      <p:sp>
        <p:nvSpPr>
          <p:cNvPr id="32" name="Shape 1203">
            <a:extLst>
              <a:ext uri="{FF2B5EF4-FFF2-40B4-BE49-F238E27FC236}">
                <a16:creationId xmlns:a16="http://schemas.microsoft.com/office/drawing/2014/main" id="{1A767AC4-5660-462B-B274-9AC3B774F174}"/>
              </a:ext>
            </a:extLst>
          </p:cNvPr>
          <p:cNvSpPr/>
          <p:nvPr/>
        </p:nvSpPr>
        <p:spPr>
          <a:xfrm rot="16200000">
            <a:off x="486293" y="3523807"/>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1">
              <a:lumMod val="40000"/>
              <a:lumOff val="60000"/>
            </a:schemeClr>
          </a:solidFill>
          <a:ln w="38100" cap="flat">
            <a:solidFill>
              <a:schemeClr val="accent1">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3" name="Shape 1203">
            <a:extLst>
              <a:ext uri="{FF2B5EF4-FFF2-40B4-BE49-F238E27FC236}">
                <a16:creationId xmlns:a16="http://schemas.microsoft.com/office/drawing/2014/main" id="{678D02B7-316D-49C7-84E9-A04EE41CF458}"/>
              </a:ext>
            </a:extLst>
          </p:cNvPr>
          <p:cNvSpPr/>
          <p:nvPr/>
        </p:nvSpPr>
        <p:spPr>
          <a:xfrm rot="16200000">
            <a:off x="6246933" y="3566099"/>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2">
              <a:lumMod val="60000"/>
              <a:lumOff val="40000"/>
            </a:schemeClr>
          </a:solidFill>
          <a:ln w="38100" cap="flat">
            <a:solidFill>
              <a:schemeClr val="accent2">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4" name="Shape 1203">
            <a:extLst>
              <a:ext uri="{FF2B5EF4-FFF2-40B4-BE49-F238E27FC236}">
                <a16:creationId xmlns:a16="http://schemas.microsoft.com/office/drawing/2014/main" id="{90F4C378-1A9E-4FAA-8A9D-773BC2FAA6B8}"/>
              </a:ext>
            </a:extLst>
          </p:cNvPr>
          <p:cNvSpPr/>
          <p:nvPr/>
        </p:nvSpPr>
        <p:spPr>
          <a:xfrm rot="16200000">
            <a:off x="486293" y="4224506"/>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1">
              <a:lumMod val="40000"/>
              <a:lumOff val="60000"/>
            </a:schemeClr>
          </a:solidFill>
          <a:ln w="38100" cap="flat">
            <a:solidFill>
              <a:schemeClr val="accent1">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5" name="Shape 1203">
            <a:extLst>
              <a:ext uri="{FF2B5EF4-FFF2-40B4-BE49-F238E27FC236}">
                <a16:creationId xmlns:a16="http://schemas.microsoft.com/office/drawing/2014/main" id="{C8435DFE-4E8A-4685-87CF-E6B85FF75F3A}"/>
              </a:ext>
            </a:extLst>
          </p:cNvPr>
          <p:cNvSpPr/>
          <p:nvPr/>
        </p:nvSpPr>
        <p:spPr>
          <a:xfrm rot="16200000">
            <a:off x="486293" y="4819139"/>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1">
              <a:lumMod val="40000"/>
              <a:lumOff val="60000"/>
            </a:schemeClr>
          </a:solidFill>
          <a:ln w="38100" cap="flat">
            <a:solidFill>
              <a:schemeClr val="accent1">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6" name="ZoneTexte 35">
            <a:extLst>
              <a:ext uri="{FF2B5EF4-FFF2-40B4-BE49-F238E27FC236}">
                <a16:creationId xmlns:a16="http://schemas.microsoft.com/office/drawing/2014/main" id="{2CB27D81-0359-4223-BDC5-284CD10133EE}"/>
              </a:ext>
            </a:extLst>
          </p:cNvPr>
          <p:cNvSpPr txBox="1"/>
          <p:nvPr/>
        </p:nvSpPr>
        <p:spPr>
          <a:xfrm>
            <a:off x="6696447" y="4326195"/>
            <a:ext cx="4750668" cy="830997"/>
          </a:xfrm>
          <a:prstGeom prst="rect">
            <a:avLst/>
          </a:prstGeom>
          <a:noFill/>
          <a:ln>
            <a:noFill/>
          </a:ln>
        </p:spPr>
        <p:txBody>
          <a:bodyPr wrap="square" rtlCol="0">
            <a:spAutoFit/>
          </a:bodyPr>
          <a:lstStyle/>
          <a:p>
            <a:r>
              <a:rPr lang="fr-FR" sz="1600" dirty="0">
                <a:latin typeface="Open Sans"/>
              </a:rPr>
              <a:t>Concernant l’agent immobilier, la Cour de cassation a jugé que la créance naissait de la conclusion du mandat et non de la vente</a:t>
            </a:r>
          </a:p>
        </p:txBody>
      </p:sp>
      <p:sp>
        <p:nvSpPr>
          <p:cNvPr id="37" name="Shape 1203">
            <a:extLst>
              <a:ext uri="{FF2B5EF4-FFF2-40B4-BE49-F238E27FC236}">
                <a16:creationId xmlns:a16="http://schemas.microsoft.com/office/drawing/2014/main" id="{6B1A71BE-7133-467A-A9F0-9BBDDF6785ED}"/>
              </a:ext>
            </a:extLst>
          </p:cNvPr>
          <p:cNvSpPr/>
          <p:nvPr/>
        </p:nvSpPr>
        <p:spPr>
          <a:xfrm rot="16200000">
            <a:off x="6271316" y="4358901"/>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2">
              <a:lumMod val="60000"/>
              <a:lumOff val="40000"/>
            </a:schemeClr>
          </a:solidFill>
          <a:ln w="38100" cap="flat">
            <a:solidFill>
              <a:schemeClr val="accent2">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Tree>
    <p:extLst>
      <p:ext uri="{BB962C8B-B14F-4D97-AF65-F5344CB8AC3E}">
        <p14:creationId xmlns:p14="http://schemas.microsoft.com/office/powerpoint/2010/main" val="2686108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llipse 24">
            <a:extLst>
              <a:ext uri="{FF2B5EF4-FFF2-40B4-BE49-F238E27FC236}">
                <a16:creationId xmlns:a16="http://schemas.microsoft.com/office/drawing/2014/main" id="{13D46700-5B9D-4CBE-BB95-BFA6694E3EBB}"/>
              </a:ext>
            </a:extLst>
          </p:cNvPr>
          <p:cNvSpPr/>
          <p:nvPr/>
        </p:nvSpPr>
        <p:spPr>
          <a:xfrm>
            <a:off x="6816081" y="1346006"/>
            <a:ext cx="4320479" cy="1532432"/>
          </a:xfrm>
          <a:prstGeom prst="ellipse">
            <a:avLst/>
          </a:prstGeom>
          <a:pattFill prst="pct80">
            <a:fgClr>
              <a:schemeClr val="accent4">
                <a:lumMod val="60000"/>
                <a:lumOff val="40000"/>
              </a:schemeClr>
            </a:fgClr>
            <a:bgClr>
              <a:schemeClr val="bg1"/>
            </a:bgClr>
          </a:patt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llipse 2">
            <a:extLst>
              <a:ext uri="{FF2B5EF4-FFF2-40B4-BE49-F238E27FC236}">
                <a16:creationId xmlns:a16="http://schemas.microsoft.com/office/drawing/2014/main" id="{DBF807EB-3D67-4530-AD33-D5A1EAB1C874}"/>
              </a:ext>
            </a:extLst>
          </p:cNvPr>
          <p:cNvSpPr/>
          <p:nvPr/>
        </p:nvSpPr>
        <p:spPr>
          <a:xfrm>
            <a:off x="664915" y="1379374"/>
            <a:ext cx="4320480" cy="1499064"/>
          </a:xfrm>
          <a:prstGeom prst="ellipse">
            <a:avLst/>
          </a:prstGeom>
          <a:pattFill prst="pct80">
            <a:fgClr>
              <a:schemeClr val="bg2">
                <a:lumMod val="90000"/>
              </a:schemeClr>
            </a:fgClr>
            <a:bgClr>
              <a:schemeClr val="bg1"/>
            </a:bgClr>
          </a:patt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DEA589D4-D829-4301-B072-0C155BFD64BC}"/>
              </a:ext>
            </a:extLst>
          </p:cNvPr>
          <p:cNvSpPr txBox="1"/>
          <p:nvPr/>
        </p:nvSpPr>
        <p:spPr>
          <a:xfrm>
            <a:off x="1251224" y="1627123"/>
            <a:ext cx="3086099" cy="1015663"/>
          </a:xfrm>
          <a:prstGeom prst="rect">
            <a:avLst/>
          </a:prstGeom>
          <a:noFill/>
        </p:spPr>
        <p:txBody>
          <a:bodyPr wrap="square" rtlCol="0">
            <a:spAutoFit/>
          </a:bodyPr>
          <a:lstStyle/>
          <a:p>
            <a:pPr algn="ctr"/>
            <a:r>
              <a:rPr lang="fr-FR" sz="2000" b="1" dirty="0">
                <a:latin typeface="Open Sans"/>
              </a:rPr>
              <a:t>Créance née de la mauvaise exécution du contrat</a:t>
            </a:r>
          </a:p>
        </p:txBody>
      </p:sp>
      <p:sp>
        <p:nvSpPr>
          <p:cNvPr id="13" name="ZoneTexte 12">
            <a:extLst>
              <a:ext uri="{FF2B5EF4-FFF2-40B4-BE49-F238E27FC236}">
                <a16:creationId xmlns:a16="http://schemas.microsoft.com/office/drawing/2014/main" id="{61218F66-64F8-4629-A784-ACE4DD5E62B8}"/>
              </a:ext>
            </a:extLst>
          </p:cNvPr>
          <p:cNvSpPr txBox="1"/>
          <p:nvPr/>
        </p:nvSpPr>
        <p:spPr>
          <a:xfrm>
            <a:off x="7680176" y="1596033"/>
            <a:ext cx="2808312" cy="1015663"/>
          </a:xfrm>
          <a:prstGeom prst="rect">
            <a:avLst/>
          </a:prstGeom>
          <a:noFill/>
        </p:spPr>
        <p:txBody>
          <a:bodyPr wrap="square" rtlCol="0">
            <a:spAutoFit/>
          </a:bodyPr>
          <a:lstStyle/>
          <a:p>
            <a:pPr algn="ctr"/>
            <a:r>
              <a:rPr lang="fr-FR" sz="2000" b="1" dirty="0">
                <a:latin typeface="Open Sans"/>
              </a:rPr>
              <a:t>Créance née de la garantie des vices cachés</a:t>
            </a:r>
          </a:p>
        </p:txBody>
      </p:sp>
      <p:sp>
        <p:nvSpPr>
          <p:cNvPr id="15" name="Flèche : bas 14">
            <a:extLst>
              <a:ext uri="{FF2B5EF4-FFF2-40B4-BE49-F238E27FC236}">
                <a16:creationId xmlns:a16="http://schemas.microsoft.com/office/drawing/2014/main" id="{A5D5E94D-C9C9-4E6A-9735-EB4CD8BA567D}"/>
              </a:ext>
            </a:extLst>
          </p:cNvPr>
          <p:cNvSpPr/>
          <p:nvPr/>
        </p:nvSpPr>
        <p:spPr>
          <a:xfrm>
            <a:off x="2635796" y="2940122"/>
            <a:ext cx="390525" cy="371475"/>
          </a:xfrm>
          <a:prstGeom prst="downArrow">
            <a:avLst/>
          </a:prstGeom>
          <a:solidFill>
            <a:schemeClr val="bg1">
              <a:lumMod val="8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Flèche : bas 15">
            <a:extLst>
              <a:ext uri="{FF2B5EF4-FFF2-40B4-BE49-F238E27FC236}">
                <a16:creationId xmlns:a16="http://schemas.microsoft.com/office/drawing/2014/main" id="{682C7600-08E7-4A56-9E21-9D9333822EFD}"/>
              </a:ext>
            </a:extLst>
          </p:cNvPr>
          <p:cNvSpPr/>
          <p:nvPr/>
        </p:nvSpPr>
        <p:spPr>
          <a:xfrm>
            <a:off x="8803729" y="2978222"/>
            <a:ext cx="390525" cy="371475"/>
          </a:xfrm>
          <a:prstGeom prst="downArrow">
            <a:avLst/>
          </a:prstGeom>
          <a:solidFill>
            <a:schemeClr val="accent4">
              <a:lumMod val="60000"/>
              <a:lumOff val="4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ZoneTexte 17">
            <a:extLst>
              <a:ext uri="{FF2B5EF4-FFF2-40B4-BE49-F238E27FC236}">
                <a16:creationId xmlns:a16="http://schemas.microsoft.com/office/drawing/2014/main" id="{50D17CE3-730A-42FA-A057-22AF8354E444}"/>
              </a:ext>
            </a:extLst>
          </p:cNvPr>
          <p:cNvSpPr txBox="1"/>
          <p:nvPr/>
        </p:nvSpPr>
        <p:spPr>
          <a:xfrm>
            <a:off x="911423" y="3489032"/>
            <a:ext cx="4666803" cy="830997"/>
          </a:xfrm>
          <a:prstGeom prst="rect">
            <a:avLst/>
          </a:prstGeom>
          <a:noFill/>
          <a:ln>
            <a:noFill/>
          </a:ln>
        </p:spPr>
        <p:txBody>
          <a:bodyPr wrap="square" rtlCol="0">
            <a:spAutoFit/>
          </a:bodyPr>
          <a:lstStyle/>
          <a:p>
            <a:r>
              <a:rPr lang="fr-FR" sz="1600" dirty="0">
                <a:latin typeface="Open Sans"/>
              </a:rPr>
              <a:t>Si la prestation mal exécutée est fournie avant le jugement d’ouverture, elle fait naître une créance antérieure</a:t>
            </a:r>
          </a:p>
        </p:txBody>
      </p:sp>
      <p:sp>
        <p:nvSpPr>
          <p:cNvPr id="19" name="ZoneTexte 18">
            <a:extLst>
              <a:ext uri="{FF2B5EF4-FFF2-40B4-BE49-F238E27FC236}">
                <a16:creationId xmlns:a16="http://schemas.microsoft.com/office/drawing/2014/main" id="{E71941FD-84CC-4DA7-B017-C9BCA181BEF3}"/>
              </a:ext>
            </a:extLst>
          </p:cNvPr>
          <p:cNvSpPr txBox="1"/>
          <p:nvPr/>
        </p:nvSpPr>
        <p:spPr>
          <a:xfrm>
            <a:off x="6672064" y="3429000"/>
            <a:ext cx="4750668" cy="1077218"/>
          </a:xfrm>
          <a:prstGeom prst="rect">
            <a:avLst/>
          </a:prstGeom>
          <a:noFill/>
          <a:ln>
            <a:noFill/>
          </a:ln>
        </p:spPr>
        <p:txBody>
          <a:bodyPr wrap="square" rtlCol="0">
            <a:spAutoFit/>
          </a:bodyPr>
          <a:lstStyle/>
          <a:p>
            <a:r>
              <a:rPr lang="fr-FR" sz="1600" dirty="0">
                <a:latin typeface="Open Sans"/>
              </a:rPr>
              <a:t>Le fait générateur de la créance est ici la conclusion de la vente et non l’apparition du vice caché (Cour de cassation, chambre commerciale du 18/02/2003, n° 00-13257) </a:t>
            </a:r>
          </a:p>
        </p:txBody>
      </p:sp>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13</a:t>
            </a:fld>
            <a:endParaRPr lang="fr-FR" dirty="0"/>
          </a:p>
        </p:txBody>
      </p:sp>
      <p:sp>
        <p:nvSpPr>
          <p:cNvPr id="28" name="ZoneTexte 27">
            <a:extLst>
              <a:ext uri="{FF2B5EF4-FFF2-40B4-BE49-F238E27FC236}">
                <a16:creationId xmlns:a16="http://schemas.microsoft.com/office/drawing/2014/main" id="{EB3AFB9B-BA2D-4AD4-A019-610A8F18D3EF}"/>
              </a:ext>
            </a:extLst>
          </p:cNvPr>
          <p:cNvSpPr txBox="1"/>
          <p:nvPr/>
        </p:nvSpPr>
        <p:spPr>
          <a:xfrm>
            <a:off x="1775520" y="368989"/>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La notion de fait générateur (3)</a:t>
            </a:r>
          </a:p>
        </p:txBody>
      </p:sp>
      <p:sp>
        <p:nvSpPr>
          <p:cNvPr id="29" name="ZoneTexte 28">
            <a:hlinkClick r:id="rId2" action="ppaction://hlinksldjump"/>
            <a:extLst>
              <a:ext uri="{FF2B5EF4-FFF2-40B4-BE49-F238E27FC236}">
                <a16:creationId xmlns:a16="http://schemas.microsoft.com/office/drawing/2014/main" id="{16AFD08B-1518-451A-9E95-DA090C953F2B}"/>
              </a:ext>
            </a:extLst>
          </p:cNvPr>
          <p:cNvSpPr txBox="1"/>
          <p:nvPr/>
        </p:nvSpPr>
        <p:spPr>
          <a:xfrm>
            <a:off x="1" y="381424"/>
            <a:ext cx="1415479"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 3 </a:t>
            </a:r>
          </a:p>
        </p:txBody>
      </p:sp>
      <p:sp>
        <p:nvSpPr>
          <p:cNvPr id="30" name="ZoneTexte 29">
            <a:extLst>
              <a:ext uri="{FF2B5EF4-FFF2-40B4-BE49-F238E27FC236}">
                <a16:creationId xmlns:a16="http://schemas.microsoft.com/office/drawing/2014/main" id="{E8CC9E3A-A19D-447E-9FE1-10532EBB47F0}"/>
              </a:ext>
            </a:extLst>
          </p:cNvPr>
          <p:cNvSpPr txBox="1"/>
          <p:nvPr/>
        </p:nvSpPr>
        <p:spPr>
          <a:xfrm>
            <a:off x="920949" y="5340122"/>
            <a:ext cx="4752528" cy="584775"/>
          </a:xfrm>
          <a:prstGeom prst="rect">
            <a:avLst/>
          </a:prstGeom>
          <a:noFill/>
          <a:ln>
            <a:noFill/>
          </a:ln>
        </p:spPr>
        <p:txBody>
          <a:bodyPr wrap="square" rtlCol="0">
            <a:spAutoFit/>
          </a:bodyPr>
          <a:lstStyle/>
          <a:p>
            <a:r>
              <a:rPr lang="fr-FR" sz="1600" dirty="0">
                <a:latin typeface="Open Sans"/>
              </a:rPr>
              <a:t>La solution est identique pour le retard dans l’exécution </a:t>
            </a:r>
          </a:p>
        </p:txBody>
      </p:sp>
      <p:sp>
        <p:nvSpPr>
          <p:cNvPr id="32" name="Shape 1203">
            <a:extLst>
              <a:ext uri="{FF2B5EF4-FFF2-40B4-BE49-F238E27FC236}">
                <a16:creationId xmlns:a16="http://schemas.microsoft.com/office/drawing/2014/main" id="{1A767AC4-5660-462B-B274-9AC3B774F174}"/>
              </a:ext>
            </a:extLst>
          </p:cNvPr>
          <p:cNvSpPr/>
          <p:nvPr/>
        </p:nvSpPr>
        <p:spPr>
          <a:xfrm rot="16200000">
            <a:off x="486293" y="3523807"/>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bg1">
              <a:lumMod val="85000"/>
            </a:schemeClr>
          </a:solidFill>
          <a:ln w="38100" cap="flat">
            <a:solidFill>
              <a:schemeClr val="bg1">
                <a:lumMod val="50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3" name="Shape 1203">
            <a:extLst>
              <a:ext uri="{FF2B5EF4-FFF2-40B4-BE49-F238E27FC236}">
                <a16:creationId xmlns:a16="http://schemas.microsoft.com/office/drawing/2014/main" id="{678D02B7-316D-49C7-84E9-A04EE41CF458}"/>
              </a:ext>
            </a:extLst>
          </p:cNvPr>
          <p:cNvSpPr/>
          <p:nvPr/>
        </p:nvSpPr>
        <p:spPr>
          <a:xfrm rot="16200000">
            <a:off x="6246933" y="3461706"/>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4">
              <a:lumMod val="60000"/>
              <a:lumOff val="40000"/>
            </a:schemeClr>
          </a:solidFill>
          <a:ln w="38100" cap="flat">
            <a:solidFill>
              <a:schemeClr val="accent2">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4" name="Shape 1203">
            <a:extLst>
              <a:ext uri="{FF2B5EF4-FFF2-40B4-BE49-F238E27FC236}">
                <a16:creationId xmlns:a16="http://schemas.microsoft.com/office/drawing/2014/main" id="{90F4C378-1A9E-4FAA-8A9D-773BC2FAA6B8}"/>
              </a:ext>
            </a:extLst>
          </p:cNvPr>
          <p:cNvSpPr/>
          <p:nvPr/>
        </p:nvSpPr>
        <p:spPr>
          <a:xfrm rot="16200000">
            <a:off x="486293" y="5381640"/>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bg1">
              <a:lumMod val="85000"/>
            </a:schemeClr>
          </a:solidFill>
          <a:ln w="38100" cap="flat">
            <a:solidFill>
              <a:schemeClr val="bg1">
                <a:lumMod val="50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6" name="ZoneTexte 35">
            <a:extLst>
              <a:ext uri="{FF2B5EF4-FFF2-40B4-BE49-F238E27FC236}">
                <a16:creationId xmlns:a16="http://schemas.microsoft.com/office/drawing/2014/main" id="{2CB27D81-0359-4223-BDC5-284CD10133EE}"/>
              </a:ext>
            </a:extLst>
          </p:cNvPr>
          <p:cNvSpPr txBox="1"/>
          <p:nvPr/>
        </p:nvSpPr>
        <p:spPr>
          <a:xfrm>
            <a:off x="6696447" y="4419917"/>
            <a:ext cx="4750668" cy="830997"/>
          </a:xfrm>
          <a:prstGeom prst="rect">
            <a:avLst/>
          </a:prstGeom>
          <a:noFill/>
          <a:ln>
            <a:noFill/>
          </a:ln>
        </p:spPr>
        <p:txBody>
          <a:bodyPr wrap="square" rtlCol="0">
            <a:spAutoFit/>
          </a:bodyPr>
          <a:lstStyle/>
          <a:p>
            <a:r>
              <a:rPr lang="fr-FR" sz="1600" dirty="0">
                <a:latin typeface="Open Sans"/>
              </a:rPr>
              <a:t>La jurisprudence oblige donc le créancier titulaire d’une créance de garantie à déclarer celle-ci au passif, alors même que la garantie n’est pas activée</a:t>
            </a:r>
          </a:p>
        </p:txBody>
      </p:sp>
      <p:sp>
        <p:nvSpPr>
          <p:cNvPr id="37" name="Shape 1203">
            <a:extLst>
              <a:ext uri="{FF2B5EF4-FFF2-40B4-BE49-F238E27FC236}">
                <a16:creationId xmlns:a16="http://schemas.microsoft.com/office/drawing/2014/main" id="{6B1A71BE-7133-467A-A9F0-9BBDDF6785ED}"/>
              </a:ext>
            </a:extLst>
          </p:cNvPr>
          <p:cNvSpPr/>
          <p:nvPr/>
        </p:nvSpPr>
        <p:spPr>
          <a:xfrm rot="16200000">
            <a:off x="6271316" y="4452623"/>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4">
              <a:lumMod val="60000"/>
              <a:lumOff val="40000"/>
            </a:schemeClr>
          </a:solidFill>
          <a:ln w="38100" cap="flat">
            <a:solidFill>
              <a:schemeClr val="accent2">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24" name="ZoneTexte 23">
            <a:extLst>
              <a:ext uri="{FF2B5EF4-FFF2-40B4-BE49-F238E27FC236}">
                <a16:creationId xmlns:a16="http://schemas.microsoft.com/office/drawing/2014/main" id="{99DA84D2-7B1D-4127-8003-5213466559F9}"/>
              </a:ext>
            </a:extLst>
          </p:cNvPr>
          <p:cNvSpPr txBox="1"/>
          <p:nvPr/>
        </p:nvSpPr>
        <p:spPr>
          <a:xfrm>
            <a:off x="945332" y="5940569"/>
            <a:ext cx="4752528" cy="584775"/>
          </a:xfrm>
          <a:prstGeom prst="rect">
            <a:avLst/>
          </a:prstGeom>
          <a:noFill/>
          <a:ln>
            <a:noFill/>
          </a:ln>
        </p:spPr>
        <p:txBody>
          <a:bodyPr wrap="square" rtlCol="0">
            <a:spAutoFit/>
          </a:bodyPr>
          <a:lstStyle/>
          <a:p>
            <a:r>
              <a:rPr lang="fr-FR" sz="1600" dirty="0">
                <a:latin typeface="Open Sans"/>
              </a:rPr>
              <a:t>Possibilité de constater une créance antérieure et une créance postérieure </a:t>
            </a:r>
          </a:p>
        </p:txBody>
      </p:sp>
      <p:sp>
        <p:nvSpPr>
          <p:cNvPr id="26" name="Shape 1203">
            <a:extLst>
              <a:ext uri="{FF2B5EF4-FFF2-40B4-BE49-F238E27FC236}">
                <a16:creationId xmlns:a16="http://schemas.microsoft.com/office/drawing/2014/main" id="{92A9176E-9EE3-4503-8EFA-D3A1789DCF43}"/>
              </a:ext>
            </a:extLst>
          </p:cNvPr>
          <p:cNvSpPr/>
          <p:nvPr/>
        </p:nvSpPr>
        <p:spPr>
          <a:xfrm rot="16200000">
            <a:off x="510676" y="5982087"/>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bg1">
              <a:lumMod val="85000"/>
            </a:schemeClr>
          </a:solidFill>
          <a:ln w="38100" cap="flat">
            <a:solidFill>
              <a:schemeClr val="bg1">
                <a:lumMod val="50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27" name="ZoneTexte 26">
            <a:extLst>
              <a:ext uri="{FF2B5EF4-FFF2-40B4-BE49-F238E27FC236}">
                <a16:creationId xmlns:a16="http://schemas.microsoft.com/office/drawing/2014/main" id="{BC561AAD-BEBB-4FD5-8F28-846823875F26}"/>
              </a:ext>
            </a:extLst>
          </p:cNvPr>
          <p:cNvSpPr txBox="1"/>
          <p:nvPr/>
        </p:nvSpPr>
        <p:spPr>
          <a:xfrm>
            <a:off x="907231" y="4273237"/>
            <a:ext cx="4666803" cy="1077218"/>
          </a:xfrm>
          <a:prstGeom prst="rect">
            <a:avLst/>
          </a:prstGeom>
          <a:noFill/>
          <a:ln>
            <a:noFill/>
          </a:ln>
        </p:spPr>
        <p:txBody>
          <a:bodyPr wrap="square" rtlCol="0">
            <a:spAutoFit/>
          </a:bodyPr>
          <a:lstStyle/>
          <a:p>
            <a:r>
              <a:rPr lang="fr-FR" sz="1600" dirty="0">
                <a:latin typeface="Open Sans"/>
              </a:rPr>
              <a:t>Il s’agit ici d’une créance de dommages et intérêts qui ne pourra venir en déduction que si elle a été déclarée (Cour de cassation, chambre commerciale du 27/03/2012, n° 11-10147)</a:t>
            </a:r>
          </a:p>
        </p:txBody>
      </p:sp>
      <p:sp>
        <p:nvSpPr>
          <p:cNvPr id="38" name="Shape 1203">
            <a:extLst>
              <a:ext uri="{FF2B5EF4-FFF2-40B4-BE49-F238E27FC236}">
                <a16:creationId xmlns:a16="http://schemas.microsoft.com/office/drawing/2014/main" id="{9B893E06-D138-4036-BFFD-31DDD2604271}"/>
              </a:ext>
            </a:extLst>
          </p:cNvPr>
          <p:cNvSpPr/>
          <p:nvPr/>
        </p:nvSpPr>
        <p:spPr>
          <a:xfrm rot="16200000">
            <a:off x="482101" y="4308012"/>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bg1">
              <a:lumMod val="85000"/>
            </a:schemeClr>
          </a:solidFill>
          <a:ln w="38100" cap="flat">
            <a:solidFill>
              <a:schemeClr val="bg1">
                <a:lumMod val="50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9" name="ZoneTexte 38">
            <a:extLst>
              <a:ext uri="{FF2B5EF4-FFF2-40B4-BE49-F238E27FC236}">
                <a16:creationId xmlns:a16="http://schemas.microsoft.com/office/drawing/2014/main" id="{2A32D1BA-C32F-40AF-B644-B3F083532CA0}"/>
              </a:ext>
            </a:extLst>
          </p:cNvPr>
          <p:cNvSpPr txBox="1"/>
          <p:nvPr/>
        </p:nvSpPr>
        <p:spPr>
          <a:xfrm>
            <a:off x="6700639" y="5376118"/>
            <a:ext cx="4750668" cy="1077218"/>
          </a:xfrm>
          <a:prstGeom prst="rect">
            <a:avLst/>
          </a:prstGeom>
          <a:noFill/>
          <a:ln>
            <a:noFill/>
          </a:ln>
        </p:spPr>
        <p:txBody>
          <a:bodyPr wrap="square" rtlCol="0">
            <a:spAutoFit/>
          </a:bodyPr>
          <a:lstStyle/>
          <a:p>
            <a:r>
              <a:rPr lang="fr-FR" sz="1600" dirty="0">
                <a:latin typeface="Open Sans"/>
              </a:rPr>
              <a:t>Cette jurisprudence trouve à s’appliquer en ce qui concerne la garantie d’achèvement des travaux et la garantie de passif (Cour de cassation, chambre commerciale du 01/04/2003, n° 00-11645)</a:t>
            </a:r>
          </a:p>
        </p:txBody>
      </p:sp>
      <p:sp>
        <p:nvSpPr>
          <p:cNvPr id="40" name="Shape 1203">
            <a:extLst>
              <a:ext uri="{FF2B5EF4-FFF2-40B4-BE49-F238E27FC236}">
                <a16:creationId xmlns:a16="http://schemas.microsoft.com/office/drawing/2014/main" id="{D6E14CDD-D451-4BBC-BDCC-835151DCFEF1}"/>
              </a:ext>
            </a:extLst>
          </p:cNvPr>
          <p:cNvSpPr/>
          <p:nvPr/>
        </p:nvSpPr>
        <p:spPr>
          <a:xfrm rot="16200000">
            <a:off x="6275508" y="5408824"/>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4">
              <a:lumMod val="60000"/>
              <a:lumOff val="40000"/>
            </a:schemeClr>
          </a:solidFill>
          <a:ln w="38100" cap="flat">
            <a:solidFill>
              <a:schemeClr val="accent2">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Tree>
    <p:extLst>
      <p:ext uri="{BB962C8B-B14F-4D97-AF65-F5344CB8AC3E}">
        <p14:creationId xmlns:p14="http://schemas.microsoft.com/office/powerpoint/2010/main" val="2292467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llipse 24">
            <a:extLst>
              <a:ext uri="{FF2B5EF4-FFF2-40B4-BE49-F238E27FC236}">
                <a16:creationId xmlns:a16="http://schemas.microsoft.com/office/drawing/2014/main" id="{13D46700-5B9D-4CBE-BB95-BFA6694E3EBB}"/>
              </a:ext>
            </a:extLst>
          </p:cNvPr>
          <p:cNvSpPr/>
          <p:nvPr/>
        </p:nvSpPr>
        <p:spPr>
          <a:xfrm>
            <a:off x="6816081" y="1346006"/>
            <a:ext cx="4320479" cy="1532432"/>
          </a:xfrm>
          <a:prstGeom prst="ellipse">
            <a:avLst/>
          </a:prstGeom>
          <a:solidFill>
            <a:schemeClr val="accent4">
              <a:lumMod val="60000"/>
              <a:lumOff val="4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llipse 2">
            <a:extLst>
              <a:ext uri="{FF2B5EF4-FFF2-40B4-BE49-F238E27FC236}">
                <a16:creationId xmlns:a16="http://schemas.microsoft.com/office/drawing/2014/main" id="{DBF807EB-3D67-4530-AD33-D5A1EAB1C874}"/>
              </a:ext>
            </a:extLst>
          </p:cNvPr>
          <p:cNvSpPr/>
          <p:nvPr/>
        </p:nvSpPr>
        <p:spPr>
          <a:xfrm>
            <a:off x="664915" y="1379374"/>
            <a:ext cx="4320480" cy="1499064"/>
          </a:xfrm>
          <a:prstGeom prst="ellipse">
            <a:avLst/>
          </a:prstGeom>
          <a:pattFill prst="trellis">
            <a:fgClr>
              <a:schemeClr val="accent1">
                <a:lumMod val="40000"/>
                <a:lumOff val="60000"/>
              </a:schemeClr>
            </a:fgClr>
            <a:bgClr>
              <a:schemeClr val="bg1"/>
            </a:bgClr>
          </a:patt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DEA589D4-D829-4301-B072-0C155BFD64BC}"/>
              </a:ext>
            </a:extLst>
          </p:cNvPr>
          <p:cNvSpPr txBox="1"/>
          <p:nvPr/>
        </p:nvSpPr>
        <p:spPr>
          <a:xfrm>
            <a:off x="911424" y="1529497"/>
            <a:ext cx="3816424" cy="1323439"/>
          </a:xfrm>
          <a:prstGeom prst="rect">
            <a:avLst/>
          </a:prstGeom>
          <a:noFill/>
        </p:spPr>
        <p:txBody>
          <a:bodyPr wrap="square" rtlCol="0">
            <a:spAutoFit/>
          </a:bodyPr>
          <a:lstStyle/>
          <a:p>
            <a:pPr algn="ctr"/>
            <a:r>
              <a:rPr lang="fr-FR" sz="2000" b="1" dirty="0">
                <a:latin typeface="Open Sans"/>
              </a:rPr>
              <a:t>Créance née de l’annulation ou de la caducité, de la résiliation ou de la résolution du contrat</a:t>
            </a:r>
          </a:p>
        </p:txBody>
      </p:sp>
      <p:sp>
        <p:nvSpPr>
          <p:cNvPr id="13" name="ZoneTexte 12">
            <a:extLst>
              <a:ext uri="{FF2B5EF4-FFF2-40B4-BE49-F238E27FC236}">
                <a16:creationId xmlns:a16="http://schemas.microsoft.com/office/drawing/2014/main" id="{61218F66-64F8-4629-A784-ACE4DD5E62B8}"/>
              </a:ext>
            </a:extLst>
          </p:cNvPr>
          <p:cNvSpPr txBox="1"/>
          <p:nvPr/>
        </p:nvSpPr>
        <p:spPr>
          <a:xfrm>
            <a:off x="7680176" y="1831941"/>
            <a:ext cx="2808312" cy="707886"/>
          </a:xfrm>
          <a:prstGeom prst="rect">
            <a:avLst/>
          </a:prstGeom>
          <a:noFill/>
        </p:spPr>
        <p:txBody>
          <a:bodyPr wrap="square" rtlCol="0">
            <a:spAutoFit/>
          </a:bodyPr>
          <a:lstStyle/>
          <a:p>
            <a:pPr algn="ctr"/>
            <a:r>
              <a:rPr lang="fr-FR" sz="2000" b="1" dirty="0">
                <a:latin typeface="Open Sans"/>
              </a:rPr>
              <a:t>Créance d’origine extracontractuelle</a:t>
            </a:r>
          </a:p>
        </p:txBody>
      </p:sp>
      <p:sp>
        <p:nvSpPr>
          <p:cNvPr id="15" name="Flèche : bas 14">
            <a:extLst>
              <a:ext uri="{FF2B5EF4-FFF2-40B4-BE49-F238E27FC236}">
                <a16:creationId xmlns:a16="http://schemas.microsoft.com/office/drawing/2014/main" id="{A5D5E94D-C9C9-4E6A-9735-EB4CD8BA567D}"/>
              </a:ext>
            </a:extLst>
          </p:cNvPr>
          <p:cNvSpPr/>
          <p:nvPr/>
        </p:nvSpPr>
        <p:spPr>
          <a:xfrm>
            <a:off x="2635796" y="2940122"/>
            <a:ext cx="390525" cy="371475"/>
          </a:xfrm>
          <a:prstGeom prst="downArrow">
            <a:avLst/>
          </a:prstGeom>
          <a:solidFill>
            <a:schemeClr val="accent1">
              <a:lumMod val="40000"/>
              <a:lumOff val="60000"/>
            </a:schemeClr>
          </a:solid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Flèche : bas 15">
            <a:extLst>
              <a:ext uri="{FF2B5EF4-FFF2-40B4-BE49-F238E27FC236}">
                <a16:creationId xmlns:a16="http://schemas.microsoft.com/office/drawing/2014/main" id="{682C7600-08E7-4A56-9E21-9D9333822EFD}"/>
              </a:ext>
            </a:extLst>
          </p:cNvPr>
          <p:cNvSpPr/>
          <p:nvPr/>
        </p:nvSpPr>
        <p:spPr>
          <a:xfrm>
            <a:off x="8803729" y="2978222"/>
            <a:ext cx="390525" cy="371475"/>
          </a:xfrm>
          <a:prstGeom prst="downArrow">
            <a:avLst/>
          </a:prstGeom>
          <a:solidFill>
            <a:schemeClr val="accent4">
              <a:lumMod val="60000"/>
              <a:lumOff val="40000"/>
            </a:schemeClr>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ZoneTexte 17">
            <a:extLst>
              <a:ext uri="{FF2B5EF4-FFF2-40B4-BE49-F238E27FC236}">
                <a16:creationId xmlns:a16="http://schemas.microsoft.com/office/drawing/2014/main" id="{50D17CE3-730A-42FA-A057-22AF8354E444}"/>
              </a:ext>
            </a:extLst>
          </p:cNvPr>
          <p:cNvSpPr txBox="1"/>
          <p:nvPr/>
        </p:nvSpPr>
        <p:spPr>
          <a:xfrm>
            <a:off x="911423" y="3489032"/>
            <a:ext cx="4666803" cy="1323439"/>
          </a:xfrm>
          <a:prstGeom prst="rect">
            <a:avLst/>
          </a:prstGeom>
          <a:noFill/>
          <a:ln>
            <a:noFill/>
          </a:ln>
        </p:spPr>
        <p:txBody>
          <a:bodyPr wrap="square" rtlCol="0">
            <a:spAutoFit/>
          </a:bodyPr>
          <a:lstStyle/>
          <a:p>
            <a:r>
              <a:rPr lang="fr-FR" sz="1600" dirty="0">
                <a:latin typeface="Open Sans"/>
              </a:rPr>
              <a:t>Concernant l’annulation, la caducité, la résiliation ou résolution  du contrat, la créance de restitution d’un contrat conclu avant le jugement d’ouverture est une créance postérieure même si l’annulation intervient après le jugement</a:t>
            </a:r>
          </a:p>
        </p:txBody>
      </p:sp>
      <p:sp>
        <p:nvSpPr>
          <p:cNvPr id="19" name="ZoneTexte 18">
            <a:extLst>
              <a:ext uri="{FF2B5EF4-FFF2-40B4-BE49-F238E27FC236}">
                <a16:creationId xmlns:a16="http://schemas.microsoft.com/office/drawing/2014/main" id="{E71941FD-84CC-4DA7-B017-C9BCA181BEF3}"/>
              </a:ext>
            </a:extLst>
          </p:cNvPr>
          <p:cNvSpPr txBox="1"/>
          <p:nvPr/>
        </p:nvSpPr>
        <p:spPr>
          <a:xfrm>
            <a:off x="6672064" y="3533393"/>
            <a:ext cx="4750668" cy="830997"/>
          </a:xfrm>
          <a:prstGeom prst="rect">
            <a:avLst/>
          </a:prstGeom>
          <a:noFill/>
          <a:ln>
            <a:noFill/>
          </a:ln>
        </p:spPr>
        <p:txBody>
          <a:bodyPr wrap="square" rtlCol="0">
            <a:spAutoFit/>
          </a:bodyPr>
          <a:lstStyle/>
          <a:p>
            <a:r>
              <a:rPr lang="fr-FR" sz="1600" dirty="0">
                <a:latin typeface="Open Sans"/>
              </a:rPr>
              <a:t>Le fait générateur d’une créance de condamnation aux dépens ou à l’article 700 est le jugement qui les ordonne</a:t>
            </a:r>
          </a:p>
        </p:txBody>
      </p:sp>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14</a:t>
            </a:fld>
            <a:endParaRPr lang="fr-FR" dirty="0"/>
          </a:p>
        </p:txBody>
      </p:sp>
      <p:sp>
        <p:nvSpPr>
          <p:cNvPr id="28" name="ZoneTexte 27">
            <a:extLst>
              <a:ext uri="{FF2B5EF4-FFF2-40B4-BE49-F238E27FC236}">
                <a16:creationId xmlns:a16="http://schemas.microsoft.com/office/drawing/2014/main" id="{EB3AFB9B-BA2D-4AD4-A019-610A8F18D3EF}"/>
              </a:ext>
            </a:extLst>
          </p:cNvPr>
          <p:cNvSpPr txBox="1"/>
          <p:nvPr/>
        </p:nvSpPr>
        <p:spPr>
          <a:xfrm>
            <a:off x="1775520" y="421253"/>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La notion de fait générateur (4)</a:t>
            </a:r>
          </a:p>
        </p:txBody>
      </p:sp>
      <p:sp>
        <p:nvSpPr>
          <p:cNvPr id="29" name="ZoneTexte 28">
            <a:extLst>
              <a:ext uri="{FF2B5EF4-FFF2-40B4-BE49-F238E27FC236}">
                <a16:creationId xmlns:a16="http://schemas.microsoft.com/office/drawing/2014/main" id="{16AFD08B-1518-451A-9E95-DA090C953F2B}"/>
              </a:ext>
            </a:extLst>
          </p:cNvPr>
          <p:cNvSpPr txBox="1"/>
          <p:nvPr/>
        </p:nvSpPr>
        <p:spPr>
          <a:xfrm>
            <a:off x="1" y="433688"/>
            <a:ext cx="1415479"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 </a:t>
            </a:r>
            <a:r>
              <a:rPr lang="fr-FR" sz="2400" b="1" dirty="0">
                <a:latin typeface="Vijaya" panose="02020604020202020204" pitchFamily="18" charset="0"/>
                <a:cs typeface="Vijaya" panose="02020604020202020204" pitchFamily="18" charset="0"/>
                <a:hlinkClick r:id="rId2" action="ppaction://hlinksldjump"/>
              </a:rPr>
              <a:t>3</a:t>
            </a:r>
            <a:r>
              <a:rPr lang="fr-FR" sz="2400" b="1" dirty="0">
                <a:latin typeface="Vijaya" panose="02020604020202020204" pitchFamily="18" charset="0"/>
                <a:cs typeface="Vijaya" panose="02020604020202020204" pitchFamily="18" charset="0"/>
              </a:rPr>
              <a:t> </a:t>
            </a:r>
          </a:p>
        </p:txBody>
      </p:sp>
      <p:sp>
        <p:nvSpPr>
          <p:cNvPr id="30" name="ZoneTexte 29">
            <a:extLst>
              <a:ext uri="{FF2B5EF4-FFF2-40B4-BE49-F238E27FC236}">
                <a16:creationId xmlns:a16="http://schemas.microsoft.com/office/drawing/2014/main" id="{E8CC9E3A-A19D-447E-9FE1-10532EBB47F0}"/>
              </a:ext>
            </a:extLst>
          </p:cNvPr>
          <p:cNvSpPr txBox="1"/>
          <p:nvPr/>
        </p:nvSpPr>
        <p:spPr>
          <a:xfrm>
            <a:off x="907228" y="4869160"/>
            <a:ext cx="4752528" cy="584775"/>
          </a:xfrm>
          <a:prstGeom prst="rect">
            <a:avLst/>
          </a:prstGeom>
          <a:noFill/>
          <a:ln>
            <a:noFill/>
          </a:ln>
        </p:spPr>
        <p:txBody>
          <a:bodyPr wrap="square" rtlCol="0">
            <a:spAutoFit/>
          </a:bodyPr>
          <a:lstStyle/>
          <a:p>
            <a:r>
              <a:rPr lang="fr-FR" sz="1600" dirty="0">
                <a:latin typeface="Open Sans"/>
              </a:rPr>
              <a:t>Ces créances ne sont pas éligibles au traitement préférentiel </a:t>
            </a:r>
          </a:p>
        </p:txBody>
      </p:sp>
      <p:sp>
        <p:nvSpPr>
          <p:cNvPr id="32" name="Shape 1203">
            <a:extLst>
              <a:ext uri="{FF2B5EF4-FFF2-40B4-BE49-F238E27FC236}">
                <a16:creationId xmlns:a16="http://schemas.microsoft.com/office/drawing/2014/main" id="{1A767AC4-5660-462B-B274-9AC3B774F174}"/>
              </a:ext>
            </a:extLst>
          </p:cNvPr>
          <p:cNvSpPr/>
          <p:nvPr/>
        </p:nvSpPr>
        <p:spPr>
          <a:xfrm rot="16200000">
            <a:off x="486293" y="3523807"/>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1">
              <a:lumMod val="60000"/>
              <a:lumOff val="40000"/>
            </a:schemeClr>
          </a:solidFill>
          <a:ln w="38100" cap="flat">
            <a:solidFill>
              <a:schemeClr val="accent1">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3" name="Shape 1203">
            <a:extLst>
              <a:ext uri="{FF2B5EF4-FFF2-40B4-BE49-F238E27FC236}">
                <a16:creationId xmlns:a16="http://schemas.microsoft.com/office/drawing/2014/main" id="{678D02B7-316D-49C7-84E9-A04EE41CF458}"/>
              </a:ext>
            </a:extLst>
          </p:cNvPr>
          <p:cNvSpPr/>
          <p:nvPr/>
        </p:nvSpPr>
        <p:spPr>
          <a:xfrm rot="16200000">
            <a:off x="6246933" y="3566099"/>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4">
              <a:lumMod val="60000"/>
              <a:lumOff val="40000"/>
            </a:schemeClr>
          </a:solidFill>
          <a:ln w="38100" cap="flat">
            <a:solidFill>
              <a:schemeClr val="accent2">
                <a:lumMod val="50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4" name="Shape 1203">
            <a:extLst>
              <a:ext uri="{FF2B5EF4-FFF2-40B4-BE49-F238E27FC236}">
                <a16:creationId xmlns:a16="http://schemas.microsoft.com/office/drawing/2014/main" id="{90F4C378-1A9E-4FAA-8A9D-773BC2FAA6B8}"/>
              </a:ext>
            </a:extLst>
          </p:cNvPr>
          <p:cNvSpPr/>
          <p:nvPr/>
        </p:nvSpPr>
        <p:spPr>
          <a:xfrm rot="16200000">
            <a:off x="472572" y="4897819"/>
            <a:ext cx="144015" cy="27442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1">
              <a:lumMod val="60000"/>
              <a:lumOff val="40000"/>
            </a:schemeClr>
          </a:solidFill>
          <a:ln w="38100" cap="flat">
            <a:solidFill>
              <a:schemeClr val="accent1">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6" name="ZoneTexte 35">
            <a:extLst>
              <a:ext uri="{FF2B5EF4-FFF2-40B4-BE49-F238E27FC236}">
                <a16:creationId xmlns:a16="http://schemas.microsoft.com/office/drawing/2014/main" id="{2CB27D81-0359-4223-BDC5-284CD10133EE}"/>
              </a:ext>
            </a:extLst>
          </p:cNvPr>
          <p:cNvSpPr txBox="1"/>
          <p:nvPr/>
        </p:nvSpPr>
        <p:spPr>
          <a:xfrm>
            <a:off x="6696447" y="4363967"/>
            <a:ext cx="4750668" cy="830997"/>
          </a:xfrm>
          <a:prstGeom prst="rect">
            <a:avLst/>
          </a:prstGeom>
          <a:noFill/>
          <a:ln>
            <a:noFill/>
          </a:ln>
        </p:spPr>
        <p:txBody>
          <a:bodyPr wrap="square" rtlCol="0">
            <a:spAutoFit/>
          </a:bodyPr>
          <a:lstStyle/>
          <a:p>
            <a:r>
              <a:rPr lang="fr-FR" sz="1600" dirty="0">
                <a:latin typeface="Open Sans"/>
              </a:rPr>
              <a:t>Si l’astreinte a été prononcée avant le jugement d’ouverture, il s’agit d’une créance antérieure (même si la liquidation est postérieure)</a:t>
            </a:r>
          </a:p>
        </p:txBody>
      </p:sp>
      <p:sp>
        <p:nvSpPr>
          <p:cNvPr id="37" name="Shape 1203">
            <a:extLst>
              <a:ext uri="{FF2B5EF4-FFF2-40B4-BE49-F238E27FC236}">
                <a16:creationId xmlns:a16="http://schemas.microsoft.com/office/drawing/2014/main" id="{6B1A71BE-7133-467A-A9F0-9BBDDF6785ED}"/>
              </a:ext>
            </a:extLst>
          </p:cNvPr>
          <p:cNvSpPr/>
          <p:nvPr/>
        </p:nvSpPr>
        <p:spPr>
          <a:xfrm rot="16200000">
            <a:off x="6271316" y="4372622"/>
            <a:ext cx="144015" cy="27442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4">
              <a:lumMod val="60000"/>
              <a:lumOff val="40000"/>
            </a:schemeClr>
          </a:solidFill>
          <a:ln w="38100" cap="flat">
            <a:solidFill>
              <a:schemeClr val="accent2">
                <a:lumMod val="50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27" name="ZoneTexte 26">
            <a:extLst>
              <a:ext uri="{FF2B5EF4-FFF2-40B4-BE49-F238E27FC236}">
                <a16:creationId xmlns:a16="http://schemas.microsoft.com/office/drawing/2014/main" id="{BC561AAD-BEBB-4FD5-8F28-846823875F26}"/>
              </a:ext>
            </a:extLst>
          </p:cNvPr>
          <p:cNvSpPr txBox="1"/>
          <p:nvPr/>
        </p:nvSpPr>
        <p:spPr>
          <a:xfrm>
            <a:off x="907231" y="5589240"/>
            <a:ext cx="4666803" cy="584775"/>
          </a:xfrm>
          <a:prstGeom prst="rect">
            <a:avLst/>
          </a:prstGeom>
          <a:noFill/>
          <a:ln>
            <a:noFill/>
          </a:ln>
        </p:spPr>
        <p:txBody>
          <a:bodyPr wrap="square" rtlCol="0">
            <a:spAutoFit/>
          </a:bodyPr>
          <a:lstStyle/>
          <a:p>
            <a:r>
              <a:rPr lang="fr-FR" sz="1600" dirty="0">
                <a:latin typeface="Open Sans"/>
              </a:rPr>
              <a:t>L’indemnité de résiliation bénéficie d’un régime spécial</a:t>
            </a:r>
          </a:p>
        </p:txBody>
      </p:sp>
      <p:sp>
        <p:nvSpPr>
          <p:cNvPr id="38" name="Shape 1203">
            <a:extLst>
              <a:ext uri="{FF2B5EF4-FFF2-40B4-BE49-F238E27FC236}">
                <a16:creationId xmlns:a16="http://schemas.microsoft.com/office/drawing/2014/main" id="{9B893E06-D138-4036-BFFD-31DDD2604271}"/>
              </a:ext>
            </a:extLst>
          </p:cNvPr>
          <p:cNvSpPr/>
          <p:nvPr/>
        </p:nvSpPr>
        <p:spPr>
          <a:xfrm rot="16200000">
            <a:off x="482101" y="5624015"/>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1">
              <a:lumMod val="60000"/>
              <a:lumOff val="40000"/>
            </a:schemeClr>
          </a:solidFill>
          <a:ln w="38100" cap="flat">
            <a:solidFill>
              <a:schemeClr val="accent1">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9" name="ZoneTexte 38">
            <a:extLst>
              <a:ext uri="{FF2B5EF4-FFF2-40B4-BE49-F238E27FC236}">
                <a16:creationId xmlns:a16="http://schemas.microsoft.com/office/drawing/2014/main" id="{2A32D1BA-C32F-40AF-B644-B3F083532CA0}"/>
              </a:ext>
            </a:extLst>
          </p:cNvPr>
          <p:cNvSpPr txBox="1"/>
          <p:nvPr/>
        </p:nvSpPr>
        <p:spPr>
          <a:xfrm>
            <a:off x="6700639" y="5189150"/>
            <a:ext cx="4750668" cy="830997"/>
          </a:xfrm>
          <a:prstGeom prst="rect">
            <a:avLst/>
          </a:prstGeom>
          <a:noFill/>
          <a:ln>
            <a:noFill/>
          </a:ln>
        </p:spPr>
        <p:txBody>
          <a:bodyPr wrap="square" rtlCol="0">
            <a:spAutoFit/>
          </a:bodyPr>
          <a:lstStyle/>
          <a:p>
            <a:r>
              <a:rPr lang="fr-FR" sz="1600" dirty="0">
                <a:latin typeface="Open Sans"/>
              </a:rPr>
              <a:t>En matière de responsabilité délictuelle, il est jugé que seul importe la date de la faute ou du fait dommageable</a:t>
            </a:r>
          </a:p>
        </p:txBody>
      </p:sp>
      <p:sp>
        <p:nvSpPr>
          <p:cNvPr id="40" name="Shape 1203">
            <a:extLst>
              <a:ext uri="{FF2B5EF4-FFF2-40B4-BE49-F238E27FC236}">
                <a16:creationId xmlns:a16="http://schemas.microsoft.com/office/drawing/2014/main" id="{D6E14CDD-D451-4BBC-BDCC-835151DCFEF1}"/>
              </a:ext>
            </a:extLst>
          </p:cNvPr>
          <p:cNvSpPr/>
          <p:nvPr/>
        </p:nvSpPr>
        <p:spPr>
          <a:xfrm rot="16200000">
            <a:off x="6275508" y="5221856"/>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4">
              <a:lumMod val="60000"/>
              <a:lumOff val="40000"/>
            </a:schemeClr>
          </a:solidFill>
          <a:ln w="38100" cap="flat">
            <a:solidFill>
              <a:schemeClr val="accent2">
                <a:lumMod val="50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Tree>
    <p:extLst>
      <p:ext uri="{BB962C8B-B14F-4D97-AF65-F5344CB8AC3E}">
        <p14:creationId xmlns:p14="http://schemas.microsoft.com/office/powerpoint/2010/main" val="2663296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llipse 24">
            <a:extLst>
              <a:ext uri="{FF2B5EF4-FFF2-40B4-BE49-F238E27FC236}">
                <a16:creationId xmlns:a16="http://schemas.microsoft.com/office/drawing/2014/main" id="{13D46700-5B9D-4CBE-BB95-BFA6694E3EBB}"/>
              </a:ext>
            </a:extLst>
          </p:cNvPr>
          <p:cNvSpPr/>
          <p:nvPr/>
        </p:nvSpPr>
        <p:spPr>
          <a:xfrm>
            <a:off x="6816081" y="1346006"/>
            <a:ext cx="4320479" cy="1532432"/>
          </a:xfrm>
          <a:prstGeom prst="ellipse">
            <a:avLst/>
          </a:prstGeom>
          <a:pattFill prst="pct60">
            <a:fgClr>
              <a:schemeClr val="accent2">
                <a:lumMod val="60000"/>
                <a:lumOff val="40000"/>
              </a:schemeClr>
            </a:fgClr>
            <a:bgClr>
              <a:schemeClr val="bg1"/>
            </a:bgClr>
          </a:patt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llipse 2">
            <a:extLst>
              <a:ext uri="{FF2B5EF4-FFF2-40B4-BE49-F238E27FC236}">
                <a16:creationId xmlns:a16="http://schemas.microsoft.com/office/drawing/2014/main" id="{DBF807EB-3D67-4530-AD33-D5A1EAB1C874}"/>
              </a:ext>
            </a:extLst>
          </p:cNvPr>
          <p:cNvSpPr/>
          <p:nvPr/>
        </p:nvSpPr>
        <p:spPr>
          <a:xfrm>
            <a:off x="664915" y="1379374"/>
            <a:ext cx="4320480" cy="1499064"/>
          </a:xfrm>
          <a:prstGeom prst="ellipse">
            <a:avLst/>
          </a:prstGeom>
          <a:pattFill prst="pct60">
            <a:fgClr>
              <a:schemeClr val="accent6">
                <a:lumMod val="60000"/>
                <a:lumOff val="40000"/>
              </a:schemeClr>
            </a:fgClr>
            <a:bgClr>
              <a:schemeClr val="bg1"/>
            </a:bgClr>
          </a:patt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DEA589D4-D829-4301-B072-0C155BFD64BC}"/>
              </a:ext>
            </a:extLst>
          </p:cNvPr>
          <p:cNvSpPr txBox="1"/>
          <p:nvPr/>
        </p:nvSpPr>
        <p:spPr>
          <a:xfrm>
            <a:off x="1251224" y="1912873"/>
            <a:ext cx="3086099" cy="400110"/>
          </a:xfrm>
          <a:prstGeom prst="rect">
            <a:avLst/>
          </a:prstGeom>
          <a:noFill/>
        </p:spPr>
        <p:txBody>
          <a:bodyPr wrap="square" rtlCol="0">
            <a:spAutoFit/>
          </a:bodyPr>
          <a:lstStyle/>
          <a:p>
            <a:pPr algn="ctr"/>
            <a:r>
              <a:rPr lang="fr-FR" sz="2000" b="1" dirty="0">
                <a:latin typeface="Open Sans"/>
              </a:rPr>
              <a:t>Créance fiscale</a:t>
            </a:r>
          </a:p>
        </p:txBody>
      </p:sp>
      <p:sp>
        <p:nvSpPr>
          <p:cNvPr id="13" name="ZoneTexte 12">
            <a:extLst>
              <a:ext uri="{FF2B5EF4-FFF2-40B4-BE49-F238E27FC236}">
                <a16:creationId xmlns:a16="http://schemas.microsoft.com/office/drawing/2014/main" id="{61218F66-64F8-4629-A784-ACE4DD5E62B8}"/>
              </a:ext>
            </a:extLst>
          </p:cNvPr>
          <p:cNvSpPr txBox="1"/>
          <p:nvPr/>
        </p:nvSpPr>
        <p:spPr>
          <a:xfrm>
            <a:off x="7680176" y="1919054"/>
            <a:ext cx="2808312" cy="400110"/>
          </a:xfrm>
          <a:prstGeom prst="rect">
            <a:avLst/>
          </a:prstGeom>
          <a:noFill/>
        </p:spPr>
        <p:txBody>
          <a:bodyPr wrap="square" rtlCol="0">
            <a:spAutoFit/>
          </a:bodyPr>
          <a:lstStyle/>
          <a:p>
            <a:pPr algn="ctr"/>
            <a:r>
              <a:rPr lang="fr-FR" sz="2000" b="1" dirty="0">
                <a:latin typeface="Open Sans"/>
              </a:rPr>
              <a:t>Créance sociale</a:t>
            </a:r>
          </a:p>
        </p:txBody>
      </p:sp>
      <p:sp>
        <p:nvSpPr>
          <p:cNvPr id="15" name="Flèche : bas 14">
            <a:extLst>
              <a:ext uri="{FF2B5EF4-FFF2-40B4-BE49-F238E27FC236}">
                <a16:creationId xmlns:a16="http://schemas.microsoft.com/office/drawing/2014/main" id="{A5D5E94D-C9C9-4E6A-9735-EB4CD8BA567D}"/>
              </a:ext>
            </a:extLst>
          </p:cNvPr>
          <p:cNvSpPr/>
          <p:nvPr/>
        </p:nvSpPr>
        <p:spPr>
          <a:xfrm>
            <a:off x="2635796" y="2940122"/>
            <a:ext cx="390525" cy="371475"/>
          </a:xfrm>
          <a:prstGeom prst="downArrow">
            <a:avLst/>
          </a:prstGeom>
          <a:solidFill>
            <a:schemeClr val="accent6">
              <a:lumMod val="60000"/>
              <a:lumOff val="4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Flèche : bas 15">
            <a:extLst>
              <a:ext uri="{FF2B5EF4-FFF2-40B4-BE49-F238E27FC236}">
                <a16:creationId xmlns:a16="http://schemas.microsoft.com/office/drawing/2014/main" id="{682C7600-08E7-4A56-9E21-9D9333822EFD}"/>
              </a:ext>
            </a:extLst>
          </p:cNvPr>
          <p:cNvSpPr/>
          <p:nvPr/>
        </p:nvSpPr>
        <p:spPr>
          <a:xfrm>
            <a:off x="8803729" y="2978222"/>
            <a:ext cx="390525" cy="371475"/>
          </a:xfrm>
          <a:prstGeom prst="downArrow">
            <a:avLst/>
          </a:prstGeom>
          <a:solidFill>
            <a:schemeClr val="accent2">
              <a:lumMod val="60000"/>
              <a:lumOff val="40000"/>
            </a:schemeClr>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ZoneTexte 17">
            <a:extLst>
              <a:ext uri="{FF2B5EF4-FFF2-40B4-BE49-F238E27FC236}">
                <a16:creationId xmlns:a16="http://schemas.microsoft.com/office/drawing/2014/main" id="{50D17CE3-730A-42FA-A057-22AF8354E444}"/>
              </a:ext>
            </a:extLst>
          </p:cNvPr>
          <p:cNvSpPr txBox="1"/>
          <p:nvPr/>
        </p:nvSpPr>
        <p:spPr>
          <a:xfrm>
            <a:off x="825699" y="3489032"/>
            <a:ext cx="4752528" cy="830997"/>
          </a:xfrm>
          <a:prstGeom prst="rect">
            <a:avLst/>
          </a:prstGeom>
          <a:noFill/>
          <a:ln>
            <a:noFill/>
          </a:ln>
        </p:spPr>
        <p:txBody>
          <a:bodyPr wrap="square" rtlCol="0">
            <a:spAutoFit/>
          </a:bodyPr>
          <a:lstStyle/>
          <a:p>
            <a:r>
              <a:rPr lang="fr-FR" sz="1600" dirty="0">
                <a:latin typeface="Open Sans"/>
              </a:rPr>
              <a:t>Concernant les créances fiscales les textes sont multiples et le fait générateur de la créance d’impôt est différent pour presque chacun </a:t>
            </a:r>
          </a:p>
        </p:txBody>
      </p:sp>
      <p:sp>
        <p:nvSpPr>
          <p:cNvPr id="19" name="ZoneTexte 18">
            <a:extLst>
              <a:ext uri="{FF2B5EF4-FFF2-40B4-BE49-F238E27FC236}">
                <a16:creationId xmlns:a16="http://schemas.microsoft.com/office/drawing/2014/main" id="{E71941FD-84CC-4DA7-B017-C9BCA181BEF3}"/>
              </a:ext>
            </a:extLst>
          </p:cNvPr>
          <p:cNvSpPr txBox="1"/>
          <p:nvPr/>
        </p:nvSpPr>
        <p:spPr>
          <a:xfrm>
            <a:off x="6672064" y="3533393"/>
            <a:ext cx="4750668" cy="584775"/>
          </a:xfrm>
          <a:prstGeom prst="rect">
            <a:avLst/>
          </a:prstGeom>
          <a:noFill/>
          <a:ln>
            <a:noFill/>
          </a:ln>
        </p:spPr>
        <p:txBody>
          <a:bodyPr wrap="square" rtlCol="0">
            <a:spAutoFit/>
          </a:bodyPr>
          <a:lstStyle/>
          <a:p>
            <a:r>
              <a:rPr lang="fr-FR" sz="1600" dirty="0">
                <a:latin typeface="Open Sans"/>
              </a:rPr>
              <a:t>Les créances sociales ont pour fait générateur l’accomplissement du travail</a:t>
            </a:r>
          </a:p>
        </p:txBody>
      </p:sp>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15</a:t>
            </a:fld>
            <a:endParaRPr lang="fr-FR" dirty="0"/>
          </a:p>
        </p:txBody>
      </p:sp>
      <p:sp>
        <p:nvSpPr>
          <p:cNvPr id="28" name="ZoneTexte 27">
            <a:extLst>
              <a:ext uri="{FF2B5EF4-FFF2-40B4-BE49-F238E27FC236}">
                <a16:creationId xmlns:a16="http://schemas.microsoft.com/office/drawing/2014/main" id="{EB3AFB9B-BA2D-4AD4-A019-610A8F18D3EF}"/>
              </a:ext>
            </a:extLst>
          </p:cNvPr>
          <p:cNvSpPr txBox="1"/>
          <p:nvPr/>
        </p:nvSpPr>
        <p:spPr>
          <a:xfrm>
            <a:off x="1775520" y="368989"/>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La notion de fait générateur (5)</a:t>
            </a:r>
          </a:p>
        </p:txBody>
      </p:sp>
      <p:sp>
        <p:nvSpPr>
          <p:cNvPr id="29" name="ZoneTexte 28">
            <a:extLst>
              <a:ext uri="{FF2B5EF4-FFF2-40B4-BE49-F238E27FC236}">
                <a16:creationId xmlns:a16="http://schemas.microsoft.com/office/drawing/2014/main" id="{16AFD08B-1518-451A-9E95-DA090C953F2B}"/>
              </a:ext>
            </a:extLst>
          </p:cNvPr>
          <p:cNvSpPr txBox="1"/>
          <p:nvPr/>
        </p:nvSpPr>
        <p:spPr>
          <a:xfrm>
            <a:off x="1" y="381424"/>
            <a:ext cx="1415479"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 </a:t>
            </a:r>
            <a:r>
              <a:rPr lang="fr-FR" sz="2400" b="1" dirty="0">
                <a:latin typeface="Vijaya" panose="02020604020202020204" pitchFamily="18" charset="0"/>
                <a:cs typeface="Vijaya" panose="02020604020202020204" pitchFamily="18" charset="0"/>
                <a:hlinkClick r:id="rId2" action="ppaction://hlinksldjump"/>
              </a:rPr>
              <a:t>3</a:t>
            </a:r>
            <a:r>
              <a:rPr lang="fr-FR" sz="2400" b="1" dirty="0">
                <a:latin typeface="Vijaya" panose="02020604020202020204" pitchFamily="18" charset="0"/>
                <a:cs typeface="Vijaya" panose="02020604020202020204" pitchFamily="18" charset="0"/>
              </a:rPr>
              <a:t> </a:t>
            </a:r>
          </a:p>
        </p:txBody>
      </p:sp>
      <p:sp>
        <p:nvSpPr>
          <p:cNvPr id="30" name="ZoneTexte 29">
            <a:extLst>
              <a:ext uri="{FF2B5EF4-FFF2-40B4-BE49-F238E27FC236}">
                <a16:creationId xmlns:a16="http://schemas.microsoft.com/office/drawing/2014/main" id="{E8CC9E3A-A19D-447E-9FE1-10532EBB47F0}"/>
              </a:ext>
            </a:extLst>
          </p:cNvPr>
          <p:cNvSpPr txBox="1"/>
          <p:nvPr/>
        </p:nvSpPr>
        <p:spPr>
          <a:xfrm>
            <a:off x="854274" y="4312960"/>
            <a:ext cx="4752528" cy="1077218"/>
          </a:xfrm>
          <a:prstGeom prst="rect">
            <a:avLst/>
          </a:prstGeom>
          <a:noFill/>
          <a:ln>
            <a:noFill/>
          </a:ln>
        </p:spPr>
        <p:txBody>
          <a:bodyPr wrap="square" rtlCol="0">
            <a:spAutoFit/>
          </a:bodyPr>
          <a:lstStyle/>
          <a:p>
            <a:r>
              <a:rPr lang="fr-FR" sz="1600" dirty="0">
                <a:latin typeface="Open Sans"/>
              </a:rPr>
              <a:t>Pour la TVA assisse sur les prestations de services, le fait générateur est constitué par l’exécution de la prestation, celle assisse sur les ventes la date de livraison </a:t>
            </a:r>
          </a:p>
        </p:txBody>
      </p:sp>
      <p:sp>
        <p:nvSpPr>
          <p:cNvPr id="31" name="ZoneTexte 30">
            <a:extLst>
              <a:ext uri="{FF2B5EF4-FFF2-40B4-BE49-F238E27FC236}">
                <a16:creationId xmlns:a16="http://schemas.microsoft.com/office/drawing/2014/main" id="{122994BE-3353-48C7-8901-281E2B704345}"/>
              </a:ext>
            </a:extLst>
          </p:cNvPr>
          <p:cNvSpPr txBox="1"/>
          <p:nvPr/>
        </p:nvSpPr>
        <p:spPr>
          <a:xfrm>
            <a:off x="911424" y="5373216"/>
            <a:ext cx="4752528" cy="584775"/>
          </a:xfrm>
          <a:prstGeom prst="rect">
            <a:avLst/>
          </a:prstGeom>
          <a:noFill/>
          <a:ln>
            <a:noFill/>
          </a:ln>
        </p:spPr>
        <p:txBody>
          <a:bodyPr wrap="square" rtlCol="0">
            <a:spAutoFit/>
          </a:bodyPr>
          <a:lstStyle/>
          <a:p>
            <a:r>
              <a:rPr lang="fr-FR" sz="1600" dirty="0">
                <a:latin typeface="Open Sans"/>
              </a:rPr>
              <a:t>Le fait générateur de l’impôt sur le revenu est l’expiration de l’année civile </a:t>
            </a:r>
          </a:p>
        </p:txBody>
      </p:sp>
      <p:sp>
        <p:nvSpPr>
          <p:cNvPr id="32" name="Shape 1203">
            <a:extLst>
              <a:ext uri="{FF2B5EF4-FFF2-40B4-BE49-F238E27FC236}">
                <a16:creationId xmlns:a16="http://schemas.microsoft.com/office/drawing/2014/main" id="{1A767AC4-5660-462B-B274-9AC3B774F174}"/>
              </a:ext>
            </a:extLst>
          </p:cNvPr>
          <p:cNvSpPr/>
          <p:nvPr/>
        </p:nvSpPr>
        <p:spPr>
          <a:xfrm rot="16200000">
            <a:off x="486293" y="3523807"/>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6">
              <a:lumMod val="60000"/>
              <a:lumOff val="40000"/>
            </a:schemeClr>
          </a:solidFill>
          <a:ln w="38100" cap="flat">
            <a:solidFill>
              <a:schemeClr val="accent6">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3" name="Shape 1203">
            <a:extLst>
              <a:ext uri="{FF2B5EF4-FFF2-40B4-BE49-F238E27FC236}">
                <a16:creationId xmlns:a16="http://schemas.microsoft.com/office/drawing/2014/main" id="{678D02B7-316D-49C7-84E9-A04EE41CF458}"/>
              </a:ext>
            </a:extLst>
          </p:cNvPr>
          <p:cNvSpPr/>
          <p:nvPr/>
        </p:nvSpPr>
        <p:spPr>
          <a:xfrm rot="16200000">
            <a:off x="6246933" y="3566099"/>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2">
              <a:lumMod val="60000"/>
              <a:lumOff val="40000"/>
            </a:schemeClr>
          </a:solidFill>
          <a:ln w="38100" cap="flat">
            <a:solidFill>
              <a:schemeClr val="accent2">
                <a:lumMod val="50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4" name="Shape 1203">
            <a:extLst>
              <a:ext uri="{FF2B5EF4-FFF2-40B4-BE49-F238E27FC236}">
                <a16:creationId xmlns:a16="http://schemas.microsoft.com/office/drawing/2014/main" id="{90F4C378-1A9E-4FAA-8A9D-773BC2FAA6B8}"/>
              </a:ext>
            </a:extLst>
          </p:cNvPr>
          <p:cNvSpPr/>
          <p:nvPr/>
        </p:nvSpPr>
        <p:spPr>
          <a:xfrm rot="16200000">
            <a:off x="486293" y="4354478"/>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6">
              <a:lumMod val="60000"/>
              <a:lumOff val="40000"/>
            </a:schemeClr>
          </a:solidFill>
          <a:ln w="38100" cap="flat">
            <a:solidFill>
              <a:schemeClr val="accent6">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5" name="Shape 1203">
            <a:extLst>
              <a:ext uri="{FF2B5EF4-FFF2-40B4-BE49-F238E27FC236}">
                <a16:creationId xmlns:a16="http://schemas.microsoft.com/office/drawing/2014/main" id="{C8435DFE-4E8A-4685-87CF-E6B85FF75F3A}"/>
              </a:ext>
            </a:extLst>
          </p:cNvPr>
          <p:cNvSpPr/>
          <p:nvPr/>
        </p:nvSpPr>
        <p:spPr>
          <a:xfrm rot="16200000">
            <a:off x="486293" y="5403105"/>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6">
              <a:lumMod val="60000"/>
              <a:lumOff val="40000"/>
            </a:schemeClr>
          </a:solidFill>
          <a:ln w="38100" cap="flat">
            <a:solidFill>
              <a:schemeClr val="accent6">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6" name="ZoneTexte 35">
            <a:extLst>
              <a:ext uri="{FF2B5EF4-FFF2-40B4-BE49-F238E27FC236}">
                <a16:creationId xmlns:a16="http://schemas.microsoft.com/office/drawing/2014/main" id="{2CB27D81-0359-4223-BDC5-284CD10133EE}"/>
              </a:ext>
            </a:extLst>
          </p:cNvPr>
          <p:cNvSpPr txBox="1"/>
          <p:nvPr/>
        </p:nvSpPr>
        <p:spPr>
          <a:xfrm>
            <a:off x="6696447" y="4326195"/>
            <a:ext cx="4750668" cy="830997"/>
          </a:xfrm>
          <a:prstGeom prst="rect">
            <a:avLst/>
          </a:prstGeom>
          <a:noFill/>
          <a:ln>
            <a:noFill/>
          </a:ln>
        </p:spPr>
        <p:txBody>
          <a:bodyPr wrap="square" rtlCol="0">
            <a:spAutoFit/>
          </a:bodyPr>
          <a:lstStyle/>
          <a:p>
            <a:r>
              <a:rPr lang="fr-FR" sz="1600" dirty="0">
                <a:latin typeface="Open Sans"/>
              </a:rPr>
              <a:t>Concernant les cotisations de retraite, le fait générateur de la cotisation est l’exercice de l’activité au premier jour du trimestre</a:t>
            </a:r>
          </a:p>
        </p:txBody>
      </p:sp>
      <p:sp>
        <p:nvSpPr>
          <p:cNvPr id="37" name="Shape 1203">
            <a:extLst>
              <a:ext uri="{FF2B5EF4-FFF2-40B4-BE49-F238E27FC236}">
                <a16:creationId xmlns:a16="http://schemas.microsoft.com/office/drawing/2014/main" id="{6B1A71BE-7133-467A-A9F0-9BBDDF6785ED}"/>
              </a:ext>
            </a:extLst>
          </p:cNvPr>
          <p:cNvSpPr/>
          <p:nvPr/>
        </p:nvSpPr>
        <p:spPr>
          <a:xfrm rot="16200000">
            <a:off x="6271316" y="4358901"/>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2">
              <a:lumMod val="60000"/>
              <a:lumOff val="40000"/>
            </a:schemeClr>
          </a:solidFill>
          <a:ln w="38100" cap="flat">
            <a:solidFill>
              <a:schemeClr val="accent2">
                <a:lumMod val="50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Tree>
    <p:extLst>
      <p:ext uri="{BB962C8B-B14F-4D97-AF65-F5344CB8AC3E}">
        <p14:creationId xmlns:p14="http://schemas.microsoft.com/office/powerpoint/2010/main" val="1697125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rganigramme : Document 10">
            <a:extLst>
              <a:ext uri="{FF2B5EF4-FFF2-40B4-BE49-F238E27FC236}">
                <a16:creationId xmlns:a16="http://schemas.microsoft.com/office/drawing/2014/main" id="{38611E4E-3804-4783-B476-6E9FE37AB0B3}"/>
              </a:ext>
            </a:extLst>
          </p:cNvPr>
          <p:cNvSpPr/>
          <p:nvPr/>
        </p:nvSpPr>
        <p:spPr>
          <a:xfrm>
            <a:off x="623392" y="5517232"/>
            <a:ext cx="11017224" cy="1008112"/>
          </a:xfrm>
          <a:prstGeom prst="flowChartDocument">
            <a:avLst/>
          </a:prstGeom>
          <a:solidFill>
            <a:schemeClr val="accent6">
              <a:lumMod val="40000"/>
              <a:lumOff val="6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Organigramme : Document 7">
            <a:extLst>
              <a:ext uri="{FF2B5EF4-FFF2-40B4-BE49-F238E27FC236}">
                <a16:creationId xmlns:a16="http://schemas.microsoft.com/office/drawing/2014/main" id="{FDBC6C23-3AA7-44DD-8760-02CC315896B6}"/>
              </a:ext>
            </a:extLst>
          </p:cNvPr>
          <p:cNvSpPr/>
          <p:nvPr/>
        </p:nvSpPr>
        <p:spPr>
          <a:xfrm>
            <a:off x="6672064" y="1124744"/>
            <a:ext cx="5040560" cy="1152128"/>
          </a:xfrm>
          <a:prstGeom prst="flowChartDocumen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Organigramme : Document 4">
            <a:extLst>
              <a:ext uri="{FF2B5EF4-FFF2-40B4-BE49-F238E27FC236}">
                <a16:creationId xmlns:a16="http://schemas.microsoft.com/office/drawing/2014/main" id="{60EBB98B-F1BF-4CC3-9AF9-9099D5B911D1}"/>
              </a:ext>
            </a:extLst>
          </p:cNvPr>
          <p:cNvSpPr/>
          <p:nvPr/>
        </p:nvSpPr>
        <p:spPr>
          <a:xfrm>
            <a:off x="479376" y="1124744"/>
            <a:ext cx="5112568" cy="1152128"/>
          </a:xfrm>
          <a:prstGeom prst="flowChartDocument">
            <a:avLst/>
          </a:prstGeom>
          <a:solidFill>
            <a:schemeClr val="accent5">
              <a:lumMod val="40000"/>
              <a:lumOff val="60000"/>
            </a:schemeClr>
          </a:solidFill>
          <a:ln w="349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2C1DC5EE-4BD2-4E8B-AB9C-39FFA88F24D0}"/>
              </a:ext>
            </a:extLst>
          </p:cNvPr>
          <p:cNvSpPr txBox="1"/>
          <p:nvPr/>
        </p:nvSpPr>
        <p:spPr>
          <a:xfrm>
            <a:off x="479376" y="1475492"/>
            <a:ext cx="4896544" cy="615553"/>
          </a:xfrm>
          <a:prstGeom prst="rect">
            <a:avLst/>
          </a:prstGeom>
          <a:noFill/>
        </p:spPr>
        <p:txBody>
          <a:bodyPr wrap="square" rtlCol="0">
            <a:spAutoFit/>
          </a:bodyPr>
          <a:lstStyle/>
          <a:p>
            <a:pPr algn="ctr"/>
            <a:r>
              <a:rPr lang="fr-FR" b="1" dirty="0">
                <a:latin typeface="Open Sans"/>
              </a:rPr>
              <a:t>Déclaration de créance faite par le créancier </a:t>
            </a:r>
            <a:r>
              <a:rPr lang="fr-FR" sz="1600" dirty="0">
                <a:latin typeface="Open Sans"/>
              </a:rPr>
              <a:t>(L. 622-24 alinéa 2)</a:t>
            </a:r>
          </a:p>
        </p:txBody>
      </p:sp>
      <p:sp>
        <p:nvSpPr>
          <p:cNvPr id="7" name="ZoneTexte 6">
            <a:extLst>
              <a:ext uri="{FF2B5EF4-FFF2-40B4-BE49-F238E27FC236}">
                <a16:creationId xmlns:a16="http://schemas.microsoft.com/office/drawing/2014/main" id="{C28DB4C9-FEEB-4901-91B4-1F409D53E6FA}"/>
              </a:ext>
            </a:extLst>
          </p:cNvPr>
          <p:cNvSpPr txBox="1"/>
          <p:nvPr/>
        </p:nvSpPr>
        <p:spPr>
          <a:xfrm>
            <a:off x="6672064" y="1221915"/>
            <a:ext cx="5040560" cy="923330"/>
          </a:xfrm>
          <a:prstGeom prst="rect">
            <a:avLst/>
          </a:prstGeom>
          <a:noFill/>
        </p:spPr>
        <p:txBody>
          <a:bodyPr wrap="square" rtlCol="0">
            <a:spAutoFit/>
          </a:bodyPr>
          <a:lstStyle/>
          <a:p>
            <a:pPr algn="ctr"/>
            <a:r>
              <a:rPr lang="fr-FR" b="1" dirty="0">
                <a:latin typeface="Open Sans"/>
              </a:rPr>
              <a:t>Déclaration de créance faite par un tiers, pour le compte du créancier (</a:t>
            </a:r>
            <a:r>
              <a:rPr lang="fr-FR" sz="1600" dirty="0">
                <a:latin typeface="Open Sans"/>
              </a:rPr>
              <a:t>contentieux extérieur par exemple) (L. 622-24 alinéa 2)</a:t>
            </a:r>
          </a:p>
        </p:txBody>
      </p:sp>
      <p:sp>
        <p:nvSpPr>
          <p:cNvPr id="9" name="Flèche : bas 8">
            <a:extLst>
              <a:ext uri="{FF2B5EF4-FFF2-40B4-BE49-F238E27FC236}">
                <a16:creationId xmlns:a16="http://schemas.microsoft.com/office/drawing/2014/main" id="{22399CC6-F44F-4AAB-8CE2-7DB3A66C6609}"/>
              </a:ext>
            </a:extLst>
          </p:cNvPr>
          <p:cNvSpPr/>
          <p:nvPr/>
        </p:nvSpPr>
        <p:spPr>
          <a:xfrm>
            <a:off x="2781300" y="2333625"/>
            <a:ext cx="390525" cy="371475"/>
          </a:xfrm>
          <a:prstGeom prst="downArrow">
            <a:avLst/>
          </a:prstGeom>
          <a:solidFill>
            <a:schemeClr val="accent5">
              <a:lumMod val="40000"/>
              <a:lumOff val="6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Flèche : bas 9">
            <a:extLst>
              <a:ext uri="{FF2B5EF4-FFF2-40B4-BE49-F238E27FC236}">
                <a16:creationId xmlns:a16="http://schemas.microsoft.com/office/drawing/2014/main" id="{EFCAD943-E477-420F-9A48-C1442A4CB96B}"/>
              </a:ext>
            </a:extLst>
          </p:cNvPr>
          <p:cNvSpPr/>
          <p:nvPr/>
        </p:nvSpPr>
        <p:spPr>
          <a:xfrm>
            <a:off x="9065468" y="2371725"/>
            <a:ext cx="390525" cy="371475"/>
          </a:xfrm>
          <a:prstGeom prst="downArrow">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BAEDCC5C-18E6-490F-9BAA-D3C64B3495EE}"/>
              </a:ext>
            </a:extLst>
          </p:cNvPr>
          <p:cNvSpPr txBox="1"/>
          <p:nvPr/>
        </p:nvSpPr>
        <p:spPr>
          <a:xfrm>
            <a:off x="335360" y="2886075"/>
            <a:ext cx="5256584" cy="369332"/>
          </a:xfrm>
          <a:prstGeom prst="rect">
            <a:avLst/>
          </a:prstGeom>
          <a:noFill/>
          <a:ln>
            <a:noFill/>
          </a:ln>
        </p:spPr>
        <p:txBody>
          <a:bodyPr wrap="square" rtlCol="0">
            <a:spAutoFit/>
          </a:bodyPr>
          <a:lstStyle/>
          <a:p>
            <a:pPr algn="ctr"/>
            <a:r>
              <a:rPr lang="fr-FR" dirty="0">
                <a:solidFill>
                  <a:schemeClr val="accent1">
                    <a:lumMod val="50000"/>
                  </a:schemeClr>
                </a:solidFill>
              </a:rPr>
              <a:t>Etablie par le représentant légal</a:t>
            </a:r>
          </a:p>
        </p:txBody>
      </p:sp>
      <p:sp>
        <p:nvSpPr>
          <p:cNvPr id="13" name="ZoneTexte 12">
            <a:extLst>
              <a:ext uri="{FF2B5EF4-FFF2-40B4-BE49-F238E27FC236}">
                <a16:creationId xmlns:a16="http://schemas.microsoft.com/office/drawing/2014/main" id="{AA27717E-4F3A-48A2-9463-92E47B242AD3}"/>
              </a:ext>
            </a:extLst>
          </p:cNvPr>
          <p:cNvSpPr txBox="1"/>
          <p:nvPr/>
        </p:nvSpPr>
        <p:spPr>
          <a:xfrm>
            <a:off x="6528048" y="2895600"/>
            <a:ext cx="5252392" cy="646331"/>
          </a:xfrm>
          <a:prstGeom prst="rect">
            <a:avLst/>
          </a:prstGeom>
          <a:noFill/>
          <a:ln>
            <a:noFill/>
          </a:ln>
        </p:spPr>
        <p:txBody>
          <a:bodyPr wrap="square" rtlCol="0">
            <a:spAutoFit/>
          </a:bodyPr>
          <a:lstStyle/>
          <a:p>
            <a:pPr algn="ctr"/>
            <a:r>
              <a:rPr lang="fr-FR" dirty="0">
                <a:solidFill>
                  <a:schemeClr val="accent2">
                    <a:lumMod val="50000"/>
                  </a:schemeClr>
                </a:solidFill>
                <a:latin typeface="Open Sans"/>
              </a:rPr>
              <a:t>Etablie par le représentant légal du tiers, muni d’un pouvoir spécial (sauf pour un avocat)</a:t>
            </a:r>
          </a:p>
        </p:txBody>
      </p:sp>
      <p:sp>
        <p:nvSpPr>
          <p:cNvPr id="16" name="ZoneTexte 15">
            <a:extLst>
              <a:ext uri="{FF2B5EF4-FFF2-40B4-BE49-F238E27FC236}">
                <a16:creationId xmlns:a16="http://schemas.microsoft.com/office/drawing/2014/main" id="{C86DF81D-5790-462C-8F84-739FC5C6D695}"/>
              </a:ext>
            </a:extLst>
          </p:cNvPr>
          <p:cNvSpPr txBox="1"/>
          <p:nvPr/>
        </p:nvSpPr>
        <p:spPr>
          <a:xfrm>
            <a:off x="335360" y="3800475"/>
            <a:ext cx="5256584" cy="646331"/>
          </a:xfrm>
          <a:prstGeom prst="rect">
            <a:avLst/>
          </a:prstGeom>
          <a:noFill/>
          <a:ln>
            <a:noFill/>
          </a:ln>
        </p:spPr>
        <p:txBody>
          <a:bodyPr wrap="square" rtlCol="0">
            <a:spAutoFit/>
          </a:bodyPr>
          <a:lstStyle/>
          <a:p>
            <a:pPr algn="ctr"/>
            <a:r>
              <a:rPr lang="fr-FR" dirty="0">
                <a:solidFill>
                  <a:schemeClr val="accent1">
                    <a:lumMod val="50000"/>
                  </a:schemeClr>
                </a:solidFill>
                <a:latin typeface="Open Sans"/>
              </a:rPr>
              <a:t>Ou par un préposé dûment habilité (pouvoir de représentation interne)</a:t>
            </a:r>
          </a:p>
        </p:txBody>
      </p:sp>
      <p:sp>
        <p:nvSpPr>
          <p:cNvPr id="17" name="ZoneTexte 16">
            <a:extLst>
              <a:ext uri="{FF2B5EF4-FFF2-40B4-BE49-F238E27FC236}">
                <a16:creationId xmlns:a16="http://schemas.microsoft.com/office/drawing/2014/main" id="{578E4F1A-A691-4FAE-BB44-019FCC706247}"/>
              </a:ext>
            </a:extLst>
          </p:cNvPr>
          <p:cNvSpPr txBox="1"/>
          <p:nvPr/>
        </p:nvSpPr>
        <p:spPr>
          <a:xfrm>
            <a:off x="6600056" y="4105275"/>
            <a:ext cx="5189909" cy="923330"/>
          </a:xfrm>
          <a:prstGeom prst="rect">
            <a:avLst/>
          </a:prstGeom>
          <a:noFill/>
          <a:ln>
            <a:noFill/>
          </a:ln>
        </p:spPr>
        <p:txBody>
          <a:bodyPr wrap="square" rtlCol="0">
            <a:spAutoFit/>
          </a:bodyPr>
          <a:lstStyle/>
          <a:p>
            <a:pPr algn="ctr"/>
            <a:r>
              <a:rPr lang="fr-FR" dirty="0">
                <a:solidFill>
                  <a:schemeClr val="accent2">
                    <a:lumMod val="50000"/>
                  </a:schemeClr>
                </a:solidFill>
                <a:latin typeface="Open Sans"/>
              </a:rPr>
              <a:t>Ou par un préposé de cette société dûment habilité (pouvoir spécial plus pouvoir de représentation interne)</a:t>
            </a:r>
          </a:p>
        </p:txBody>
      </p:sp>
      <p:sp>
        <p:nvSpPr>
          <p:cNvPr id="22" name="ZoneTexte 21">
            <a:extLst>
              <a:ext uri="{FF2B5EF4-FFF2-40B4-BE49-F238E27FC236}">
                <a16:creationId xmlns:a16="http://schemas.microsoft.com/office/drawing/2014/main" id="{F9020401-84F1-4E0C-ABD1-AB594D69E930}"/>
              </a:ext>
            </a:extLst>
          </p:cNvPr>
          <p:cNvSpPr txBox="1"/>
          <p:nvPr/>
        </p:nvSpPr>
        <p:spPr>
          <a:xfrm>
            <a:off x="374798" y="5661248"/>
            <a:ext cx="11481842" cy="646331"/>
          </a:xfrm>
          <a:prstGeom prst="rect">
            <a:avLst/>
          </a:prstGeom>
          <a:noFill/>
          <a:ln>
            <a:noFill/>
          </a:ln>
        </p:spPr>
        <p:txBody>
          <a:bodyPr wrap="square" rtlCol="0">
            <a:spAutoFit/>
          </a:bodyPr>
          <a:lstStyle/>
          <a:p>
            <a:pPr algn="ctr"/>
            <a:r>
              <a:rPr lang="fr-FR" dirty="0">
                <a:latin typeface="Open Sans"/>
              </a:rPr>
              <a:t>Le créancier peut ratifier la déclaration faite (irrégulièrement) en son nom jusqu’à ce que le juge statue sur l’admission de la créance, y compris devant la Cour d’appel (L. 622-24 alinéa 2)</a:t>
            </a:r>
          </a:p>
        </p:txBody>
      </p:sp>
      <p:sp>
        <p:nvSpPr>
          <p:cNvPr id="24" name="Espace réservé de la date 23">
            <a:extLst>
              <a:ext uri="{FF2B5EF4-FFF2-40B4-BE49-F238E27FC236}">
                <a16:creationId xmlns:a16="http://schemas.microsoft.com/office/drawing/2014/main" id="{0D6BE945-3ECD-4A10-A82C-051B802685B0}"/>
              </a:ext>
            </a:extLst>
          </p:cNvPr>
          <p:cNvSpPr>
            <a:spLocks noGrp="1"/>
          </p:cNvSpPr>
          <p:nvPr>
            <p:ph type="dt" sz="half" idx="10"/>
          </p:nvPr>
        </p:nvSpPr>
        <p:spPr/>
        <p:txBody>
          <a:bodyPr/>
          <a:lstStyle/>
          <a:p>
            <a:r>
              <a:rPr lang="fr-FR"/>
              <a:t>15/12/2020</a:t>
            </a:r>
            <a:endParaRPr lang="fr-FR" dirty="0"/>
          </a:p>
        </p:txBody>
      </p:sp>
      <p:sp>
        <p:nvSpPr>
          <p:cNvPr id="25" name="Espace réservé du pied de page 24">
            <a:extLst>
              <a:ext uri="{FF2B5EF4-FFF2-40B4-BE49-F238E27FC236}">
                <a16:creationId xmlns:a16="http://schemas.microsoft.com/office/drawing/2014/main" id="{AB4ECAD7-C06B-450E-A329-6A8A3188E0C5}"/>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6" name="Espace réservé du numéro de diapositive 25">
            <a:extLst>
              <a:ext uri="{FF2B5EF4-FFF2-40B4-BE49-F238E27FC236}">
                <a16:creationId xmlns:a16="http://schemas.microsoft.com/office/drawing/2014/main" id="{95377E75-6375-4971-92EC-4A998373EB47}"/>
              </a:ext>
            </a:extLst>
          </p:cNvPr>
          <p:cNvSpPr>
            <a:spLocks noGrp="1"/>
          </p:cNvSpPr>
          <p:nvPr>
            <p:ph type="sldNum" sz="quarter" idx="12"/>
          </p:nvPr>
        </p:nvSpPr>
        <p:spPr/>
        <p:txBody>
          <a:bodyPr/>
          <a:lstStyle/>
          <a:p>
            <a:fld id="{A7D2C6EA-A00E-474B-A989-EF59E4134B89}" type="slidenum">
              <a:rPr lang="fr-FR" smtClean="0"/>
              <a:t>16</a:t>
            </a:fld>
            <a:endParaRPr lang="fr-FR" dirty="0"/>
          </a:p>
        </p:txBody>
      </p:sp>
      <p:sp>
        <p:nvSpPr>
          <p:cNvPr id="28" name="ZoneTexte 27">
            <a:extLst>
              <a:ext uri="{FF2B5EF4-FFF2-40B4-BE49-F238E27FC236}">
                <a16:creationId xmlns:a16="http://schemas.microsoft.com/office/drawing/2014/main" id="{8F8531BA-36EE-4013-B9FF-C64ACDC55421}"/>
              </a:ext>
            </a:extLst>
          </p:cNvPr>
          <p:cNvSpPr txBox="1"/>
          <p:nvPr/>
        </p:nvSpPr>
        <p:spPr>
          <a:xfrm>
            <a:off x="1775520" y="146588"/>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Auteur de la déclaration de créance (L. 622-24 alinéa 2) (1) </a:t>
            </a:r>
          </a:p>
        </p:txBody>
      </p:sp>
      <p:sp>
        <p:nvSpPr>
          <p:cNvPr id="29" name="ZoneTexte 28">
            <a:hlinkClick r:id="rId2" action="ppaction://hlinksldjump"/>
            <a:extLst>
              <a:ext uri="{FF2B5EF4-FFF2-40B4-BE49-F238E27FC236}">
                <a16:creationId xmlns:a16="http://schemas.microsoft.com/office/drawing/2014/main" id="{3C3300F0-6079-453D-B157-0F116742C14A}"/>
              </a:ext>
            </a:extLst>
          </p:cNvPr>
          <p:cNvSpPr txBox="1"/>
          <p:nvPr/>
        </p:nvSpPr>
        <p:spPr>
          <a:xfrm>
            <a:off x="0" y="159023"/>
            <a:ext cx="1415480" cy="461665"/>
          </a:xfrm>
          <a:prstGeom prst="rect">
            <a:avLst/>
          </a:prstGeom>
          <a:solidFill>
            <a:schemeClr val="bg1">
              <a:lumMod val="85000"/>
            </a:schemeClr>
          </a:solidFill>
          <a:ln>
            <a:noFill/>
          </a:ln>
        </p:spPr>
        <p:txBody>
          <a:bodyPr wrap="square" rtlCol="0">
            <a:spAutoFit/>
          </a:bodyPr>
          <a:lstStyle/>
          <a:p>
            <a:pPr algn="ctr"/>
            <a:r>
              <a:rPr lang="fr-FR" sz="2400" b="1" dirty="0">
                <a:latin typeface="Vijaya" panose="02020604020202020204" pitchFamily="18" charset="0"/>
                <a:cs typeface="Vijaya" panose="02020604020202020204" pitchFamily="18" charset="0"/>
              </a:rPr>
              <a:t>4 </a:t>
            </a:r>
          </a:p>
        </p:txBody>
      </p:sp>
      <p:sp>
        <p:nvSpPr>
          <p:cNvPr id="27" name="Flèche : bas 26">
            <a:extLst>
              <a:ext uri="{FF2B5EF4-FFF2-40B4-BE49-F238E27FC236}">
                <a16:creationId xmlns:a16="http://schemas.microsoft.com/office/drawing/2014/main" id="{5BFAEEB1-A922-4BD8-AFE3-56B941B03353}"/>
              </a:ext>
            </a:extLst>
          </p:cNvPr>
          <p:cNvSpPr/>
          <p:nvPr/>
        </p:nvSpPr>
        <p:spPr>
          <a:xfrm>
            <a:off x="2783632" y="3393182"/>
            <a:ext cx="390525" cy="371475"/>
          </a:xfrm>
          <a:prstGeom prst="downArrow">
            <a:avLst/>
          </a:prstGeom>
          <a:solidFill>
            <a:schemeClr val="accent5">
              <a:lumMod val="40000"/>
              <a:lumOff val="6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Flèche : bas 29">
            <a:extLst>
              <a:ext uri="{FF2B5EF4-FFF2-40B4-BE49-F238E27FC236}">
                <a16:creationId xmlns:a16="http://schemas.microsoft.com/office/drawing/2014/main" id="{E2B1B8C4-2D66-4E51-92DA-567B55BE3861}"/>
              </a:ext>
            </a:extLst>
          </p:cNvPr>
          <p:cNvSpPr/>
          <p:nvPr/>
        </p:nvSpPr>
        <p:spPr>
          <a:xfrm>
            <a:off x="9095953" y="3652639"/>
            <a:ext cx="390525" cy="371475"/>
          </a:xfrm>
          <a:prstGeom prst="downArrow">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554055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Espace réservé de la date 23">
            <a:extLst>
              <a:ext uri="{FF2B5EF4-FFF2-40B4-BE49-F238E27FC236}">
                <a16:creationId xmlns:a16="http://schemas.microsoft.com/office/drawing/2014/main" id="{0D6BE945-3ECD-4A10-A82C-051B802685B0}"/>
              </a:ext>
            </a:extLst>
          </p:cNvPr>
          <p:cNvSpPr>
            <a:spLocks noGrp="1"/>
          </p:cNvSpPr>
          <p:nvPr>
            <p:ph type="dt" sz="half" idx="10"/>
          </p:nvPr>
        </p:nvSpPr>
        <p:spPr/>
        <p:txBody>
          <a:bodyPr/>
          <a:lstStyle/>
          <a:p>
            <a:r>
              <a:rPr lang="fr-FR"/>
              <a:t>15/12/2020</a:t>
            </a:r>
            <a:endParaRPr lang="fr-FR" dirty="0"/>
          </a:p>
        </p:txBody>
      </p:sp>
      <p:sp>
        <p:nvSpPr>
          <p:cNvPr id="25" name="Espace réservé du pied de page 24">
            <a:extLst>
              <a:ext uri="{FF2B5EF4-FFF2-40B4-BE49-F238E27FC236}">
                <a16:creationId xmlns:a16="http://schemas.microsoft.com/office/drawing/2014/main" id="{AB4ECAD7-C06B-450E-A329-6A8A3188E0C5}"/>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6" name="Espace réservé du numéro de diapositive 25">
            <a:extLst>
              <a:ext uri="{FF2B5EF4-FFF2-40B4-BE49-F238E27FC236}">
                <a16:creationId xmlns:a16="http://schemas.microsoft.com/office/drawing/2014/main" id="{95377E75-6375-4971-92EC-4A998373EB47}"/>
              </a:ext>
            </a:extLst>
          </p:cNvPr>
          <p:cNvSpPr>
            <a:spLocks noGrp="1"/>
          </p:cNvSpPr>
          <p:nvPr>
            <p:ph type="sldNum" sz="quarter" idx="12"/>
          </p:nvPr>
        </p:nvSpPr>
        <p:spPr/>
        <p:txBody>
          <a:bodyPr/>
          <a:lstStyle/>
          <a:p>
            <a:fld id="{A7D2C6EA-A00E-474B-A989-EF59E4134B89}" type="slidenum">
              <a:rPr lang="fr-FR" smtClean="0"/>
              <a:t>17</a:t>
            </a:fld>
            <a:endParaRPr lang="fr-FR" dirty="0"/>
          </a:p>
        </p:txBody>
      </p:sp>
      <p:sp>
        <p:nvSpPr>
          <p:cNvPr id="28" name="ZoneTexte 27">
            <a:extLst>
              <a:ext uri="{FF2B5EF4-FFF2-40B4-BE49-F238E27FC236}">
                <a16:creationId xmlns:a16="http://schemas.microsoft.com/office/drawing/2014/main" id="{8F8531BA-36EE-4013-B9FF-C64ACDC55421}"/>
              </a:ext>
            </a:extLst>
          </p:cNvPr>
          <p:cNvSpPr txBox="1"/>
          <p:nvPr/>
        </p:nvSpPr>
        <p:spPr>
          <a:xfrm>
            <a:off x="1775520" y="146588"/>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Auteur de la déclaration de créance (2)</a:t>
            </a:r>
          </a:p>
        </p:txBody>
      </p:sp>
      <p:sp>
        <p:nvSpPr>
          <p:cNvPr id="29" name="ZoneTexte 28">
            <a:hlinkClick r:id="rId2" action="ppaction://hlinksldjump"/>
            <a:extLst>
              <a:ext uri="{FF2B5EF4-FFF2-40B4-BE49-F238E27FC236}">
                <a16:creationId xmlns:a16="http://schemas.microsoft.com/office/drawing/2014/main" id="{3C3300F0-6079-453D-B157-0F116742C14A}"/>
              </a:ext>
            </a:extLst>
          </p:cNvPr>
          <p:cNvSpPr txBox="1"/>
          <p:nvPr/>
        </p:nvSpPr>
        <p:spPr>
          <a:xfrm>
            <a:off x="0" y="159023"/>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4 </a:t>
            </a:r>
          </a:p>
        </p:txBody>
      </p:sp>
      <p:sp>
        <p:nvSpPr>
          <p:cNvPr id="46" name="Text Placeholder 9">
            <a:extLst>
              <a:ext uri="{FF2B5EF4-FFF2-40B4-BE49-F238E27FC236}">
                <a16:creationId xmlns:a16="http://schemas.microsoft.com/office/drawing/2014/main" id="{F3792678-C627-4188-AC19-F20AF011881B}"/>
              </a:ext>
            </a:extLst>
          </p:cNvPr>
          <p:cNvSpPr txBox="1">
            <a:spLocks/>
          </p:cNvSpPr>
          <p:nvPr/>
        </p:nvSpPr>
        <p:spPr>
          <a:xfrm>
            <a:off x="330199" y="1680530"/>
            <a:ext cx="5613400" cy="1815764"/>
          </a:xfrm>
          <a:prstGeom prst="rect">
            <a:avLst/>
          </a:prstGeom>
          <a:solidFill>
            <a:schemeClr val="accent5">
              <a:lumMod val="20000"/>
              <a:lumOff val="80000"/>
            </a:schemeClr>
          </a:solidFill>
          <a:ln w="38100">
            <a:solidFill>
              <a:schemeClr val="accent5">
                <a:lumMod val="75000"/>
              </a:schemeClr>
            </a:solidFill>
          </a:ln>
        </p:spPr>
        <p:txBody>
          <a:bodyPr vert="horz" lIns="91440" tIns="18288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i="0" u="none" strike="noStrike" kern="1200" cap="none" spc="0" normalizeH="0" baseline="0" dirty="0">
                <a:ln>
                  <a:noFill/>
                </a:ln>
                <a:solidFill>
                  <a:schemeClr val="tx1"/>
                </a:solidFill>
                <a:effectLst/>
                <a:uLnTx/>
                <a:uFillTx/>
                <a:latin typeface="Open Sans"/>
              </a:rPr>
              <a:t>Le déclarant qui est un tiers, doit être muni d’un pouvoir spécial pour déclarer la créance.</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i="0" u="none" strike="noStrike" kern="1200" cap="none" spc="0" normalizeH="0" baseline="0" dirty="0">
                <a:ln>
                  <a:noFill/>
                </a:ln>
                <a:solidFill>
                  <a:schemeClr val="tx1"/>
                </a:solidFill>
                <a:effectLst/>
                <a:uLnTx/>
                <a:uFillTx/>
                <a:latin typeface="Open Sans"/>
              </a:rPr>
              <a:t>Le pouvoir doit préciser le nom du débiteur.</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i="0" u="none" strike="noStrike" kern="1200" cap="none" spc="0" normalizeH="0" baseline="0" dirty="0">
                <a:ln>
                  <a:noFill/>
                </a:ln>
                <a:solidFill>
                  <a:schemeClr val="tx1"/>
                </a:solidFill>
                <a:effectLst/>
                <a:uLnTx/>
                <a:uFillTx/>
                <a:latin typeface="Open Sans"/>
              </a:rPr>
              <a:t>Un mandat pour recouvrer la créance ne vaut pas mandat pour la déclarer.</a:t>
            </a:r>
          </a:p>
        </p:txBody>
      </p:sp>
      <p:sp>
        <p:nvSpPr>
          <p:cNvPr id="47" name="Text Placeholder 10">
            <a:extLst>
              <a:ext uri="{FF2B5EF4-FFF2-40B4-BE49-F238E27FC236}">
                <a16:creationId xmlns:a16="http://schemas.microsoft.com/office/drawing/2014/main" id="{3173DEFB-D481-4A31-8C82-8473B7586542}"/>
              </a:ext>
            </a:extLst>
          </p:cNvPr>
          <p:cNvSpPr txBox="1">
            <a:spLocks/>
          </p:cNvSpPr>
          <p:nvPr/>
        </p:nvSpPr>
        <p:spPr>
          <a:xfrm>
            <a:off x="330199" y="4277940"/>
            <a:ext cx="5613400" cy="1802097"/>
          </a:xfrm>
          <a:prstGeom prst="rect">
            <a:avLst/>
          </a:prstGeom>
          <a:solidFill>
            <a:schemeClr val="accent6">
              <a:lumMod val="20000"/>
              <a:lumOff val="80000"/>
            </a:schemeClr>
          </a:solidFill>
          <a:ln w="38100">
            <a:solidFill>
              <a:schemeClr val="accent6">
                <a:lumMod val="75000"/>
              </a:schemeClr>
            </a:solidFill>
          </a:ln>
        </p:spPr>
        <p:txBody>
          <a:bodyPr vert="horz" lIns="91440" tIns="18288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i="0" u="none" strike="noStrike" kern="1200" cap="none" spc="0" normalizeH="0" baseline="0" dirty="0">
                <a:ln>
                  <a:noFill/>
                </a:ln>
                <a:solidFill>
                  <a:schemeClr val="tx1"/>
                </a:solidFill>
                <a:effectLst/>
                <a:uLnTx/>
                <a:uFillTx/>
                <a:latin typeface="Open Sans"/>
              </a:rPr>
              <a:t>Un avocat est dispensé de la production d’un mandat spécial.</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i="0" u="none" strike="noStrike" kern="1200" cap="none" spc="0" normalizeH="0" baseline="0" dirty="0">
                <a:ln>
                  <a:noFill/>
                </a:ln>
                <a:solidFill>
                  <a:schemeClr val="tx1"/>
                </a:solidFill>
                <a:effectLst/>
                <a:uLnTx/>
                <a:uFillTx/>
                <a:latin typeface="Open Sans"/>
              </a:rPr>
              <a:t>L’huissier n’est pas dispensé de prouver être titulaire d’un pouvoir spécia</a:t>
            </a:r>
            <a:r>
              <a:rPr lang="fr-FR" sz="1800" dirty="0">
                <a:solidFill>
                  <a:schemeClr val="tx1"/>
                </a:solidFill>
                <a:latin typeface="Open Sans"/>
              </a:rPr>
              <a:t>l</a:t>
            </a:r>
            <a:endParaRPr kumimoji="0" lang="fr-FR" sz="1800" i="0" u="none" strike="noStrike" kern="1200" cap="none" spc="0" normalizeH="0" baseline="0" dirty="0">
              <a:ln>
                <a:noFill/>
              </a:ln>
              <a:solidFill>
                <a:schemeClr val="tx1"/>
              </a:solidFill>
              <a:effectLst/>
              <a:uLnTx/>
              <a:uFillTx/>
              <a:latin typeface="Open Sans"/>
            </a:endParaRPr>
          </a:p>
        </p:txBody>
      </p:sp>
      <p:sp>
        <p:nvSpPr>
          <p:cNvPr id="48" name="Text Placeholder 11">
            <a:extLst>
              <a:ext uri="{FF2B5EF4-FFF2-40B4-BE49-F238E27FC236}">
                <a16:creationId xmlns:a16="http://schemas.microsoft.com/office/drawing/2014/main" id="{AFCBA0C8-1018-41AF-880A-6C4C4F260DAC}"/>
              </a:ext>
            </a:extLst>
          </p:cNvPr>
          <p:cNvSpPr txBox="1">
            <a:spLocks/>
          </p:cNvSpPr>
          <p:nvPr/>
        </p:nvSpPr>
        <p:spPr>
          <a:xfrm>
            <a:off x="6248401" y="1680530"/>
            <a:ext cx="5613400" cy="1815764"/>
          </a:xfrm>
          <a:prstGeom prst="rect">
            <a:avLst/>
          </a:prstGeom>
          <a:solidFill>
            <a:schemeClr val="accent2">
              <a:lumMod val="20000"/>
              <a:lumOff val="80000"/>
            </a:schemeClr>
          </a:solidFill>
          <a:ln w="38100">
            <a:solidFill>
              <a:schemeClr val="accent2">
                <a:lumMod val="75000"/>
              </a:schemeClr>
            </a:solidFill>
          </a:ln>
        </p:spPr>
        <p:txBody>
          <a:bodyPr vert="horz" lIns="91440" tIns="18288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i="0" u="none" strike="noStrike" kern="1200" cap="none" spc="0" normalizeH="0" baseline="0" dirty="0">
                <a:ln>
                  <a:noFill/>
                </a:ln>
                <a:solidFill>
                  <a:schemeClr val="tx1"/>
                </a:solidFill>
                <a:effectLst/>
                <a:uLnTx/>
                <a:uFillTx/>
                <a:latin typeface="Open Sans"/>
              </a:rPr>
              <a:t>Il s’agit ici d’un simple pouvoir interne, comportant le la possibilité pour le bénéficiaire d’effectuer une déclaration de créance pour le compte de la société.</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i="0" u="none" strike="noStrike" kern="1200" cap="none" spc="0" normalizeH="0" baseline="0" dirty="0">
                <a:ln>
                  <a:noFill/>
                </a:ln>
                <a:solidFill>
                  <a:schemeClr val="tx1"/>
                </a:solidFill>
                <a:effectLst/>
                <a:uLnTx/>
                <a:uFillTx/>
                <a:latin typeface="Open Sans"/>
              </a:rPr>
              <a:t>Possibilité de subdéléguer le pouvoir, si cette possibilité est prévue.</a:t>
            </a:r>
          </a:p>
        </p:txBody>
      </p:sp>
      <p:sp>
        <p:nvSpPr>
          <p:cNvPr id="49" name="Text Placeholder 12">
            <a:extLst>
              <a:ext uri="{FF2B5EF4-FFF2-40B4-BE49-F238E27FC236}">
                <a16:creationId xmlns:a16="http://schemas.microsoft.com/office/drawing/2014/main" id="{C5B44D60-B586-488D-B1F3-0AE16FCAAB99}"/>
              </a:ext>
            </a:extLst>
          </p:cNvPr>
          <p:cNvSpPr txBox="1">
            <a:spLocks/>
          </p:cNvSpPr>
          <p:nvPr/>
        </p:nvSpPr>
        <p:spPr>
          <a:xfrm>
            <a:off x="6248401" y="4277940"/>
            <a:ext cx="5613400" cy="1802097"/>
          </a:xfrm>
          <a:prstGeom prst="rect">
            <a:avLst/>
          </a:prstGeom>
          <a:solidFill>
            <a:schemeClr val="accent4">
              <a:lumMod val="20000"/>
              <a:lumOff val="80000"/>
            </a:schemeClr>
          </a:solidFill>
          <a:ln w="38100">
            <a:solidFill>
              <a:schemeClr val="accent4">
                <a:lumMod val="75000"/>
              </a:schemeClr>
            </a:solidFill>
          </a:ln>
        </p:spPr>
        <p:txBody>
          <a:bodyPr vert="horz" lIns="91440" tIns="18288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i="0" u="none" strike="noStrike" kern="1200" cap="none" spc="0" normalizeH="0" baseline="0" dirty="0">
                <a:ln>
                  <a:noFill/>
                </a:ln>
                <a:solidFill>
                  <a:schemeClr val="tx1"/>
                </a:solidFill>
                <a:effectLst/>
                <a:uLnTx/>
                <a:uFillTx/>
                <a:latin typeface="Open Sans"/>
              </a:rPr>
              <a:t>Le pouvoir n’a pas à avoir date certaine.</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i="0" u="none" strike="noStrike" kern="1200" cap="none" spc="0" normalizeH="0" baseline="0" dirty="0">
                <a:ln>
                  <a:noFill/>
                </a:ln>
                <a:solidFill>
                  <a:schemeClr val="tx1"/>
                </a:solidFill>
                <a:effectLst/>
                <a:uLnTx/>
                <a:uFillTx/>
                <a:latin typeface="Open Sans"/>
              </a:rPr>
              <a:t>Le pouvoir peut être prouvé, jusqu’à ce que le juge statue sur l’admission de la créance (</a:t>
            </a:r>
            <a:r>
              <a:rPr lang="fr-FR" sz="1800" dirty="0">
                <a:solidFill>
                  <a:schemeClr val="tx1"/>
                </a:solidFill>
                <a:latin typeface="Open Sans"/>
              </a:rPr>
              <a:t>y compris en appel)</a:t>
            </a:r>
            <a:endParaRPr kumimoji="0" lang="fr-FR" sz="1800" i="0" u="none" strike="noStrike" kern="1200" cap="none" spc="0" normalizeH="0" baseline="0" dirty="0">
              <a:ln>
                <a:noFill/>
              </a:ln>
              <a:solidFill>
                <a:schemeClr val="tx1"/>
              </a:solidFill>
              <a:effectLst/>
              <a:uLnTx/>
              <a:uFillTx/>
              <a:latin typeface="Open Sans"/>
            </a:endParaRPr>
          </a:p>
        </p:txBody>
      </p:sp>
      <p:sp>
        <p:nvSpPr>
          <p:cNvPr id="50" name="Text Placeholder 7">
            <a:extLst>
              <a:ext uri="{FF2B5EF4-FFF2-40B4-BE49-F238E27FC236}">
                <a16:creationId xmlns:a16="http://schemas.microsoft.com/office/drawing/2014/main" id="{745B51F2-7215-4BE5-9FCF-2DADE9EF067A}"/>
              </a:ext>
            </a:extLst>
          </p:cNvPr>
          <p:cNvSpPr txBox="1">
            <a:spLocks/>
          </p:cNvSpPr>
          <p:nvPr/>
        </p:nvSpPr>
        <p:spPr>
          <a:xfrm>
            <a:off x="330199" y="3875314"/>
            <a:ext cx="5613401" cy="420914"/>
          </a:xfrm>
          <a:prstGeom prst="rect">
            <a:avLst/>
          </a:prstGeom>
          <a:solidFill>
            <a:schemeClr val="accent6">
              <a:lumMod val="40000"/>
              <a:lumOff val="60000"/>
            </a:schemeClr>
          </a:solidFill>
          <a:ln w="38100">
            <a:solidFill>
              <a:schemeClr val="accent6">
                <a:lumMod val="75000"/>
              </a:schemeClr>
            </a:solidFill>
          </a:ln>
        </p:spPr>
        <p:txBody>
          <a:bodyPr vert="horz" wrap="square" lIns="0" tIns="0" rIns="0" bIns="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None/>
              <a:defRPr lang="en-US" sz="2400" b="1" kern="1200" cap="all"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1" i="0" u="none" strike="noStrike" kern="1200" cap="all" spc="0" normalizeH="0" baseline="0" dirty="0">
                <a:ln>
                  <a:noFill/>
                </a:ln>
                <a:solidFill>
                  <a:srgbClr val="40515A"/>
                </a:solidFill>
                <a:effectLst/>
                <a:uLnTx/>
                <a:uFillTx/>
                <a:latin typeface="Open Sans"/>
              </a:rPr>
              <a:t>Dispenses légales d’un pouvoir spécial </a:t>
            </a:r>
          </a:p>
        </p:txBody>
      </p:sp>
      <p:sp>
        <p:nvSpPr>
          <p:cNvPr id="51" name="Text Placeholder 8">
            <a:extLst>
              <a:ext uri="{FF2B5EF4-FFF2-40B4-BE49-F238E27FC236}">
                <a16:creationId xmlns:a16="http://schemas.microsoft.com/office/drawing/2014/main" id="{7D77F3CF-62FB-45F0-944E-6F8F048EA195}"/>
              </a:ext>
            </a:extLst>
          </p:cNvPr>
          <p:cNvSpPr txBox="1">
            <a:spLocks/>
          </p:cNvSpPr>
          <p:nvPr/>
        </p:nvSpPr>
        <p:spPr>
          <a:xfrm>
            <a:off x="6248400" y="3875314"/>
            <a:ext cx="5613401" cy="420914"/>
          </a:xfrm>
          <a:prstGeom prst="rect">
            <a:avLst/>
          </a:prstGeom>
          <a:solidFill>
            <a:schemeClr val="accent4">
              <a:lumMod val="40000"/>
              <a:lumOff val="60000"/>
            </a:schemeClr>
          </a:solidFill>
          <a:ln w="38100">
            <a:solidFill>
              <a:schemeClr val="accent4">
                <a:lumMod val="75000"/>
              </a:schemeClr>
            </a:solidFill>
          </a:ln>
        </p:spPr>
        <p:txBody>
          <a:bodyPr vert="horz" wrap="square" lIns="0" tIns="0" rIns="0" bIns="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None/>
              <a:defRPr lang="en-US" sz="2400" b="1" kern="1200" cap="all"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1" i="0" u="none" strike="noStrike" kern="1200" cap="all" spc="0" normalizeH="0" baseline="0" dirty="0">
                <a:ln>
                  <a:noFill/>
                </a:ln>
                <a:solidFill>
                  <a:schemeClr val="tx1"/>
                </a:solidFill>
                <a:effectLst/>
                <a:uLnTx/>
                <a:uFillTx/>
                <a:latin typeface="Open Sans"/>
              </a:rPr>
              <a:t>Preuve du pouvoir </a:t>
            </a:r>
          </a:p>
        </p:txBody>
      </p:sp>
      <p:sp>
        <p:nvSpPr>
          <p:cNvPr id="52" name="Text Placeholder 5">
            <a:extLst>
              <a:ext uri="{FF2B5EF4-FFF2-40B4-BE49-F238E27FC236}">
                <a16:creationId xmlns:a16="http://schemas.microsoft.com/office/drawing/2014/main" id="{EB062A53-2A71-4066-8ABC-6D3A2A2E1D41}"/>
              </a:ext>
            </a:extLst>
          </p:cNvPr>
          <p:cNvSpPr txBox="1">
            <a:spLocks/>
          </p:cNvSpPr>
          <p:nvPr/>
        </p:nvSpPr>
        <p:spPr>
          <a:xfrm>
            <a:off x="330199" y="1268760"/>
            <a:ext cx="5613401" cy="420914"/>
          </a:xfrm>
          <a:prstGeom prst="rect">
            <a:avLst/>
          </a:prstGeom>
          <a:solidFill>
            <a:schemeClr val="accent5">
              <a:lumMod val="60000"/>
              <a:lumOff val="40000"/>
            </a:schemeClr>
          </a:solidFill>
          <a:ln w="38100">
            <a:solidFill>
              <a:schemeClr val="accent5">
                <a:lumMod val="75000"/>
              </a:schemeClr>
            </a:solidFill>
          </a:ln>
        </p:spPr>
        <p:txBody>
          <a:bodyPr vert="horz" wrap="square" lIns="0" tIns="0" rIns="0" bIns="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None/>
              <a:defRPr lang="en-US" sz="2400" b="1" kern="1200" cap="all"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1" i="0" u="none" strike="noStrike" kern="1200" cap="all" spc="0" normalizeH="0" baseline="0" dirty="0">
                <a:ln>
                  <a:noFill/>
                </a:ln>
                <a:solidFill>
                  <a:schemeClr val="tx1"/>
                </a:solidFill>
                <a:effectLst/>
                <a:uLnTx/>
                <a:uFillTx/>
                <a:latin typeface="Open Sans"/>
              </a:rPr>
              <a:t>Déclaration par un Tiers </a:t>
            </a:r>
          </a:p>
        </p:txBody>
      </p:sp>
      <p:sp>
        <p:nvSpPr>
          <p:cNvPr id="53" name="Text Placeholder 6">
            <a:extLst>
              <a:ext uri="{FF2B5EF4-FFF2-40B4-BE49-F238E27FC236}">
                <a16:creationId xmlns:a16="http://schemas.microsoft.com/office/drawing/2014/main" id="{28CB9A8C-B426-4511-B466-B97AFD51978D}"/>
              </a:ext>
            </a:extLst>
          </p:cNvPr>
          <p:cNvSpPr txBox="1">
            <a:spLocks/>
          </p:cNvSpPr>
          <p:nvPr/>
        </p:nvSpPr>
        <p:spPr>
          <a:xfrm>
            <a:off x="6248400" y="1268760"/>
            <a:ext cx="5613401" cy="420914"/>
          </a:xfrm>
          <a:prstGeom prst="rect">
            <a:avLst/>
          </a:prstGeom>
          <a:solidFill>
            <a:schemeClr val="accent2">
              <a:lumMod val="40000"/>
              <a:lumOff val="60000"/>
            </a:schemeClr>
          </a:solidFill>
          <a:ln w="38100">
            <a:solidFill>
              <a:schemeClr val="accent2">
                <a:lumMod val="75000"/>
              </a:schemeClr>
            </a:solidFill>
          </a:ln>
        </p:spPr>
        <p:txBody>
          <a:bodyPr vert="horz" wrap="square" lIns="0" tIns="0" rIns="0" bIns="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None/>
              <a:defRPr lang="en-US" sz="2400" b="1" kern="1200" cap="all"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1" i="0" u="none" strike="noStrike" kern="1200" cap="all" spc="0" normalizeH="0" baseline="0" dirty="0">
                <a:solidFill>
                  <a:srgbClr val="40515A"/>
                </a:solidFill>
                <a:effectLst/>
                <a:uLnTx/>
                <a:uFillTx/>
                <a:latin typeface="Open Sans"/>
              </a:rPr>
              <a:t>Délégation de pouvoir à un préposé </a:t>
            </a:r>
          </a:p>
        </p:txBody>
      </p:sp>
    </p:spTree>
    <p:extLst>
      <p:ext uri="{BB962C8B-B14F-4D97-AF65-F5344CB8AC3E}">
        <p14:creationId xmlns:p14="http://schemas.microsoft.com/office/powerpoint/2010/main" val="1245861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9CF6147-FF67-4963-A8A7-4D685C1C978E}"/>
              </a:ext>
            </a:extLst>
          </p:cNvPr>
          <p:cNvSpPr/>
          <p:nvPr/>
        </p:nvSpPr>
        <p:spPr>
          <a:xfrm>
            <a:off x="335360" y="1095375"/>
            <a:ext cx="11521280" cy="605433"/>
          </a:xfrm>
          <a:prstGeom prst="rect">
            <a:avLst/>
          </a:prstGeom>
          <a:pattFill prst="pct60">
            <a:fgClr>
              <a:schemeClr val="accent6">
                <a:lumMod val="60000"/>
                <a:lumOff val="40000"/>
              </a:schemeClr>
            </a:fgClr>
            <a:bgClr>
              <a:schemeClr val="bg1"/>
            </a:bgClr>
          </a:patt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2C1DC5EE-4BD2-4E8B-AB9C-39FFA88F24D0}"/>
              </a:ext>
            </a:extLst>
          </p:cNvPr>
          <p:cNvSpPr txBox="1"/>
          <p:nvPr/>
        </p:nvSpPr>
        <p:spPr>
          <a:xfrm>
            <a:off x="1919536" y="1187460"/>
            <a:ext cx="8352928" cy="369332"/>
          </a:xfrm>
          <a:prstGeom prst="rect">
            <a:avLst/>
          </a:prstGeom>
          <a:noFill/>
        </p:spPr>
        <p:txBody>
          <a:bodyPr wrap="square" rtlCol="0">
            <a:spAutoFit/>
          </a:bodyPr>
          <a:lstStyle/>
          <a:p>
            <a:pPr algn="ctr"/>
            <a:r>
              <a:rPr lang="fr-FR" b="1" dirty="0">
                <a:latin typeface="Open Sans"/>
              </a:rPr>
              <a:t>Déclaration faite par le débiteur pour le compte du créancier (1)</a:t>
            </a:r>
          </a:p>
        </p:txBody>
      </p:sp>
      <p:sp>
        <p:nvSpPr>
          <p:cNvPr id="9" name="Flèche : bas 8">
            <a:extLst>
              <a:ext uri="{FF2B5EF4-FFF2-40B4-BE49-F238E27FC236}">
                <a16:creationId xmlns:a16="http://schemas.microsoft.com/office/drawing/2014/main" id="{22399CC6-F44F-4AAB-8CE2-7DB3A66C6609}"/>
              </a:ext>
            </a:extLst>
          </p:cNvPr>
          <p:cNvSpPr/>
          <p:nvPr/>
        </p:nvSpPr>
        <p:spPr>
          <a:xfrm>
            <a:off x="5879976" y="1772816"/>
            <a:ext cx="390525" cy="371475"/>
          </a:xfrm>
          <a:prstGeom prst="down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BAEDCC5C-18E6-490F-9BAA-D3C64B3495EE}"/>
              </a:ext>
            </a:extLst>
          </p:cNvPr>
          <p:cNvSpPr txBox="1"/>
          <p:nvPr/>
        </p:nvSpPr>
        <p:spPr>
          <a:xfrm>
            <a:off x="1113032" y="2267580"/>
            <a:ext cx="10671600" cy="923330"/>
          </a:xfrm>
          <a:prstGeom prst="rect">
            <a:avLst/>
          </a:prstGeom>
          <a:noFill/>
          <a:ln>
            <a:noFill/>
          </a:ln>
        </p:spPr>
        <p:txBody>
          <a:bodyPr wrap="square" rtlCol="0">
            <a:spAutoFit/>
          </a:bodyPr>
          <a:lstStyle/>
          <a:p>
            <a:r>
              <a:rPr lang="fr-FR" b="1" u="sng" dirty="0">
                <a:solidFill>
                  <a:schemeClr val="accent1">
                    <a:lumMod val="50000"/>
                  </a:schemeClr>
                </a:solidFill>
                <a:latin typeface="Open Sans"/>
              </a:rPr>
              <a:t>Article L. 622-24 alinéa 3 </a:t>
            </a:r>
            <a:r>
              <a:rPr lang="fr-FR" dirty="0">
                <a:solidFill>
                  <a:schemeClr val="accent1">
                    <a:lumMod val="50000"/>
                  </a:schemeClr>
                </a:solidFill>
                <a:latin typeface="Open Sans"/>
              </a:rPr>
              <a:t>: « </a:t>
            </a:r>
            <a:r>
              <a:rPr lang="fr-FR" b="1" i="1" dirty="0">
                <a:solidFill>
                  <a:schemeClr val="accent1">
                    <a:lumMod val="50000"/>
                  </a:schemeClr>
                </a:solidFill>
                <a:latin typeface="Open Sans"/>
              </a:rPr>
              <a:t>Lorsque le débiteur a porté une créance à la connaissance du mandataire judiciaire, il est présumé avoir agi pour le compte du créancier tant que celui-ci n’a pas adressé la déclaration de créance prévue au premier alinéa </a:t>
            </a:r>
            <a:r>
              <a:rPr lang="fr-FR" dirty="0">
                <a:solidFill>
                  <a:schemeClr val="accent1">
                    <a:lumMod val="50000"/>
                  </a:schemeClr>
                </a:solidFill>
                <a:latin typeface="Open Sans"/>
              </a:rPr>
              <a:t>»</a:t>
            </a:r>
          </a:p>
        </p:txBody>
      </p:sp>
      <p:sp>
        <p:nvSpPr>
          <p:cNvPr id="16" name="ZoneTexte 15">
            <a:extLst>
              <a:ext uri="{FF2B5EF4-FFF2-40B4-BE49-F238E27FC236}">
                <a16:creationId xmlns:a16="http://schemas.microsoft.com/office/drawing/2014/main" id="{C86DF81D-5790-462C-8F84-739FC5C6D695}"/>
              </a:ext>
            </a:extLst>
          </p:cNvPr>
          <p:cNvSpPr txBox="1"/>
          <p:nvPr/>
        </p:nvSpPr>
        <p:spPr>
          <a:xfrm>
            <a:off x="1117922" y="3284984"/>
            <a:ext cx="10738717" cy="646331"/>
          </a:xfrm>
          <a:prstGeom prst="rect">
            <a:avLst/>
          </a:prstGeom>
          <a:noFill/>
          <a:ln>
            <a:noFill/>
          </a:ln>
        </p:spPr>
        <p:txBody>
          <a:bodyPr wrap="square" rtlCol="0">
            <a:spAutoFit/>
          </a:bodyPr>
          <a:lstStyle/>
          <a:p>
            <a:r>
              <a:rPr lang="fr-FR" dirty="0">
                <a:solidFill>
                  <a:schemeClr val="accent1">
                    <a:lumMod val="50000"/>
                  </a:schemeClr>
                </a:solidFill>
                <a:latin typeface="Open Sans"/>
              </a:rPr>
              <a:t>Il s’agit ici essentiellement de la liste que doit remettre le débiteur au mandataire judiciaire, dans les 8 jours du jugement d’ouverture</a:t>
            </a:r>
          </a:p>
        </p:txBody>
      </p:sp>
      <p:sp>
        <p:nvSpPr>
          <p:cNvPr id="24" name="Espace réservé de la date 23">
            <a:extLst>
              <a:ext uri="{FF2B5EF4-FFF2-40B4-BE49-F238E27FC236}">
                <a16:creationId xmlns:a16="http://schemas.microsoft.com/office/drawing/2014/main" id="{0D6BE945-3ECD-4A10-A82C-051B802685B0}"/>
              </a:ext>
            </a:extLst>
          </p:cNvPr>
          <p:cNvSpPr>
            <a:spLocks noGrp="1"/>
          </p:cNvSpPr>
          <p:nvPr>
            <p:ph type="dt" sz="half" idx="10"/>
          </p:nvPr>
        </p:nvSpPr>
        <p:spPr/>
        <p:txBody>
          <a:bodyPr/>
          <a:lstStyle/>
          <a:p>
            <a:r>
              <a:rPr lang="fr-FR"/>
              <a:t>15/12/2020</a:t>
            </a:r>
            <a:endParaRPr lang="fr-FR" dirty="0"/>
          </a:p>
        </p:txBody>
      </p:sp>
      <p:sp>
        <p:nvSpPr>
          <p:cNvPr id="25" name="Espace réservé du pied de page 24">
            <a:extLst>
              <a:ext uri="{FF2B5EF4-FFF2-40B4-BE49-F238E27FC236}">
                <a16:creationId xmlns:a16="http://schemas.microsoft.com/office/drawing/2014/main" id="{AB4ECAD7-C06B-450E-A329-6A8A3188E0C5}"/>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6" name="Espace réservé du numéro de diapositive 25">
            <a:extLst>
              <a:ext uri="{FF2B5EF4-FFF2-40B4-BE49-F238E27FC236}">
                <a16:creationId xmlns:a16="http://schemas.microsoft.com/office/drawing/2014/main" id="{95377E75-6375-4971-92EC-4A998373EB47}"/>
              </a:ext>
            </a:extLst>
          </p:cNvPr>
          <p:cNvSpPr>
            <a:spLocks noGrp="1"/>
          </p:cNvSpPr>
          <p:nvPr>
            <p:ph type="sldNum" sz="quarter" idx="12"/>
          </p:nvPr>
        </p:nvSpPr>
        <p:spPr/>
        <p:txBody>
          <a:bodyPr/>
          <a:lstStyle/>
          <a:p>
            <a:fld id="{A7D2C6EA-A00E-474B-A989-EF59E4134B89}" type="slidenum">
              <a:rPr lang="fr-FR" smtClean="0"/>
              <a:t>18</a:t>
            </a:fld>
            <a:endParaRPr lang="fr-FR" dirty="0"/>
          </a:p>
        </p:txBody>
      </p:sp>
      <p:sp>
        <p:nvSpPr>
          <p:cNvPr id="28" name="ZoneTexte 27">
            <a:extLst>
              <a:ext uri="{FF2B5EF4-FFF2-40B4-BE49-F238E27FC236}">
                <a16:creationId xmlns:a16="http://schemas.microsoft.com/office/drawing/2014/main" id="{8F8531BA-36EE-4013-B9FF-C64ACDC55421}"/>
              </a:ext>
            </a:extLst>
          </p:cNvPr>
          <p:cNvSpPr txBox="1"/>
          <p:nvPr/>
        </p:nvSpPr>
        <p:spPr>
          <a:xfrm>
            <a:off x="1775520" y="146588"/>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Auteur de la déclaration de créance (L. 622-24 alinéa 3) (3)</a:t>
            </a:r>
          </a:p>
        </p:txBody>
      </p:sp>
      <p:sp>
        <p:nvSpPr>
          <p:cNvPr id="29" name="ZoneTexte 28">
            <a:hlinkClick r:id="rId2" action="ppaction://hlinksldjump"/>
            <a:extLst>
              <a:ext uri="{FF2B5EF4-FFF2-40B4-BE49-F238E27FC236}">
                <a16:creationId xmlns:a16="http://schemas.microsoft.com/office/drawing/2014/main" id="{3C3300F0-6079-453D-B157-0F116742C14A}"/>
              </a:ext>
            </a:extLst>
          </p:cNvPr>
          <p:cNvSpPr txBox="1"/>
          <p:nvPr/>
        </p:nvSpPr>
        <p:spPr>
          <a:xfrm>
            <a:off x="0" y="159023"/>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4 </a:t>
            </a:r>
          </a:p>
        </p:txBody>
      </p:sp>
      <p:sp>
        <p:nvSpPr>
          <p:cNvPr id="23" name="ZoneTexte 22">
            <a:extLst>
              <a:ext uri="{FF2B5EF4-FFF2-40B4-BE49-F238E27FC236}">
                <a16:creationId xmlns:a16="http://schemas.microsoft.com/office/drawing/2014/main" id="{099DCF59-6353-403C-90E1-8F053F816BE7}"/>
              </a:ext>
            </a:extLst>
          </p:cNvPr>
          <p:cNvSpPr txBox="1"/>
          <p:nvPr/>
        </p:nvSpPr>
        <p:spPr>
          <a:xfrm>
            <a:off x="1127447" y="4065096"/>
            <a:ext cx="10738717" cy="646331"/>
          </a:xfrm>
          <a:prstGeom prst="rect">
            <a:avLst/>
          </a:prstGeom>
          <a:noFill/>
          <a:ln>
            <a:noFill/>
          </a:ln>
        </p:spPr>
        <p:txBody>
          <a:bodyPr wrap="square" rtlCol="0">
            <a:spAutoFit/>
          </a:bodyPr>
          <a:lstStyle/>
          <a:p>
            <a:r>
              <a:rPr lang="fr-FR" dirty="0">
                <a:solidFill>
                  <a:schemeClr val="accent1">
                    <a:lumMod val="50000"/>
                  </a:schemeClr>
                </a:solidFill>
                <a:latin typeface="Open Sans"/>
              </a:rPr>
              <a:t>Si le créancier déclare personnellement sa créance, dans les délais légaux, cette déclaration se substituera à la déclaration de créance du débiteur, qu’elle qu’en soit le montant</a:t>
            </a:r>
          </a:p>
        </p:txBody>
      </p:sp>
      <p:sp>
        <p:nvSpPr>
          <p:cNvPr id="27" name="ZoneTexte 26">
            <a:extLst>
              <a:ext uri="{FF2B5EF4-FFF2-40B4-BE49-F238E27FC236}">
                <a16:creationId xmlns:a16="http://schemas.microsoft.com/office/drawing/2014/main" id="{E95A60B4-F619-4808-92C4-22216276F4A5}"/>
              </a:ext>
            </a:extLst>
          </p:cNvPr>
          <p:cNvSpPr txBox="1"/>
          <p:nvPr/>
        </p:nvSpPr>
        <p:spPr>
          <a:xfrm>
            <a:off x="1136972" y="4842326"/>
            <a:ext cx="10738717" cy="646331"/>
          </a:xfrm>
          <a:prstGeom prst="rect">
            <a:avLst/>
          </a:prstGeom>
          <a:noFill/>
          <a:ln>
            <a:noFill/>
          </a:ln>
        </p:spPr>
        <p:txBody>
          <a:bodyPr wrap="square" rtlCol="0">
            <a:spAutoFit/>
          </a:bodyPr>
          <a:lstStyle/>
          <a:p>
            <a:r>
              <a:rPr lang="fr-FR" dirty="0">
                <a:solidFill>
                  <a:schemeClr val="accent1">
                    <a:lumMod val="50000"/>
                  </a:schemeClr>
                </a:solidFill>
                <a:latin typeface="Open Sans"/>
              </a:rPr>
              <a:t>La déclaration de créance faite par le débiteur doit comporter les mentions prévues par la loi, à savoir au minimum le nom du créancier et le montant de la créance</a:t>
            </a:r>
          </a:p>
        </p:txBody>
      </p:sp>
      <p:sp>
        <p:nvSpPr>
          <p:cNvPr id="30" name="ZoneTexte 29">
            <a:extLst>
              <a:ext uri="{FF2B5EF4-FFF2-40B4-BE49-F238E27FC236}">
                <a16:creationId xmlns:a16="http://schemas.microsoft.com/office/drawing/2014/main" id="{58BF6FB7-A6DE-45F5-B409-1D201CE4716A}"/>
              </a:ext>
            </a:extLst>
          </p:cNvPr>
          <p:cNvSpPr txBox="1"/>
          <p:nvPr/>
        </p:nvSpPr>
        <p:spPr>
          <a:xfrm>
            <a:off x="1131639" y="5596314"/>
            <a:ext cx="10738717" cy="646331"/>
          </a:xfrm>
          <a:prstGeom prst="rect">
            <a:avLst/>
          </a:prstGeom>
          <a:noFill/>
          <a:ln>
            <a:noFill/>
          </a:ln>
        </p:spPr>
        <p:txBody>
          <a:bodyPr wrap="square" rtlCol="0">
            <a:spAutoFit/>
          </a:bodyPr>
          <a:lstStyle/>
          <a:p>
            <a:r>
              <a:rPr lang="fr-FR" dirty="0">
                <a:solidFill>
                  <a:schemeClr val="accent1">
                    <a:lumMod val="50000"/>
                  </a:schemeClr>
                </a:solidFill>
                <a:latin typeface="Open Sans"/>
              </a:rPr>
              <a:t>Le débiteur n’a aucune justification à produire concernant la créance qu’il déclare pour le compte du créancier</a:t>
            </a:r>
          </a:p>
        </p:txBody>
      </p:sp>
      <p:sp>
        <p:nvSpPr>
          <p:cNvPr id="15" name="Shape 1203">
            <a:extLst>
              <a:ext uri="{FF2B5EF4-FFF2-40B4-BE49-F238E27FC236}">
                <a16:creationId xmlns:a16="http://schemas.microsoft.com/office/drawing/2014/main" id="{15C0CB94-75B2-4D38-873D-6A0374C1B56E}"/>
              </a:ext>
            </a:extLst>
          </p:cNvPr>
          <p:cNvSpPr/>
          <p:nvPr/>
        </p:nvSpPr>
        <p:spPr>
          <a:xfrm rot="16200000">
            <a:off x="448208" y="2192944"/>
            <a:ext cx="321541" cy="60489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6"/>
            </a:fgClr>
            <a:bgClr>
              <a:schemeClr val="bg1"/>
            </a:bgClr>
          </a:pattFill>
          <a:ln w="38100" cap="flat">
            <a:solidFill>
              <a:schemeClr val="accent6">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17" name="Shape 1203">
            <a:extLst>
              <a:ext uri="{FF2B5EF4-FFF2-40B4-BE49-F238E27FC236}">
                <a16:creationId xmlns:a16="http://schemas.microsoft.com/office/drawing/2014/main" id="{A2EFC4B1-F641-42F7-A907-87CABA2BC65D}"/>
              </a:ext>
            </a:extLst>
          </p:cNvPr>
          <p:cNvSpPr/>
          <p:nvPr/>
        </p:nvSpPr>
        <p:spPr>
          <a:xfrm rot="16200000">
            <a:off x="467412" y="3191431"/>
            <a:ext cx="321541" cy="60489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6"/>
            </a:fgClr>
            <a:bgClr>
              <a:schemeClr val="bg1"/>
            </a:bgClr>
          </a:pattFill>
          <a:ln w="38100" cap="flat">
            <a:solidFill>
              <a:schemeClr val="accent6">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18" name="Shape 1203">
            <a:extLst>
              <a:ext uri="{FF2B5EF4-FFF2-40B4-BE49-F238E27FC236}">
                <a16:creationId xmlns:a16="http://schemas.microsoft.com/office/drawing/2014/main" id="{43EC564F-8415-4441-996F-98163A3CD014}"/>
              </a:ext>
            </a:extLst>
          </p:cNvPr>
          <p:cNvSpPr/>
          <p:nvPr/>
        </p:nvSpPr>
        <p:spPr>
          <a:xfrm rot="16200000">
            <a:off x="467412" y="3952770"/>
            <a:ext cx="321541" cy="60489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6"/>
            </a:fgClr>
            <a:bgClr>
              <a:schemeClr val="bg1"/>
            </a:bgClr>
          </a:pattFill>
          <a:ln w="38100" cap="flat">
            <a:solidFill>
              <a:schemeClr val="accent6">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19" name="Shape 1203">
            <a:extLst>
              <a:ext uri="{FF2B5EF4-FFF2-40B4-BE49-F238E27FC236}">
                <a16:creationId xmlns:a16="http://schemas.microsoft.com/office/drawing/2014/main" id="{E443DB1B-4558-4E50-8B6C-9E1FAF2B8CA8}"/>
              </a:ext>
            </a:extLst>
          </p:cNvPr>
          <p:cNvSpPr/>
          <p:nvPr/>
        </p:nvSpPr>
        <p:spPr>
          <a:xfrm rot="16200000">
            <a:off x="456233" y="4766341"/>
            <a:ext cx="321541" cy="60489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6"/>
            </a:fgClr>
            <a:bgClr>
              <a:schemeClr val="bg1"/>
            </a:bgClr>
          </a:pattFill>
          <a:ln w="38100" cap="flat">
            <a:solidFill>
              <a:schemeClr val="accent6">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20" name="Shape 1203">
            <a:extLst>
              <a:ext uri="{FF2B5EF4-FFF2-40B4-BE49-F238E27FC236}">
                <a16:creationId xmlns:a16="http://schemas.microsoft.com/office/drawing/2014/main" id="{40E72D46-D184-46D2-8E4D-6CD4BCBE263D}"/>
              </a:ext>
            </a:extLst>
          </p:cNvPr>
          <p:cNvSpPr/>
          <p:nvPr/>
        </p:nvSpPr>
        <p:spPr>
          <a:xfrm rot="16200000">
            <a:off x="462420" y="5512055"/>
            <a:ext cx="321541" cy="60489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6"/>
            </a:fgClr>
            <a:bgClr>
              <a:schemeClr val="bg1"/>
            </a:bgClr>
          </a:pattFill>
          <a:ln w="38100" cap="flat">
            <a:solidFill>
              <a:schemeClr val="accent6">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Tree>
    <p:extLst>
      <p:ext uri="{BB962C8B-B14F-4D97-AF65-F5344CB8AC3E}">
        <p14:creationId xmlns:p14="http://schemas.microsoft.com/office/powerpoint/2010/main" val="1318533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9CF6147-FF67-4963-A8A7-4D685C1C978E}"/>
              </a:ext>
            </a:extLst>
          </p:cNvPr>
          <p:cNvSpPr/>
          <p:nvPr/>
        </p:nvSpPr>
        <p:spPr>
          <a:xfrm>
            <a:off x="335360" y="1095375"/>
            <a:ext cx="11521280" cy="605433"/>
          </a:xfrm>
          <a:prstGeom prst="rect">
            <a:avLst/>
          </a:prstGeom>
          <a:pattFill prst="pct60">
            <a:fgClr>
              <a:schemeClr val="accent6">
                <a:lumMod val="60000"/>
                <a:lumOff val="40000"/>
              </a:schemeClr>
            </a:fgClr>
            <a:bgClr>
              <a:schemeClr val="bg1"/>
            </a:bgClr>
          </a:patt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2C1DC5EE-4BD2-4E8B-AB9C-39FFA88F24D0}"/>
              </a:ext>
            </a:extLst>
          </p:cNvPr>
          <p:cNvSpPr txBox="1"/>
          <p:nvPr/>
        </p:nvSpPr>
        <p:spPr>
          <a:xfrm>
            <a:off x="1487488" y="1196752"/>
            <a:ext cx="9145016" cy="369332"/>
          </a:xfrm>
          <a:prstGeom prst="rect">
            <a:avLst/>
          </a:prstGeom>
          <a:noFill/>
        </p:spPr>
        <p:txBody>
          <a:bodyPr wrap="square" rtlCol="0">
            <a:spAutoFit/>
          </a:bodyPr>
          <a:lstStyle/>
          <a:p>
            <a:pPr algn="ctr"/>
            <a:r>
              <a:rPr lang="fr-FR" b="1" dirty="0">
                <a:latin typeface="Open Sans"/>
              </a:rPr>
              <a:t>Déclaration faite par le débiteur pour le compte du créancier (2)</a:t>
            </a:r>
          </a:p>
        </p:txBody>
      </p:sp>
      <p:sp>
        <p:nvSpPr>
          <p:cNvPr id="9" name="Flèche : bas 8">
            <a:extLst>
              <a:ext uri="{FF2B5EF4-FFF2-40B4-BE49-F238E27FC236}">
                <a16:creationId xmlns:a16="http://schemas.microsoft.com/office/drawing/2014/main" id="{22399CC6-F44F-4AAB-8CE2-7DB3A66C6609}"/>
              </a:ext>
            </a:extLst>
          </p:cNvPr>
          <p:cNvSpPr/>
          <p:nvPr/>
        </p:nvSpPr>
        <p:spPr>
          <a:xfrm>
            <a:off x="5879976" y="1772816"/>
            <a:ext cx="390525" cy="371475"/>
          </a:xfrm>
          <a:prstGeom prst="down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BAEDCC5C-18E6-490F-9BAA-D3C64B3495EE}"/>
              </a:ext>
            </a:extLst>
          </p:cNvPr>
          <p:cNvSpPr txBox="1"/>
          <p:nvPr/>
        </p:nvSpPr>
        <p:spPr>
          <a:xfrm>
            <a:off x="1194082" y="3501008"/>
            <a:ext cx="10595051" cy="646331"/>
          </a:xfrm>
          <a:prstGeom prst="rect">
            <a:avLst/>
          </a:prstGeom>
          <a:noFill/>
          <a:ln>
            <a:noFill/>
          </a:ln>
        </p:spPr>
        <p:txBody>
          <a:bodyPr wrap="square" rtlCol="0">
            <a:spAutoFit/>
          </a:bodyPr>
          <a:lstStyle/>
          <a:p>
            <a:r>
              <a:rPr lang="fr-FR" dirty="0">
                <a:solidFill>
                  <a:schemeClr val="accent1">
                    <a:lumMod val="50000"/>
                  </a:schemeClr>
                </a:solidFill>
                <a:latin typeface="Open Sans"/>
              </a:rPr>
              <a:t>Il appartient au mandataire judiciaire de décider si la déclaration faite par le débiteur, vaut déclarer de créance pour le compte du débiteur</a:t>
            </a:r>
          </a:p>
        </p:txBody>
      </p:sp>
      <p:sp>
        <p:nvSpPr>
          <p:cNvPr id="16" name="ZoneTexte 15">
            <a:extLst>
              <a:ext uri="{FF2B5EF4-FFF2-40B4-BE49-F238E27FC236}">
                <a16:creationId xmlns:a16="http://schemas.microsoft.com/office/drawing/2014/main" id="{C86DF81D-5790-462C-8F84-739FC5C6D695}"/>
              </a:ext>
            </a:extLst>
          </p:cNvPr>
          <p:cNvSpPr txBox="1"/>
          <p:nvPr/>
        </p:nvSpPr>
        <p:spPr>
          <a:xfrm>
            <a:off x="1199456" y="2228671"/>
            <a:ext cx="10661686" cy="1200329"/>
          </a:xfrm>
          <a:prstGeom prst="rect">
            <a:avLst/>
          </a:prstGeom>
          <a:noFill/>
          <a:ln>
            <a:noFill/>
          </a:ln>
        </p:spPr>
        <p:txBody>
          <a:bodyPr wrap="square" rtlCol="0">
            <a:spAutoFit/>
          </a:bodyPr>
          <a:lstStyle/>
          <a:p>
            <a:r>
              <a:rPr lang="fr-FR" dirty="0">
                <a:solidFill>
                  <a:schemeClr val="accent1">
                    <a:lumMod val="50000"/>
                  </a:schemeClr>
                </a:solidFill>
                <a:latin typeface="Open Sans"/>
              </a:rPr>
              <a:t>Le 3</a:t>
            </a:r>
            <a:r>
              <a:rPr lang="fr-FR" baseline="30000" dirty="0">
                <a:solidFill>
                  <a:schemeClr val="accent1">
                    <a:lumMod val="50000"/>
                  </a:schemeClr>
                </a:solidFill>
                <a:latin typeface="Open Sans"/>
              </a:rPr>
              <a:t>ième</a:t>
            </a:r>
            <a:r>
              <a:rPr lang="fr-FR" dirty="0">
                <a:solidFill>
                  <a:schemeClr val="accent1">
                    <a:lumMod val="50000"/>
                  </a:schemeClr>
                </a:solidFill>
                <a:latin typeface="Open Sans"/>
              </a:rPr>
              <a:t> alinéa de l’article R. 622-5 précise que concernant l’application de la déclaration faite par le débiteur pour le compte du créancier, celle-ci doit comporter les mentions prévues à l’article L. 622-25 (montant de la créance, avec indication des sommes à échoir et de leurs dates d’échéances et éventuellement du privilège ou de la sûreté dont la créance est éventuellement assortie) </a:t>
            </a:r>
          </a:p>
        </p:txBody>
      </p:sp>
      <p:sp>
        <p:nvSpPr>
          <p:cNvPr id="24" name="Espace réservé de la date 23">
            <a:extLst>
              <a:ext uri="{FF2B5EF4-FFF2-40B4-BE49-F238E27FC236}">
                <a16:creationId xmlns:a16="http://schemas.microsoft.com/office/drawing/2014/main" id="{0D6BE945-3ECD-4A10-A82C-051B802685B0}"/>
              </a:ext>
            </a:extLst>
          </p:cNvPr>
          <p:cNvSpPr>
            <a:spLocks noGrp="1"/>
          </p:cNvSpPr>
          <p:nvPr>
            <p:ph type="dt" sz="half" idx="10"/>
          </p:nvPr>
        </p:nvSpPr>
        <p:spPr/>
        <p:txBody>
          <a:bodyPr/>
          <a:lstStyle/>
          <a:p>
            <a:r>
              <a:rPr lang="fr-FR"/>
              <a:t>15/12/2020</a:t>
            </a:r>
            <a:endParaRPr lang="fr-FR" dirty="0"/>
          </a:p>
        </p:txBody>
      </p:sp>
      <p:sp>
        <p:nvSpPr>
          <p:cNvPr id="25" name="Espace réservé du pied de page 24">
            <a:extLst>
              <a:ext uri="{FF2B5EF4-FFF2-40B4-BE49-F238E27FC236}">
                <a16:creationId xmlns:a16="http://schemas.microsoft.com/office/drawing/2014/main" id="{AB4ECAD7-C06B-450E-A329-6A8A3188E0C5}"/>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6" name="Espace réservé du numéro de diapositive 25">
            <a:extLst>
              <a:ext uri="{FF2B5EF4-FFF2-40B4-BE49-F238E27FC236}">
                <a16:creationId xmlns:a16="http://schemas.microsoft.com/office/drawing/2014/main" id="{95377E75-6375-4971-92EC-4A998373EB47}"/>
              </a:ext>
            </a:extLst>
          </p:cNvPr>
          <p:cNvSpPr>
            <a:spLocks noGrp="1"/>
          </p:cNvSpPr>
          <p:nvPr>
            <p:ph type="sldNum" sz="quarter" idx="12"/>
          </p:nvPr>
        </p:nvSpPr>
        <p:spPr/>
        <p:txBody>
          <a:bodyPr/>
          <a:lstStyle/>
          <a:p>
            <a:fld id="{A7D2C6EA-A00E-474B-A989-EF59E4134B89}" type="slidenum">
              <a:rPr lang="fr-FR" smtClean="0"/>
              <a:t>19</a:t>
            </a:fld>
            <a:endParaRPr lang="fr-FR" dirty="0"/>
          </a:p>
        </p:txBody>
      </p:sp>
      <p:sp>
        <p:nvSpPr>
          <p:cNvPr id="28" name="ZoneTexte 27">
            <a:extLst>
              <a:ext uri="{FF2B5EF4-FFF2-40B4-BE49-F238E27FC236}">
                <a16:creationId xmlns:a16="http://schemas.microsoft.com/office/drawing/2014/main" id="{8F8531BA-36EE-4013-B9FF-C64ACDC55421}"/>
              </a:ext>
            </a:extLst>
          </p:cNvPr>
          <p:cNvSpPr txBox="1"/>
          <p:nvPr/>
        </p:nvSpPr>
        <p:spPr>
          <a:xfrm>
            <a:off x="1775520" y="146588"/>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Auteur de la déclaration de créance (L. 622-24 alinéa 3) (4)</a:t>
            </a:r>
          </a:p>
        </p:txBody>
      </p:sp>
      <p:sp>
        <p:nvSpPr>
          <p:cNvPr id="29" name="ZoneTexte 28">
            <a:hlinkClick r:id="rId2" action="ppaction://hlinksldjump"/>
            <a:extLst>
              <a:ext uri="{FF2B5EF4-FFF2-40B4-BE49-F238E27FC236}">
                <a16:creationId xmlns:a16="http://schemas.microsoft.com/office/drawing/2014/main" id="{3C3300F0-6079-453D-B157-0F116742C14A}"/>
              </a:ext>
            </a:extLst>
          </p:cNvPr>
          <p:cNvSpPr txBox="1"/>
          <p:nvPr/>
        </p:nvSpPr>
        <p:spPr>
          <a:xfrm>
            <a:off x="0" y="159023"/>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4 </a:t>
            </a:r>
          </a:p>
        </p:txBody>
      </p:sp>
      <p:sp>
        <p:nvSpPr>
          <p:cNvPr id="27" name="ZoneTexte 26">
            <a:extLst>
              <a:ext uri="{FF2B5EF4-FFF2-40B4-BE49-F238E27FC236}">
                <a16:creationId xmlns:a16="http://schemas.microsoft.com/office/drawing/2014/main" id="{E95A60B4-F619-4808-92C4-22216276F4A5}"/>
              </a:ext>
            </a:extLst>
          </p:cNvPr>
          <p:cNvSpPr txBox="1"/>
          <p:nvPr/>
        </p:nvSpPr>
        <p:spPr>
          <a:xfrm>
            <a:off x="1218506" y="4244330"/>
            <a:ext cx="10661686" cy="1200329"/>
          </a:xfrm>
          <a:prstGeom prst="rect">
            <a:avLst/>
          </a:prstGeom>
          <a:noFill/>
          <a:ln>
            <a:noFill/>
          </a:ln>
        </p:spPr>
        <p:txBody>
          <a:bodyPr wrap="square" rtlCol="0">
            <a:spAutoFit/>
          </a:bodyPr>
          <a:lstStyle/>
          <a:p>
            <a:r>
              <a:rPr lang="fr-FR" dirty="0">
                <a:solidFill>
                  <a:schemeClr val="accent1">
                    <a:lumMod val="50000"/>
                  </a:schemeClr>
                </a:solidFill>
                <a:latin typeface="Open Sans"/>
              </a:rPr>
              <a:t>Le 3</a:t>
            </a:r>
            <a:r>
              <a:rPr lang="fr-FR" baseline="30000" dirty="0">
                <a:solidFill>
                  <a:schemeClr val="accent1">
                    <a:lumMod val="50000"/>
                  </a:schemeClr>
                </a:solidFill>
                <a:latin typeface="Open Sans"/>
              </a:rPr>
              <a:t>ième</a:t>
            </a:r>
            <a:r>
              <a:rPr lang="fr-FR" dirty="0">
                <a:solidFill>
                  <a:schemeClr val="accent1">
                    <a:lumMod val="50000"/>
                  </a:schemeClr>
                </a:solidFill>
                <a:latin typeface="Open Sans"/>
              </a:rPr>
              <a:t> alinéa de l’article R. 622-21 précisant que le mandataire judiciaire dans son avertissement à destination du créancier doit mentionner que le débiteur a fait mention de sa créance sur la liste des créanciers avec les renseignements prescrits, il apparaît donc que cette mention implique que le mandataire reconnait la validité de la déclaration de créance effectuée par le débiteur </a:t>
            </a:r>
          </a:p>
        </p:txBody>
      </p:sp>
      <p:sp>
        <p:nvSpPr>
          <p:cNvPr id="15" name="ZoneTexte 14">
            <a:extLst>
              <a:ext uri="{FF2B5EF4-FFF2-40B4-BE49-F238E27FC236}">
                <a16:creationId xmlns:a16="http://schemas.microsoft.com/office/drawing/2014/main" id="{707F18A7-02A3-44FB-BC70-A15CE01ABE1D}"/>
              </a:ext>
            </a:extLst>
          </p:cNvPr>
          <p:cNvSpPr txBox="1"/>
          <p:nvPr/>
        </p:nvSpPr>
        <p:spPr>
          <a:xfrm>
            <a:off x="1194082" y="5590981"/>
            <a:ext cx="10595051" cy="646331"/>
          </a:xfrm>
          <a:prstGeom prst="rect">
            <a:avLst/>
          </a:prstGeom>
          <a:noFill/>
          <a:ln>
            <a:noFill/>
          </a:ln>
        </p:spPr>
        <p:txBody>
          <a:bodyPr wrap="square" rtlCol="0">
            <a:spAutoFit/>
          </a:bodyPr>
          <a:lstStyle/>
          <a:p>
            <a:r>
              <a:rPr lang="fr-FR" dirty="0">
                <a:solidFill>
                  <a:schemeClr val="accent1">
                    <a:lumMod val="50000"/>
                  </a:schemeClr>
                </a:solidFill>
                <a:latin typeface="Open Sans"/>
              </a:rPr>
              <a:t>Le mandataire n’étant pas une juridiction, son appréciation sur la présomption de déclaration par le débiteur pourra être remis en cause</a:t>
            </a:r>
          </a:p>
        </p:txBody>
      </p:sp>
      <p:sp>
        <p:nvSpPr>
          <p:cNvPr id="14" name="Shape 1203">
            <a:extLst>
              <a:ext uri="{FF2B5EF4-FFF2-40B4-BE49-F238E27FC236}">
                <a16:creationId xmlns:a16="http://schemas.microsoft.com/office/drawing/2014/main" id="{6C9FB1DF-106B-424C-9B72-2C399C491C2A}"/>
              </a:ext>
            </a:extLst>
          </p:cNvPr>
          <p:cNvSpPr/>
          <p:nvPr/>
        </p:nvSpPr>
        <p:spPr>
          <a:xfrm rot="16200000">
            <a:off x="520214" y="2125569"/>
            <a:ext cx="321541" cy="60489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6"/>
            </a:fgClr>
            <a:bgClr>
              <a:schemeClr val="bg1"/>
            </a:bgClr>
          </a:pattFill>
          <a:ln w="38100" cap="flat">
            <a:solidFill>
              <a:schemeClr val="accent6">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17" name="Shape 1203">
            <a:extLst>
              <a:ext uri="{FF2B5EF4-FFF2-40B4-BE49-F238E27FC236}">
                <a16:creationId xmlns:a16="http://schemas.microsoft.com/office/drawing/2014/main" id="{424CFAF8-6C91-49A5-BE5B-3213F8F50A99}"/>
              </a:ext>
            </a:extLst>
          </p:cNvPr>
          <p:cNvSpPr/>
          <p:nvPr/>
        </p:nvSpPr>
        <p:spPr>
          <a:xfrm rot="16200000">
            <a:off x="524803" y="3392838"/>
            <a:ext cx="321541" cy="60489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6"/>
            </a:fgClr>
            <a:bgClr>
              <a:schemeClr val="bg1"/>
            </a:bgClr>
          </a:pattFill>
          <a:ln w="38100" cap="flat">
            <a:solidFill>
              <a:schemeClr val="accent6">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18" name="Shape 1203">
            <a:extLst>
              <a:ext uri="{FF2B5EF4-FFF2-40B4-BE49-F238E27FC236}">
                <a16:creationId xmlns:a16="http://schemas.microsoft.com/office/drawing/2014/main" id="{4D81D5DF-50EB-4CEB-A7E0-CDF1249E4AF1}"/>
              </a:ext>
            </a:extLst>
          </p:cNvPr>
          <p:cNvSpPr/>
          <p:nvPr/>
        </p:nvSpPr>
        <p:spPr>
          <a:xfrm rot="16200000">
            <a:off x="529795" y="4151418"/>
            <a:ext cx="321541" cy="60489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6"/>
            </a:fgClr>
            <a:bgClr>
              <a:schemeClr val="bg1"/>
            </a:bgClr>
          </a:pattFill>
          <a:ln w="38100" cap="flat">
            <a:solidFill>
              <a:schemeClr val="accent6">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19" name="Shape 1203">
            <a:extLst>
              <a:ext uri="{FF2B5EF4-FFF2-40B4-BE49-F238E27FC236}">
                <a16:creationId xmlns:a16="http://schemas.microsoft.com/office/drawing/2014/main" id="{707152DE-DF2A-44E8-82E2-7ECDDBE6CDAD}"/>
              </a:ext>
            </a:extLst>
          </p:cNvPr>
          <p:cNvSpPr/>
          <p:nvPr/>
        </p:nvSpPr>
        <p:spPr>
          <a:xfrm rot="16200000">
            <a:off x="529795" y="5492807"/>
            <a:ext cx="321541" cy="60489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pattFill prst="pct60">
            <a:fgClr>
              <a:schemeClr val="accent6"/>
            </a:fgClr>
            <a:bgClr>
              <a:schemeClr val="bg1"/>
            </a:bgClr>
          </a:pattFill>
          <a:ln w="38100" cap="flat">
            <a:solidFill>
              <a:schemeClr val="accent6">
                <a:lumMod val="75000"/>
              </a:schemeClr>
            </a:solid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Tree>
    <p:extLst>
      <p:ext uri="{BB962C8B-B14F-4D97-AF65-F5344CB8AC3E}">
        <p14:creationId xmlns:p14="http://schemas.microsoft.com/office/powerpoint/2010/main" val="1825925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Straight Connector 8">
            <a:extLst>
              <a:ext uri="{FF2B5EF4-FFF2-40B4-BE49-F238E27FC236}">
                <a16:creationId xmlns:a16="http://schemas.microsoft.com/office/drawing/2014/main" id="{B3CE4DE5-F7BE-4057-A862-E6EF07D0BC0D}"/>
              </a:ext>
            </a:extLst>
          </p:cNvPr>
          <p:cNvCxnSpPr>
            <a:cxnSpLocks/>
          </p:cNvCxnSpPr>
          <p:nvPr/>
        </p:nvCxnSpPr>
        <p:spPr>
          <a:xfrm>
            <a:off x="1055440" y="2348880"/>
            <a:ext cx="0" cy="1055878"/>
          </a:xfrm>
          <a:prstGeom prst="line">
            <a:avLst/>
          </a:prstGeom>
          <a:ln w="38100">
            <a:solidFill>
              <a:schemeClr val="accent5">
                <a:lumMod val="75000"/>
              </a:schemeClr>
            </a:solidFill>
            <a:prstDash val="sysDash"/>
            <a:bevel/>
          </a:ln>
        </p:spPr>
      </p:cxnSp>
      <p:sp>
        <p:nvSpPr>
          <p:cNvPr id="24" name="Espace réservé de la date 23">
            <a:extLst>
              <a:ext uri="{FF2B5EF4-FFF2-40B4-BE49-F238E27FC236}">
                <a16:creationId xmlns:a16="http://schemas.microsoft.com/office/drawing/2014/main" id="{0D6BE945-3ECD-4A10-A82C-051B802685B0}"/>
              </a:ext>
            </a:extLst>
          </p:cNvPr>
          <p:cNvSpPr>
            <a:spLocks noGrp="1"/>
          </p:cNvSpPr>
          <p:nvPr>
            <p:ph type="dt" sz="half" idx="10"/>
          </p:nvPr>
        </p:nvSpPr>
        <p:spPr/>
        <p:txBody>
          <a:bodyPr/>
          <a:lstStyle/>
          <a:p>
            <a:r>
              <a:rPr lang="fr-FR"/>
              <a:t>15/12/2020</a:t>
            </a:r>
            <a:endParaRPr lang="fr-FR" dirty="0"/>
          </a:p>
        </p:txBody>
      </p:sp>
      <p:sp>
        <p:nvSpPr>
          <p:cNvPr id="25" name="Espace réservé du pied de page 24">
            <a:extLst>
              <a:ext uri="{FF2B5EF4-FFF2-40B4-BE49-F238E27FC236}">
                <a16:creationId xmlns:a16="http://schemas.microsoft.com/office/drawing/2014/main" id="{AB4ECAD7-C06B-450E-A329-6A8A3188E0C5}"/>
              </a:ext>
            </a:extLst>
          </p:cNvPr>
          <p:cNvSpPr>
            <a:spLocks noGrp="1"/>
          </p:cNvSpPr>
          <p:nvPr>
            <p:ph type="ftr" sz="quarter" idx="11"/>
          </p:nvPr>
        </p:nvSpPr>
        <p:spPr>
          <a:xfrm>
            <a:off x="4007768" y="6629400"/>
            <a:ext cx="4114800" cy="228600"/>
          </a:xfrm>
        </p:spPr>
        <p:txBody>
          <a:bodyPr/>
          <a:lstStyle/>
          <a:p>
            <a:r>
              <a:rPr lang="fr-FR"/>
              <a:t>Déclaration et verification des créances antérieures</a:t>
            </a:r>
            <a:endParaRPr lang="fr-FR" dirty="0"/>
          </a:p>
        </p:txBody>
      </p:sp>
      <p:sp>
        <p:nvSpPr>
          <p:cNvPr id="26" name="Espace réservé du numéro de diapositive 25">
            <a:extLst>
              <a:ext uri="{FF2B5EF4-FFF2-40B4-BE49-F238E27FC236}">
                <a16:creationId xmlns:a16="http://schemas.microsoft.com/office/drawing/2014/main" id="{95377E75-6375-4971-92EC-4A998373EB47}"/>
              </a:ext>
            </a:extLst>
          </p:cNvPr>
          <p:cNvSpPr>
            <a:spLocks noGrp="1"/>
          </p:cNvSpPr>
          <p:nvPr>
            <p:ph type="sldNum" sz="quarter" idx="12"/>
          </p:nvPr>
        </p:nvSpPr>
        <p:spPr/>
        <p:txBody>
          <a:bodyPr/>
          <a:lstStyle/>
          <a:p>
            <a:fld id="{A7D2C6EA-A00E-474B-A989-EF59E4134B89}" type="slidenum">
              <a:rPr lang="fr-FR" smtClean="0"/>
              <a:t>20</a:t>
            </a:fld>
            <a:endParaRPr lang="fr-FR" dirty="0"/>
          </a:p>
        </p:txBody>
      </p:sp>
      <p:sp>
        <p:nvSpPr>
          <p:cNvPr id="36" name="ZoneTexte 35">
            <a:extLst>
              <a:ext uri="{FF2B5EF4-FFF2-40B4-BE49-F238E27FC236}">
                <a16:creationId xmlns:a16="http://schemas.microsoft.com/office/drawing/2014/main" id="{79D17670-9299-41B1-979F-53449E4C486B}"/>
              </a:ext>
            </a:extLst>
          </p:cNvPr>
          <p:cNvSpPr txBox="1"/>
          <p:nvPr/>
        </p:nvSpPr>
        <p:spPr>
          <a:xfrm>
            <a:off x="1775521" y="159023"/>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Délais de la déclaration de créance (ou modification) (1)</a:t>
            </a:r>
          </a:p>
        </p:txBody>
      </p:sp>
      <p:sp>
        <p:nvSpPr>
          <p:cNvPr id="37" name="ZoneTexte 36">
            <a:hlinkClick r:id="rId2" action="ppaction://hlinksldjump"/>
            <a:extLst>
              <a:ext uri="{FF2B5EF4-FFF2-40B4-BE49-F238E27FC236}">
                <a16:creationId xmlns:a16="http://schemas.microsoft.com/office/drawing/2014/main" id="{601C3A46-20FF-4AE3-B0F4-50DAC0F6BCC4}"/>
              </a:ext>
            </a:extLst>
          </p:cNvPr>
          <p:cNvSpPr txBox="1"/>
          <p:nvPr/>
        </p:nvSpPr>
        <p:spPr>
          <a:xfrm>
            <a:off x="0" y="158684"/>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5 </a:t>
            </a:r>
          </a:p>
        </p:txBody>
      </p:sp>
      <p:cxnSp>
        <p:nvCxnSpPr>
          <p:cNvPr id="45" name="Straight Connector 8">
            <a:extLst>
              <a:ext uri="{FF2B5EF4-FFF2-40B4-BE49-F238E27FC236}">
                <a16:creationId xmlns:a16="http://schemas.microsoft.com/office/drawing/2014/main" id="{BC834F5C-6CFF-429F-8A2C-3A92DDB48EB4}"/>
              </a:ext>
            </a:extLst>
          </p:cNvPr>
          <p:cNvCxnSpPr>
            <a:cxnSpLocks/>
          </p:cNvCxnSpPr>
          <p:nvPr/>
        </p:nvCxnSpPr>
        <p:spPr>
          <a:xfrm>
            <a:off x="1050807" y="4173322"/>
            <a:ext cx="0" cy="1055878"/>
          </a:xfrm>
          <a:prstGeom prst="line">
            <a:avLst/>
          </a:prstGeom>
          <a:ln w="38100">
            <a:solidFill>
              <a:schemeClr val="accent2">
                <a:lumMod val="75000"/>
              </a:schemeClr>
            </a:solidFill>
            <a:prstDash val="sysDash"/>
            <a:bevel/>
          </a:ln>
        </p:spPr>
      </p:cxnSp>
      <p:sp>
        <p:nvSpPr>
          <p:cNvPr id="46" name="Rectangle 45">
            <a:extLst>
              <a:ext uri="{FF2B5EF4-FFF2-40B4-BE49-F238E27FC236}">
                <a16:creationId xmlns:a16="http://schemas.microsoft.com/office/drawing/2014/main" id="{B076ED95-F77E-4908-AEFA-9AF593767C15}"/>
              </a:ext>
            </a:extLst>
          </p:cNvPr>
          <p:cNvSpPr/>
          <p:nvPr/>
        </p:nvSpPr>
        <p:spPr>
          <a:xfrm>
            <a:off x="335360" y="1340768"/>
            <a:ext cx="1440160" cy="1292229"/>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57AA4DC8-29C0-4B29-8E64-5146C1FE91C8}"/>
              </a:ext>
            </a:extLst>
          </p:cNvPr>
          <p:cNvSpPr/>
          <p:nvPr/>
        </p:nvSpPr>
        <p:spPr>
          <a:xfrm>
            <a:off x="335359" y="1340768"/>
            <a:ext cx="71649" cy="12961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62A48516-C0FD-4BCE-86B0-D1F02805F2CA}"/>
              </a:ext>
            </a:extLst>
          </p:cNvPr>
          <p:cNvSpPr/>
          <p:nvPr/>
        </p:nvSpPr>
        <p:spPr>
          <a:xfrm>
            <a:off x="335001" y="2564904"/>
            <a:ext cx="1440160" cy="720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E53AC0D4-6576-4D80-91E3-AAB359FC023A}"/>
              </a:ext>
            </a:extLst>
          </p:cNvPr>
          <p:cNvSpPr/>
          <p:nvPr/>
        </p:nvSpPr>
        <p:spPr>
          <a:xfrm>
            <a:off x="2495600" y="2564903"/>
            <a:ext cx="936104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ZoneTexte 49">
            <a:extLst>
              <a:ext uri="{FF2B5EF4-FFF2-40B4-BE49-F238E27FC236}">
                <a16:creationId xmlns:a16="http://schemas.microsoft.com/office/drawing/2014/main" id="{E71C89ED-C17C-49F1-B8C0-6CBFD29D74A7}"/>
              </a:ext>
            </a:extLst>
          </p:cNvPr>
          <p:cNvSpPr txBox="1"/>
          <p:nvPr/>
        </p:nvSpPr>
        <p:spPr>
          <a:xfrm>
            <a:off x="2495600" y="1268760"/>
            <a:ext cx="9361040" cy="338554"/>
          </a:xfrm>
          <a:prstGeom prst="rect">
            <a:avLst/>
          </a:prstGeom>
          <a:noFill/>
        </p:spPr>
        <p:txBody>
          <a:bodyPr wrap="square" rtlCol="0">
            <a:spAutoFit/>
          </a:bodyPr>
          <a:lstStyle/>
          <a:p>
            <a:r>
              <a:rPr lang="fr-FR" sz="1600" dirty="0">
                <a:latin typeface="Open Sans"/>
              </a:rPr>
              <a:t>2 mois à compter de la publication régulière au BODACC de l’ouverture de la procédure collective</a:t>
            </a:r>
          </a:p>
        </p:txBody>
      </p:sp>
      <p:sp>
        <p:nvSpPr>
          <p:cNvPr id="51" name="ZoneTexte 50">
            <a:extLst>
              <a:ext uri="{FF2B5EF4-FFF2-40B4-BE49-F238E27FC236}">
                <a16:creationId xmlns:a16="http://schemas.microsoft.com/office/drawing/2014/main" id="{0F46D689-5044-46D7-A754-C501BE07254F}"/>
              </a:ext>
            </a:extLst>
          </p:cNvPr>
          <p:cNvSpPr txBox="1"/>
          <p:nvPr/>
        </p:nvSpPr>
        <p:spPr>
          <a:xfrm>
            <a:off x="3220313" y="1773704"/>
            <a:ext cx="8640960" cy="584775"/>
          </a:xfrm>
          <a:prstGeom prst="rect">
            <a:avLst/>
          </a:prstGeom>
          <a:noFill/>
        </p:spPr>
        <p:txBody>
          <a:bodyPr wrap="square" rtlCol="0">
            <a:spAutoFit/>
          </a:bodyPr>
          <a:lstStyle/>
          <a:p>
            <a:r>
              <a:rPr lang="fr-FR" sz="1600" dirty="0">
                <a:latin typeface="Open Sans"/>
              </a:rPr>
              <a:t>en cas de réformation du jugement, la procédure ouverte par la Cour d’appel fait ouvrir un nouveau délai</a:t>
            </a:r>
          </a:p>
        </p:txBody>
      </p:sp>
      <p:sp>
        <p:nvSpPr>
          <p:cNvPr id="53" name="Flèche : droite 52">
            <a:extLst>
              <a:ext uri="{FF2B5EF4-FFF2-40B4-BE49-F238E27FC236}">
                <a16:creationId xmlns:a16="http://schemas.microsoft.com/office/drawing/2014/main" id="{58782630-85E1-46A7-8274-36775508DE84}"/>
              </a:ext>
            </a:extLst>
          </p:cNvPr>
          <p:cNvSpPr/>
          <p:nvPr/>
        </p:nvSpPr>
        <p:spPr>
          <a:xfrm>
            <a:off x="2623758" y="1924227"/>
            <a:ext cx="432048" cy="144016"/>
          </a:xfrm>
          <a:prstGeom prst="rightArrow">
            <a:avLst/>
          </a:prstGeom>
          <a:solidFill>
            <a:schemeClr val="accent5">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a:extLst>
              <a:ext uri="{FF2B5EF4-FFF2-40B4-BE49-F238E27FC236}">
                <a16:creationId xmlns:a16="http://schemas.microsoft.com/office/drawing/2014/main" id="{51CF596F-F2F9-4624-B2A1-ECA7007FF03F}"/>
              </a:ext>
            </a:extLst>
          </p:cNvPr>
          <p:cNvSpPr/>
          <p:nvPr/>
        </p:nvSpPr>
        <p:spPr>
          <a:xfrm>
            <a:off x="340352" y="3140968"/>
            <a:ext cx="1440160" cy="129222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a:extLst>
              <a:ext uri="{FF2B5EF4-FFF2-40B4-BE49-F238E27FC236}">
                <a16:creationId xmlns:a16="http://schemas.microsoft.com/office/drawing/2014/main" id="{F71A8A7F-C089-443B-BC30-464A5BF7A99D}"/>
              </a:ext>
            </a:extLst>
          </p:cNvPr>
          <p:cNvSpPr/>
          <p:nvPr/>
        </p:nvSpPr>
        <p:spPr>
          <a:xfrm>
            <a:off x="340351" y="3140968"/>
            <a:ext cx="71649" cy="1296144"/>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a:extLst>
              <a:ext uri="{FF2B5EF4-FFF2-40B4-BE49-F238E27FC236}">
                <a16:creationId xmlns:a16="http://schemas.microsoft.com/office/drawing/2014/main" id="{6EA36C17-5011-4FE3-A7F9-C5AC87E8A59F}"/>
              </a:ext>
            </a:extLst>
          </p:cNvPr>
          <p:cNvSpPr/>
          <p:nvPr/>
        </p:nvSpPr>
        <p:spPr>
          <a:xfrm>
            <a:off x="339993" y="4365104"/>
            <a:ext cx="1440160" cy="7200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Rectangle 56">
            <a:extLst>
              <a:ext uri="{FF2B5EF4-FFF2-40B4-BE49-F238E27FC236}">
                <a16:creationId xmlns:a16="http://schemas.microsoft.com/office/drawing/2014/main" id="{4DCE3C74-C58E-4F83-B82C-C325749543B3}"/>
              </a:ext>
            </a:extLst>
          </p:cNvPr>
          <p:cNvSpPr/>
          <p:nvPr/>
        </p:nvSpPr>
        <p:spPr>
          <a:xfrm>
            <a:off x="2500592" y="4365103"/>
            <a:ext cx="9361040" cy="45719"/>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ZoneTexte 57">
            <a:extLst>
              <a:ext uri="{FF2B5EF4-FFF2-40B4-BE49-F238E27FC236}">
                <a16:creationId xmlns:a16="http://schemas.microsoft.com/office/drawing/2014/main" id="{3D91CBD9-D6B6-4525-B7BF-D73670C12E1D}"/>
              </a:ext>
            </a:extLst>
          </p:cNvPr>
          <p:cNvSpPr txBox="1"/>
          <p:nvPr/>
        </p:nvSpPr>
        <p:spPr>
          <a:xfrm>
            <a:off x="2500592" y="3068960"/>
            <a:ext cx="9361040" cy="1077218"/>
          </a:xfrm>
          <a:prstGeom prst="rect">
            <a:avLst/>
          </a:prstGeom>
          <a:noFill/>
        </p:spPr>
        <p:txBody>
          <a:bodyPr wrap="square" rtlCol="0">
            <a:spAutoFit/>
          </a:bodyPr>
          <a:lstStyle/>
          <a:p>
            <a:r>
              <a:rPr lang="fr-FR" sz="1600" dirty="0">
                <a:latin typeface="Open Sans"/>
              </a:rPr>
              <a:t>En cas de résiliation, pendant le période d’observation, d’un contrat en cours à l’ouverture de la procédure l’indemnité de résiliation éventuelle qui constitue une créance antérieure doit être déclarée par le créancier dans le mois à compter soit de la date de résiliation de plein droit, soit de la date de notification de la décision prononçant la résiliation. </a:t>
            </a:r>
          </a:p>
        </p:txBody>
      </p:sp>
      <p:sp>
        <p:nvSpPr>
          <p:cNvPr id="59" name="Rectangle 58">
            <a:extLst>
              <a:ext uri="{FF2B5EF4-FFF2-40B4-BE49-F238E27FC236}">
                <a16:creationId xmlns:a16="http://schemas.microsoft.com/office/drawing/2014/main" id="{BFA91E47-5C2C-465B-9731-363FFCE42714}"/>
              </a:ext>
            </a:extLst>
          </p:cNvPr>
          <p:cNvSpPr/>
          <p:nvPr/>
        </p:nvSpPr>
        <p:spPr>
          <a:xfrm>
            <a:off x="338752" y="5013176"/>
            <a:ext cx="1440160" cy="129222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Rectangle 59">
            <a:extLst>
              <a:ext uri="{FF2B5EF4-FFF2-40B4-BE49-F238E27FC236}">
                <a16:creationId xmlns:a16="http://schemas.microsoft.com/office/drawing/2014/main" id="{8FB1771E-95EA-4A82-8E63-6A7FB700E7F7}"/>
              </a:ext>
            </a:extLst>
          </p:cNvPr>
          <p:cNvSpPr/>
          <p:nvPr/>
        </p:nvSpPr>
        <p:spPr>
          <a:xfrm>
            <a:off x="338751" y="5013176"/>
            <a:ext cx="71649" cy="1296144"/>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Rectangle 60">
            <a:extLst>
              <a:ext uri="{FF2B5EF4-FFF2-40B4-BE49-F238E27FC236}">
                <a16:creationId xmlns:a16="http://schemas.microsoft.com/office/drawing/2014/main" id="{FC7A61F4-3578-436E-A042-80457C1E21BB}"/>
              </a:ext>
            </a:extLst>
          </p:cNvPr>
          <p:cNvSpPr/>
          <p:nvPr/>
        </p:nvSpPr>
        <p:spPr>
          <a:xfrm>
            <a:off x="338393" y="6237312"/>
            <a:ext cx="1440160" cy="7200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 name="Rectangle 61">
            <a:extLst>
              <a:ext uri="{FF2B5EF4-FFF2-40B4-BE49-F238E27FC236}">
                <a16:creationId xmlns:a16="http://schemas.microsoft.com/office/drawing/2014/main" id="{CF413E8F-31BF-43CD-9BE5-B277CB3E3E00}"/>
              </a:ext>
            </a:extLst>
          </p:cNvPr>
          <p:cNvSpPr/>
          <p:nvPr/>
        </p:nvSpPr>
        <p:spPr>
          <a:xfrm>
            <a:off x="2498992" y="6237311"/>
            <a:ext cx="9361040" cy="45719"/>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ZoneTexte 62">
            <a:extLst>
              <a:ext uri="{FF2B5EF4-FFF2-40B4-BE49-F238E27FC236}">
                <a16:creationId xmlns:a16="http://schemas.microsoft.com/office/drawing/2014/main" id="{3DFF239A-DFE8-4F0F-B367-D21BD81E21A4}"/>
              </a:ext>
            </a:extLst>
          </p:cNvPr>
          <p:cNvSpPr txBox="1"/>
          <p:nvPr/>
        </p:nvSpPr>
        <p:spPr>
          <a:xfrm>
            <a:off x="2498992" y="5262299"/>
            <a:ext cx="9361040" cy="830997"/>
          </a:xfrm>
          <a:prstGeom prst="rect">
            <a:avLst/>
          </a:prstGeom>
          <a:noFill/>
        </p:spPr>
        <p:txBody>
          <a:bodyPr wrap="square" rtlCol="0">
            <a:spAutoFit/>
          </a:bodyPr>
          <a:lstStyle/>
          <a:p>
            <a:r>
              <a:rPr lang="fr-FR" sz="1600" dirty="0">
                <a:latin typeface="Open Sans"/>
              </a:rPr>
              <a:t>Pour les créanciers titulaires d’une sûreté ou d’un contrat publié. Le délai de déclaration ne court qu’à compter du jour de la réception de l’avis expédié par le mandataire et non la publication du jugement d’ouverture au BODACC </a:t>
            </a:r>
          </a:p>
        </p:txBody>
      </p:sp>
      <p:sp>
        <p:nvSpPr>
          <p:cNvPr id="64" name="ZoneTexte 63">
            <a:extLst>
              <a:ext uri="{FF2B5EF4-FFF2-40B4-BE49-F238E27FC236}">
                <a16:creationId xmlns:a16="http://schemas.microsoft.com/office/drawing/2014/main" id="{8926DCFD-BA14-43AB-9716-047145E71E1C}"/>
              </a:ext>
            </a:extLst>
          </p:cNvPr>
          <p:cNvSpPr txBox="1"/>
          <p:nvPr/>
        </p:nvSpPr>
        <p:spPr>
          <a:xfrm>
            <a:off x="882910" y="1777808"/>
            <a:ext cx="360040" cy="461665"/>
          </a:xfrm>
          <a:prstGeom prst="rect">
            <a:avLst/>
          </a:prstGeom>
          <a:noFill/>
        </p:spPr>
        <p:txBody>
          <a:bodyPr wrap="square" rtlCol="0">
            <a:spAutoFit/>
          </a:bodyPr>
          <a:lstStyle/>
          <a:p>
            <a:r>
              <a:rPr lang="fr-FR" sz="2400" b="1" dirty="0">
                <a:latin typeface="Open Sans"/>
              </a:rPr>
              <a:t>1</a:t>
            </a:r>
          </a:p>
        </p:txBody>
      </p:sp>
      <p:sp>
        <p:nvSpPr>
          <p:cNvPr id="65" name="ZoneTexte 64">
            <a:extLst>
              <a:ext uri="{FF2B5EF4-FFF2-40B4-BE49-F238E27FC236}">
                <a16:creationId xmlns:a16="http://schemas.microsoft.com/office/drawing/2014/main" id="{794C1E6B-29AB-4053-A3A8-3657BAA61BEB}"/>
              </a:ext>
            </a:extLst>
          </p:cNvPr>
          <p:cNvSpPr txBox="1"/>
          <p:nvPr/>
        </p:nvSpPr>
        <p:spPr>
          <a:xfrm>
            <a:off x="887541" y="3553383"/>
            <a:ext cx="360040" cy="461665"/>
          </a:xfrm>
          <a:prstGeom prst="rect">
            <a:avLst/>
          </a:prstGeom>
          <a:noFill/>
        </p:spPr>
        <p:txBody>
          <a:bodyPr wrap="square" rtlCol="0">
            <a:spAutoFit/>
          </a:bodyPr>
          <a:lstStyle/>
          <a:p>
            <a:r>
              <a:rPr lang="fr-FR" sz="2400" b="1" dirty="0">
                <a:latin typeface="Open Sans"/>
              </a:rPr>
              <a:t>2</a:t>
            </a:r>
          </a:p>
        </p:txBody>
      </p:sp>
      <p:sp>
        <p:nvSpPr>
          <p:cNvPr id="66" name="ZoneTexte 65">
            <a:extLst>
              <a:ext uri="{FF2B5EF4-FFF2-40B4-BE49-F238E27FC236}">
                <a16:creationId xmlns:a16="http://schemas.microsoft.com/office/drawing/2014/main" id="{CAB58EDB-9C77-41A0-8E56-E2BB0F22B51A}"/>
              </a:ext>
            </a:extLst>
          </p:cNvPr>
          <p:cNvSpPr txBox="1"/>
          <p:nvPr/>
        </p:nvSpPr>
        <p:spPr>
          <a:xfrm>
            <a:off x="882549" y="5344318"/>
            <a:ext cx="360040" cy="461665"/>
          </a:xfrm>
          <a:prstGeom prst="rect">
            <a:avLst/>
          </a:prstGeom>
          <a:noFill/>
        </p:spPr>
        <p:txBody>
          <a:bodyPr wrap="square" rtlCol="0">
            <a:spAutoFit/>
          </a:bodyPr>
          <a:lstStyle/>
          <a:p>
            <a:r>
              <a:rPr lang="fr-FR" sz="2400" b="1" dirty="0">
                <a:latin typeface="Open Sans"/>
              </a:rPr>
              <a:t>3</a:t>
            </a:r>
          </a:p>
        </p:txBody>
      </p:sp>
    </p:spTree>
    <p:extLst>
      <p:ext uri="{BB962C8B-B14F-4D97-AF65-F5344CB8AC3E}">
        <p14:creationId xmlns:p14="http://schemas.microsoft.com/office/powerpoint/2010/main" val="3234963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Straight Connector 8">
            <a:extLst>
              <a:ext uri="{FF2B5EF4-FFF2-40B4-BE49-F238E27FC236}">
                <a16:creationId xmlns:a16="http://schemas.microsoft.com/office/drawing/2014/main" id="{F4339E63-12AD-499B-AE7D-3E7BBB1FCD8A}"/>
              </a:ext>
            </a:extLst>
          </p:cNvPr>
          <p:cNvCxnSpPr>
            <a:cxnSpLocks/>
          </p:cNvCxnSpPr>
          <p:nvPr/>
        </p:nvCxnSpPr>
        <p:spPr>
          <a:xfrm>
            <a:off x="1055440" y="2348880"/>
            <a:ext cx="0" cy="1055878"/>
          </a:xfrm>
          <a:prstGeom prst="line">
            <a:avLst/>
          </a:prstGeom>
          <a:ln w="38100">
            <a:solidFill>
              <a:schemeClr val="accent5">
                <a:lumMod val="75000"/>
              </a:schemeClr>
            </a:solidFill>
            <a:prstDash val="sysDash"/>
            <a:bevel/>
          </a:ln>
        </p:spPr>
      </p:cxnSp>
      <p:sp>
        <p:nvSpPr>
          <p:cNvPr id="24" name="Espace réservé de la date 23">
            <a:extLst>
              <a:ext uri="{FF2B5EF4-FFF2-40B4-BE49-F238E27FC236}">
                <a16:creationId xmlns:a16="http://schemas.microsoft.com/office/drawing/2014/main" id="{0D6BE945-3ECD-4A10-A82C-051B802685B0}"/>
              </a:ext>
            </a:extLst>
          </p:cNvPr>
          <p:cNvSpPr>
            <a:spLocks noGrp="1"/>
          </p:cNvSpPr>
          <p:nvPr>
            <p:ph type="dt" sz="half" idx="10"/>
          </p:nvPr>
        </p:nvSpPr>
        <p:spPr/>
        <p:txBody>
          <a:bodyPr/>
          <a:lstStyle/>
          <a:p>
            <a:r>
              <a:rPr lang="fr-FR"/>
              <a:t>15/12/2020</a:t>
            </a:r>
            <a:endParaRPr lang="fr-FR" dirty="0"/>
          </a:p>
        </p:txBody>
      </p:sp>
      <p:sp>
        <p:nvSpPr>
          <p:cNvPr id="25" name="Espace réservé du pied de page 24">
            <a:extLst>
              <a:ext uri="{FF2B5EF4-FFF2-40B4-BE49-F238E27FC236}">
                <a16:creationId xmlns:a16="http://schemas.microsoft.com/office/drawing/2014/main" id="{AB4ECAD7-C06B-450E-A329-6A8A3188E0C5}"/>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6" name="Espace réservé du numéro de diapositive 25">
            <a:extLst>
              <a:ext uri="{FF2B5EF4-FFF2-40B4-BE49-F238E27FC236}">
                <a16:creationId xmlns:a16="http://schemas.microsoft.com/office/drawing/2014/main" id="{95377E75-6375-4971-92EC-4A998373EB47}"/>
              </a:ext>
            </a:extLst>
          </p:cNvPr>
          <p:cNvSpPr>
            <a:spLocks noGrp="1"/>
          </p:cNvSpPr>
          <p:nvPr>
            <p:ph type="sldNum" sz="quarter" idx="12"/>
          </p:nvPr>
        </p:nvSpPr>
        <p:spPr/>
        <p:txBody>
          <a:bodyPr/>
          <a:lstStyle/>
          <a:p>
            <a:fld id="{A7D2C6EA-A00E-474B-A989-EF59E4134B89}" type="slidenum">
              <a:rPr lang="fr-FR" smtClean="0"/>
              <a:t>21</a:t>
            </a:fld>
            <a:endParaRPr lang="fr-FR" dirty="0"/>
          </a:p>
        </p:txBody>
      </p:sp>
      <p:sp>
        <p:nvSpPr>
          <p:cNvPr id="18" name="ZoneTexte 17">
            <a:extLst>
              <a:ext uri="{FF2B5EF4-FFF2-40B4-BE49-F238E27FC236}">
                <a16:creationId xmlns:a16="http://schemas.microsoft.com/office/drawing/2014/main" id="{6E1E474C-3454-41E8-910A-F1D46CCEA827}"/>
              </a:ext>
            </a:extLst>
          </p:cNvPr>
          <p:cNvSpPr txBox="1"/>
          <p:nvPr/>
        </p:nvSpPr>
        <p:spPr>
          <a:xfrm>
            <a:off x="1775521" y="159023"/>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Délais de la déclaration de créance (ou modification) (2)</a:t>
            </a:r>
          </a:p>
        </p:txBody>
      </p:sp>
      <p:sp>
        <p:nvSpPr>
          <p:cNvPr id="19" name="ZoneTexte 18">
            <a:hlinkClick r:id="rId2" action="ppaction://hlinksldjump"/>
            <a:extLst>
              <a:ext uri="{FF2B5EF4-FFF2-40B4-BE49-F238E27FC236}">
                <a16:creationId xmlns:a16="http://schemas.microsoft.com/office/drawing/2014/main" id="{5BBC363E-43B6-49D3-B606-15794FABB62D}"/>
              </a:ext>
            </a:extLst>
          </p:cNvPr>
          <p:cNvSpPr txBox="1"/>
          <p:nvPr/>
        </p:nvSpPr>
        <p:spPr>
          <a:xfrm>
            <a:off x="0" y="158684"/>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5 </a:t>
            </a:r>
          </a:p>
        </p:txBody>
      </p:sp>
      <p:sp>
        <p:nvSpPr>
          <p:cNvPr id="38" name="Rectangle 37">
            <a:extLst>
              <a:ext uri="{FF2B5EF4-FFF2-40B4-BE49-F238E27FC236}">
                <a16:creationId xmlns:a16="http://schemas.microsoft.com/office/drawing/2014/main" id="{9722A4AD-97A0-4818-A60A-81C4931F4AE4}"/>
              </a:ext>
            </a:extLst>
          </p:cNvPr>
          <p:cNvSpPr/>
          <p:nvPr/>
        </p:nvSpPr>
        <p:spPr>
          <a:xfrm>
            <a:off x="335360" y="1340768"/>
            <a:ext cx="1440160" cy="1292229"/>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2732588A-7449-4FD6-901C-DF4B99FC1367}"/>
              </a:ext>
            </a:extLst>
          </p:cNvPr>
          <p:cNvSpPr/>
          <p:nvPr/>
        </p:nvSpPr>
        <p:spPr>
          <a:xfrm>
            <a:off x="335359" y="1340768"/>
            <a:ext cx="71649" cy="12961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CE7553BB-E7A4-45B5-B844-DD3124A2B0A5}"/>
              </a:ext>
            </a:extLst>
          </p:cNvPr>
          <p:cNvSpPr/>
          <p:nvPr/>
        </p:nvSpPr>
        <p:spPr>
          <a:xfrm>
            <a:off x="335001" y="2564904"/>
            <a:ext cx="1440160" cy="720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CEAE1406-138F-4A8E-9AB0-DC2DDE46C8E0}"/>
              </a:ext>
            </a:extLst>
          </p:cNvPr>
          <p:cNvSpPr/>
          <p:nvPr/>
        </p:nvSpPr>
        <p:spPr>
          <a:xfrm>
            <a:off x="2495600" y="2564903"/>
            <a:ext cx="936104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ZoneTexte 41">
            <a:extLst>
              <a:ext uri="{FF2B5EF4-FFF2-40B4-BE49-F238E27FC236}">
                <a16:creationId xmlns:a16="http://schemas.microsoft.com/office/drawing/2014/main" id="{8B7F257C-5C41-47BD-A29E-DFABAC305A00}"/>
              </a:ext>
            </a:extLst>
          </p:cNvPr>
          <p:cNvSpPr txBox="1"/>
          <p:nvPr/>
        </p:nvSpPr>
        <p:spPr>
          <a:xfrm>
            <a:off x="2495600" y="1620089"/>
            <a:ext cx="9361040" cy="584775"/>
          </a:xfrm>
          <a:prstGeom prst="rect">
            <a:avLst/>
          </a:prstGeom>
          <a:noFill/>
        </p:spPr>
        <p:txBody>
          <a:bodyPr wrap="square" rtlCol="0">
            <a:spAutoFit/>
          </a:bodyPr>
          <a:lstStyle/>
          <a:p>
            <a:r>
              <a:rPr lang="fr-FR" sz="1600" dirty="0">
                <a:latin typeface="Open Sans"/>
              </a:rPr>
              <a:t>Créancier relevé de la forclusion : dans le mois à compter de la notification de la décision le relevant de la forclusion (article L. 622-24 alinéa 1)</a:t>
            </a:r>
          </a:p>
        </p:txBody>
      </p:sp>
      <p:sp>
        <p:nvSpPr>
          <p:cNvPr id="43" name="ZoneTexte 42">
            <a:extLst>
              <a:ext uri="{FF2B5EF4-FFF2-40B4-BE49-F238E27FC236}">
                <a16:creationId xmlns:a16="http://schemas.microsoft.com/office/drawing/2014/main" id="{AF6AB8E5-5F71-4E40-A454-4ABE0BD34585}"/>
              </a:ext>
            </a:extLst>
          </p:cNvPr>
          <p:cNvSpPr txBox="1"/>
          <p:nvPr/>
        </p:nvSpPr>
        <p:spPr>
          <a:xfrm>
            <a:off x="882910" y="1777808"/>
            <a:ext cx="360040" cy="461665"/>
          </a:xfrm>
          <a:prstGeom prst="rect">
            <a:avLst/>
          </a:prstGeom>
          <a:noFill/>
        </p:spPr>
        <p:txBody>
          <a:bodyPr wrap="square" rtlCol="0">
            <a:spAutoFit/>
          </a:bodyPr>
          <a:lstStyle/>
          <a:p>
            <a:r>
              <a:rPr lang="fr-FR" sz="2400" b="1" dirty="0">
                <a:latin typeface="Open Sans"/>
              </a:rPr>
              <a:t>4</a:t>
            </a:r>
          </a:p>
        </p:txBody>
      </p:sp>
      <p:sp>
        <p:nvSpPr>
          <p:cNvPr id="44" name="Rectangle 43">
            <a:extLst>
              <a:ext uri="{FF2B5EF4-FFF2-40B4-BE49-F238E27FC236}">
                <a16:creationId xmlns:a16="http://schemas.microsoft.com/office/drawing/2014/main" id="{CF769BEE-DCBE-4E9B-94EF-D0D7C230B196}"/>
              </a:ext>
            </a:extLst>
          </p:cNvPr>
          <p:cNvSpPr/>
          <p:nvPr/>
        </p:nvSpPr>
        <p:spPr>
          <a:xfrm>
            <a:off x="340352" y="3140968"/>
            <a:ext cx="1440160" cy="129222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089AB592-2CE0-4636-A1D7-3019D1A78E77}"/>
              </a:ext>
            </a:extLst>
          </p:cNvPr>
          <p:cNvSpPr/>
          <p:nvPr/>
        </p:nvSpPr>
        <p:spPr>
          <a:xfrm>
            <a:off x="340351" y="3140968"/>
            <a:ext cx="71649" cy="1296144"/>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2E7CA866-D68B-4B91-A0FA-BC783D3DDF99}"/>
              </a:ext>
            </a:extLst>
          </p:cNvPr>
          <p:cNvSpPr/>
          <p:nvPr/>
        </p:nvSpPr>
        <p:spPr>
          <a:xfrm>
            <a:off x="339993" y="4365104"/>
            <a:ext cx="1440160" cy="7200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D36C34E7-F014-4B18-BA5B-B952CA4D0290}"/>
              </a:ext>
            </a:extLst>
          </p:cNvPr>
          <p:cNvSpPr/>
          <p:nvPr/>
        </p:nvSpPr>
        <p:spPr>
          <a:xfrm>
            <a:off x="2500592" y="4365103"/>
            <a:ext cx="9361040" cy="45719"/>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3B28D0BE-F401-4C46-AF61-89D5FCAE7E15}"/>
              </a:ext>
            </a:extLst>
          </p:cNvPr>
          <p:cNvSpPr txBox="1"/>
          <p:nvPr/>
        </p:nvSpPr>
        <p:spPr>
          <a:xfrm>
            <a:off x="2500592" y="3284984"/>
            <a:ext cx="9361040" cy="830997"/>
          </a:xfrm>
          <a:prstGeom prst="rect">
            <a:avLst/>
          </a:prstGeom>
          <a:noFill/>
        </p:spPr>
        <p:txBody>
          <a:bodyPr wrap="square" rtlCol="0">
            <a:spAutoFit/>
          </a:bodyPr>
          <a:lstStyle/>
          <a:p>
            <a:r>
              <a:rPr lang="fr-FR" sz="1600" dirty="0">
                <a:latin typeface="Open Sans"/>
              </a:rPr>
              <a:t>Créance de condamnation suite à une infraction pénale : dans les 2 mois de la date de la décision définitive qui en fixe le montant, lorsque cette décision intervient après la publication du jugement d’ouverture (article L. 622-24 alinéa 7)</a:t>
            </a:r>
          </a:p>
        </p:txBody>
      </p:sp>
      <p:sp>
        <p:nvSpPr>
          <p:cNvPr id="49" name="ZoneTexte 48">
            <a:extLst>
              <a:ext uri="{FF2B5EF4-FFF2-40B4-BE49-F238E27FC236}">
                <a16:creationId xmlns:a16="http://schemas.microsoft.com/office/drawing/2014/main" id="{747EFD0F-6697-4BAC-9A58-04C06579EB3D}"/>
              </a:ext>
            </a:extLst>
          </p:cNvPr>
          <p:cNvSpPr txBox="1"/>
          <p:nvPr/>
        </p:nvSpPr>
        <p:spPr>
          <a:xfrm>
            <a:off x="887541" y="3553383"/>
            <a:ext cx="360040" cy="461665"/>
          </a:xfrm>
          <a:prstGeom prst="rect">
            <a:avLst/>
          </a:prstGeom>
          <a:noFill/>
        </p:spPr>
        <p:txBody>
          <a:bodyPr wrap="square" rtlCol="0">
            <a:spAutoFit/>
          </a:bodyPr>
          <a:lstStyle/>
          <a:p>
            <a:r>
              <a:rPr lang="fr-FR" sz="2400" b="1" dirty="0">
                <a:latin typeface="Open Sans"/>
              </a:rPr>
              <a:t>5</a:t>
            </a:r>
          </a:p>
        </p:txBody>
      </p:sp>
    </p:spTree>
    <p:extLst>
      <p:ext uri="{BB962C8B-B14F-4D97-AF65-F5344CB8AC3E}">
        <p14:creationId xmlns:p14="http://schemas.microsoft.com/office/powerpoint/2010/main" val="3959194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9CF6147-FF67-4963-A8A7-4D685C1C978E}"/>
              </a:ext>
            </a:extLst>
          </p:cNvPr>
          <p:cNvSpPr/>
          <p:nvPr/>
        </p:nvSpPr>
        <p:spPr>
          <a:xfrm>
            <a:off x="335360" y="1038478"/>
            <a:ext cx="2952328" cy="678158"/>
          </a:xfrm>
          <a:prstGeom prst="rect">
            <a:avLst/>
          </a:prstGeom>
          <a:solidFill>
            <a:schemeClr val="accent1">
              <a:lumMod val="40000"/>
              <a:lumOff val="60000"/>
            </a:scheme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4ED5BE6F-4D9D-4E7A-BA0C-20D15C3A6A71}"/>
              </a:ext>
            </a:extLst>
          </p:cNvPr>
          <p:cNvSpPr/>
          <p:nvPr/>
        </p:nvSpPr>
        <p:spPr>
          <a:xfrm>
            <a:off x="398102" y="3789040"/>
            <a:ext cx="2889586" cy="768536"/>
          </a:xfrm>
          <a:prstGeom prst="rect">
            <a:avLst/>
          </a:prstGeom>
          <a:solidFill>
            <a:schemeClr val="accent2">
              <a:lumMod val="40000"/>
              <a:lumOff val="60000"/>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B8792F73-48A3-42EE-BED0-18C0A32050CF}"/>
              </a:ext>
            </a:extLst>
          </p:cNvPr>
          <p:cNvSpPr/>
          <p:nvPr/>
        </p:nvSpPr>
        <p:spPr>
          <a:xfrm>
            <a:off x="423673" y="5063050"/>
            <a:ext cx="2936023" cy="871972"/>
          </a:xfrm>
          <a:prstGeom prst="rect">
            <a:avLst/>
          </a:prstGeom>
          <a:solidFill>
            <a:schemeClr val="accent6">
              <a:lumMod val="40000"/>
              <a:lumOff val="60000"/>
            </a:schemeClr>
          </a:solidFill>
          <a:ln w="254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2C1DC5EE-4BD2-4E8B-AB9C-39FFA88F24D0}"/>
              </a:ext>
            </a:extLst>
          </p:cNvPr>
          <p:cNvSpPr txBox="1"/>
          <p:nvPr/>
        </p:nvSpPr>
        <p:spPr>
          <a:xfrm>
            <a:off x="788298" y="1134094"/>
            <a:ext cx="2016224" cy="369332"/>
          </a:xfrm>
          <a:prstGeom prst="rect">
            <a:avLst/>
          </a:prstGeom>
          <a:noFill/>
        </p:spPr>
        <p:txBody>
          <a:bodyPr wrap="square" rtlCol="0">
            <a:spAutoFit/>
          </a:bodyPr>
          <a:lstStyle/>
          <a:p>
            <a:pPr algn="ctr"/>
            <a:r>
              <a:rPr lang="fr-FR" b="1" dirty="0">
                <a:latin typeface="Open Sans"/>
              </a:rPr>
              <a:t>Calcul des délais</a:t>
            </a:r>
          </a:p>
        </p:txBody>
      </p:sp>
      <p:sp>
        <p:nvSpPr>
          <p:cNvPr id="7" name="ZoneTexte 6">
            <a:extLst>
              <a:ext uri="{FF2B5EF4-FFF2-40B4-BE49-F238E27FC236}">
                <a16:creationId xmlns:a16="http://schemas.microsoft.com/office/drawing/2014/main" id="{C28DB4C9-FEEB-4901-91B4-1F409D53E6FA}"/>
              </a:ext>
            </a:extLst>
          </p:cNvPr>
          <p:cNvSpPr txBox="1"/>
          <p:nvPr/>
        </p:nvSpPr>
        <p:spPr>
          <a:xfrm>
            <a:off x="479376" y="3843197"/>
            <a:ext cx="2664295" cy="646331"/>
          </a:xfrm>
          <a:prstGeom prst="rect">
            <a:avLst/>
          </a:prstGeom>
          <a:noFill/>
        </p:spPr>
        <p:txBody>
          <a:bodyPr wrap="square" rtlCol="0">
            <a:spAutoFit/>
          </a:bodyPr>
          <a:lstStyle/>
          <a:p>
            <a:pPr algn="ctr"/>
            <a:r>
              <a:rPr lang="fr-FR" b="1" dirty="0">
                <a:latin typeface="Open Sans"/>
              </a:rPr>
              <a:t>Conversion par exemple d’un RJ en LJ</a:t>
            </a:r>
          </a:p>
        </p:txBody>
      </p:sp>
      <p:sp>
        <p:nvSpPr>
          <p:cNvPr id="8" name="ZoneTexte 7">
            <a:extLst>
              <a:ext uri="{FF2B5EF4-FFF2-40B4-BE49-F238E27FC236}">
                <a16:creationId xmlns:a16="http://schemas.microsoft.com/office/drawing/2014/main" id="{718EED58-4E76-4664-9EB5-7A36F36B8781}"/>
              </a:ext>
            </a:extLst>
          </p:cNvPr>
          <p:cNvSpPr txBox="1"/>
          <p:nvPr/>
        </p:nvSpPr>
        <p:spPr>
          <a:xfrm>
            <a:off x="539027" y="5044279"/>
            <a:ext cx="2736304" cy="710964"/>
          </a:xfrm>
          <a:prstGeom prst="rect">
            <a:avLst/>
          </a:prstGeom>
          <a:noFill/>
        </p:spPr>
        <p:txBody>
          <a:bodyPr wrap="square" rtlCol="0">
            <a:spAutoFit/>
          </a:bodyPr>
          <a:lstStyle/>
          <a:p>
            <a:pPr algn="ctr"/>
            <a:r>
              <a:rPr lang="fr-FR" b="1" dirty="0">
                <a:latin typeface="Open Sans"/>
              </a:rPr>
              <a:t>Irrégularité de la déclaration au BODACC </a:t>
            </a:r>
          </a:p>
        </p:txBody>
      </p:sp>
      <p:sp>
        <p:nvSpPr>
          <p:cNvPr id="14" name="ZoneTexte 13">
            <a:extLst>
              <a:ext uri="{FF2B5EF4-FFF2-40B4-BE49-F238E27FC236}">
                <a16:creationId xmlns:a16="http://schemas.microsoft.com/office/drawing/2014/main" id="{B691F24D-D3A8-4528-82AA-8264B689E7A2}"/>
              </a:ext>
            </a:extLst>
          </p:cNvPr>
          <p:cNvSpPr txBox="1"/>
          <p:nvPr/>
        </p:nvSpPr>
        <p:spPr>
          <a:xfrm>
            <a:off x="4583831" y="928218"/>
            <a:ext cx="7355619" cy="1569660"/>
          </a:xfrm>
          <a:prstGeom prst="rect">
            <a:avLst/>
          </a:prstGeom>
          <a:noFill/>
        </p:spPr>
        <p:txBody>
          <a:bodyPr wrap="square" rtlCol="0">
            <a:spAutoFit/>
          </a:bodyPr>
          <a:lstStyle/>
          <a:p>
            <a:pPr algn="just"/>
            <a:r>
              <a:rPr lang="fr-FR" sz="1600" dirty="0">
                <a:latin typeface="Open Sans"/>
              </a:rPr>
              <a:t>Le délai expirera le jour du deuxième mois qui porte le même quantième que le jour de la parution au BODACC. A défaut de quantième identique, le délai expirera le dernier jour du mois (article L. 641 alinéa 2 du Code de procédure civile). En outre, en application de l’article 642 du CPC, si le délai expire un samedi, un dimanche, un jour férié ou chômé, le créancier pourra encore déclarer sa créance le premier jour ouvrable suivant. </a:t>
            </a:r>
          </a:p>
        </p:txBody>
      </p:sp>
      <p:sp>
        <p:nvSpPr>
          <p:cNvPr id="24" name="Espace réservé de la date 23">
            <a:extLst>
              <a:ext uri="{FF2B5EF4-FFF2-40B4-BE49-F238E27FC236}">
                <a16:creationId xmlns:a16="http://schemas.microsoft.com/office/drawing/2014/main" id="{0D6BE945-3ECD-4A10-A82C-051B802685B0}"/>
              </a:ext>
            </a:extLst>
          </p:cNvPr>
          <p:cNvSpPr>
            <a:spLocks noGrp="1"/>
          </p:cNvSpPr>
          <p:nvPr>
            <p:ph type="dt" sz="half" idx="10"/>
          </p:nvPr>
        </p:nvSpPr>
        <p:spPr/>
        <p:txBody>
          <a:bodyPr/>
          <a:lstStyle/>
          <a:p>
            <a:r>
              <a:rPr lang="fr-FR"/>
              <a:t>15/12/2020</a:t>
            </a:r>
            <a:endParaRPr lang="fr-FR" dirty="0"/>
          </a:p>
        </p:txBody>
      </p:sp>
      <p:sp>
        <p:nvSpPr>
          <p:cNvPr id="25" name="Espace réservé du pied de page 24">
            <a:extLst>
              <a:ext uri="{FF2B5EF4-FFF2-40B4-BE49-F238E27FC236}">
                <a16:creationId xmlns:a16="http://schemas.microsoft.com/office/drawing/2014/main" id="{AB4ECAD7-C06B-450E-A329-6A8A3188E0C5}"/>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6" name="Espace réservé du numéro de diapositive 25">
            <a:extLst>
              <a:ext uri="{FF2B5EF4-FFF2-40B4-BE49-F238E27FC236}">
                <a16:creationId xmlns:a16="http://schemas.microsoft.com/office/drawing/2014/main" id="{95377E75-6375-4971-92EC-4A998373EB47}"/>
              </a:ext>
            </a:extLst>
          </p:cNvPr>
          <p:cNvSpPr>
            <a:spLocks noGrp="1"/>
          </p:cNvSpPr>
          <p:nvPr>
            <p:ph type="sldNum" sz="quarter" idx="12"/>
          </p:nvPr>
        </p:nvSpPr>
        <p:spPr/>
        <p:txBody>
          <a:bodyPr/>
          <a:lstStyle/>
          <a:p>
            <a:fld id="{A7D2C6EA-A00E-474B-A989-EF59E4134B89}" type="slidenum">
              <a:rPr lang="fr-FR" smtClean="0"/>
              <a:t>22</a:t>
            </a:fld>
            <a:endParaRPr lang="fr-FR" dirty="0"/>
          </a:p>
        </p:txBody>
      </p:sp>
      <p:sp>
        <p:nvSpPr>
          <p:cNvPr id="30" name="ZoneTexte 29">
            <a:extLst>
              <a:ext uri="{FF2B5EF4-FFF2-40B4-BE49-F238E27FC236}">
                <a16:creationId xmlns:a16="http://schemas.microsoft.com/office/drawing/2014/main" id="{158542DC-38C9-4C11-A73C-8A744F47D2FD}"/>
              </a:ext>
            </a:extLst>
          </p:cNvPr>
          <p:cNvSpPr txBox="1"/>
          <p:nvPr/>
        </p:nvSpPr>
        <p:spPr>
          <a:xfrm>
            <a:off x="4581257" y="3740394"/>
            <a:ext cx="7371253" cy="830997"/>
          </a:xfrm>
          <a:prstGeom prst="rect">
            <a:avLst/>
          </a:prstGeom>
          <a:noFill/>
        </p:spPr>
        <p:txBody>
          <a:bodyPr wrap="square" rtlCol="0">
            <a:spAutoFit/>
          </a:bodyPr>
          <a:lstStyle/>
          <a:p>
            <a:pPr algn="just"/>
            <a:r>
              <a:rPr lang="fr-FR" sz="1600" dirty="0">
                <a:latin typeface="Open Sans"/>
              </a:rPr>
              <a:t>Cette conversion n’ouvre pas de nouveau délai pour déclarer sa créance. Les nouvelles créances de la période d’observation constituent, principalement, des créances postérieures (voir toutefois les créances déclarer à échoir).</a:t>
            </a:r>
          </a:p>
        </p:txBody>
      </p:sp>
      <p:sp>
        <p:nvSpPr>
          <p:cNvPr id="22" name="ZoneTexte 21">
            <a:extLst>
              <a:ext uri="{FF2B5EF4-FFF2-40B4-BE49-F238E27FC236}">
                <a16:creationId xmlns:a16="http://schemas.microsoft.com/office/drawing/2014/main" id="{9110A7BE-EF02-4B6D-B96D-DB6B9D91F25D}"/>
              </a:ext>
            </a:extLst>
          </p:cNvPr>
          <p:cNvSpPr txBox="1"/>
          <p:nvPr/>
        </p:nvSpPr>
        <p:spPr>
          <a:xfrm>
            <a:off x="4576901" y="4921817"/>
            <a:ext cx="7371253" cy="584775"/>
          </a:xfrm>
          <a:prstGeom prst="rect">
            <a:avLst/>
          </a:prstGeom>
          <a:noFill/>
        </p:spPr>
        <p:txBody>
          <a:bodyPr wrap="square" rtlCol="0">
            <a:spAutoFit/>
          </a:bodyPr>
          <a:lstStyle/>
          <a:p>
            <a:pPr algn="just"/>
            <a:r>
              <a:rPr lang="fr-FR" sz="1600" dirty="0">
                <a:latin typeface="Open Sans"/>
              </a:rPr>
              <a:t>Le délai de 2 mois ne court qu’à compter de la déclaration régulière au BODACC.</a:t>
            </a:r>
          </a:p>
        </p:txBody>
      </p:sp>
      <p:sp>
        <p:nvSpPr>
          <p:cNvPr id="27" name="ZoneTexte 26">
            <a:extLst>
              <a:ext uri="{FF2B5EF4-FFF2-40B4-BE49-F238E27FC236}">
                <a16:creationId xmlns:a16="http://schemas.microsoft.com/office/drawing/2014/main" id="{9677B8C1-6731-4FB9-88F4-428FFC99C3BA}"/>
              </a:ext>
            </a:extLst>
          </p:cNvPr>
          <p:cNvSpPr txBox="1"/>
          <p:nvPr/>
        </p:nvSpPr>
        <p:spPr>
          <a:xfrm>
            <a:off x="4594314" y="2526763"/>
            <a:ext cx="7371253" cy="830997"/>
          </a:xfrm>
          <a:prstGeom prst="rect">
            <a:avLst/>
          </a:prstGeom>
          <a:noFill/>
        </p:spPr>
        <p:txBody>
          <a:bodyPr wrap="square" rtlCol="0">
            <a:spAutoFit/>
          </a:bodyPr>
          <a:lstStyle/>
          <a:p>
            <a:pPr algn="just"/>
            <a:r>
              <a:rPr lang="fr-FR" sz="1600" dirty="0">
                <a:latin typeface="Open Sans"/>
              </a:rPr>
              <a:t>En application des articles 668 et 669 du CPC, pour apprécier si la déclaration a été faite dans les délais, il suffit que l’envoi de la déclaration ait été effectué avant l’expiration du délai (preuve à la charge du créancier)</a:t>
            </a:r>
          </a:p>
        </p:txBody>
      </p:sp>
      <p:sp>
        <p:nvSpPr>
          <p:cNvPr id="21" name="ZoneTexte 20">
            <a:extLst>
              <a:ext uri="{FF2B5EF4-FFF2-40B4-BE49-F238E27FC236}">
                <a16:creationId xmlns:a16="http://schemas.microsoft.com/office/drawing/2014/main" id="{8C1668FF-419E-4E66-92F5-66D9ED005A06}"/>
              </a:ext>
            </a:extLst>
          </p:cNvPr>
          <p:cNvSpPr txBox="1"/>
          <p:nvPr/>
        </p:nvSpPr>
        <p:spPr>
          <a:xfrm>
            <a:off x="1775521" y="231031"/>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Remarques concernant les délais de la déclaration de créance (3) </a:t>
            </a:r>
          </a:p>
        </p:txBody>
      </p:sp>
      <p:sp>
        <p:nvSpPr>
          <p:cNvPr id="23" name="ZoneTexte 22">
            <a:hlinkClick r:id="rId2" action="ppaction://hlinksldjump"/>
            <a:extLst>
              <a:ext uri="{FF2B5EF4-FFF2-40B4-BE49-F238E27FC236}">
                <a16:creationId xmlns:a16="http://schemas.microsoft.com/office/drawing/2014/main" id="{ABEC79BD-D08C-4814-9BF5-DF2866AA1F3D}"/>
              </a:ext>
            </a:extLst>
          </p:cNvPr>
          <p:cNvSpPr txBox="1"/>
          <p:nvPr/>
        </p:nvSpPr>
        <p:spPr>
          <a:xfrm>
            <a:off x="-9525" y="230692"/>
            <a:ext cx="1425005"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5 </a:t>
            </a:r>
          </a:p>
        </p:txBody>
      </p:sp>
      <p:sp>
        <p:nvSpPr>
          <p:cNvPr id="2" name="Flèche : droite 1">
            <a:extLst>
              <a:ext uri="{FF2B5EF4-FFF2-40B4-BE49-F238E27FC236}">
                <a16:creationId xmlns:a16="http://schemas.microsoft.com/office/drawing/2014/main" id="{3880B442-691D-4DFF-900F-C9B08702CCC6}"/>
              </a:ext>
            </a:extLst>
          </p:cNvPr>
          <p:cNvSpPr/>
          <p:nvPr/>
        </p:nvSpPr>
        <p:spPr>
          <a:xfrm>
            <a:off x="3791744" y="980728"/>
            <a:ext cx="36004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Flèche : droite 30">
            <a:extLst>
              <a:ext uri="{FF2B5EF4-FFF2-40B4-BE49-F238E27FC236}">
                <a16:creationId xmlns:a16="http://schemas.microsoft.com/office/drawing/2014/main" id="{924D8A73-6DED-4DA2-A096-B9D5CFDE1ACA}"/>
              </a:ext>
            </a:extLst>
          </p:cNvPr>
          <p:cNvSpPr/>
          <p:nvPr/>
        </p:nvSpPr>
        <p:spPr>
          <a:xfrm>
            <a:off x="3825252" y="2618387"/>
            <a:ext cx="36004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Flèche : droite 31">
            <a:extLst>
              <a:ext uri="{FF2B5EF4-FFF2-40B4-BE49-F238E27FC236}">
                <a16:creationId xmlns:a16="http://schemas.microsoft.com/office/drawing/2014/main" id="{2E7E1D0B-8555-41AC-82F6-A995CEC62D2F}"/>
              </a:ext>
            </a:extLst>
          </p:cNvPr>
          <p:cNvSpPr/>
          <p:nvPr/>
        </p:nvSpPr>
        <p:spPr>
          <a:xfrm>
            <a:off x="3844502" y="3812923"/>
            <a:ext cx="360040" cy="216024"/>
          </a:xfrm>
          <a:prstGeom prst="rightArrow">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Flèche : droite 32">
            <a:extLst>
              <a:ext uri="{FF2B5EF4-FFF2-40B4-BE49-F238E27FC236}">
                <a16:creationId xmlns:a16="http://schemas.microsoft.com/office/drawing/2014/main" id="{D698D06A-A067-4C75-AD23-801144C532CE}"/>
              </a:ext>
            </a:extLst>
          </p:cNvPr>
          <p:cNvSpPr/>
          <p:nvPr/>
        </p:nvSpPr>
        <p:spPr>
          <a:xfrm>
            <a:off x="3842902" y="5018168"/>
            <a:ext cx="360040" cy="216024"/>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26140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EABD334-41B4-4E1F-AB27-4427C1B1797D}"/>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F860316F-BE70-4BEB-AD59-E5F915FF5DE6}"/>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DCFE07C7-23D9-42F4-AF69-5A5D58FA99A4}"/>
              </a:ext>
            </a:extLst>
          </p:cNvPr>
          <p:cNvSpPr>
            <a:spLocks noGrp="1"/>
          </p:cNvSpPr>
          <p:nvPr>
            <p:ph type="sldNum" sz="quarter" idx="12"/>
          </p:nvPr>
        </p:nvSpPr>
        <p:spPr/>
        <p:txBody>
          <a:bodyPr/>
          <a:lstStyle/>
          <a:p>
            <a:fld id="{A7D2C6EA-A00E-474B-A989-EF59E4134B89}" type="slidenum">
              <a:rPr lang="fr-FR" smtClean="0"/>
              <a:t>23</a:t>
            </a:fld>
            <a:endParaRPr lang="fr-FR" dirty="0"/>
          </a:p>
        </p:txBody>
      </p:sp>
      <p:cxnSp>
        <p:nvCxnSpPr>
          <p:cNvPr id="5" name="Straight Connector 8">
            <a:extLst>
              <a:ext uri="{FF2B5EF4-FFF2-40B4-BE49-F238E27FC236}">
                <a16:creationId xmlns:a16="http://schemas.microsoft.com/office/drawing/2014/main" id="{99AA9AE3-9364-43EC-966F-BF37F41F128B}"/>
              </a:ext>
            </a:extLst>
          </p:cNvPr>
          <p:cNvCxnSpPr>
            <a:cxnSpLocks/>
            <a:endCxn id="15" idx="4"/>
          </p:cNvCxnSpPr>
          <p:nvPr/>
        </p:nvCxnSpPr>
        <p:spPr>
          <a:xfrm flipH="1">
            <a:off x="1198366" y="1328436"/>
            <a:ext cx="33356" cy="4318684"/>
          </a:xfrm>
          <a:prstGeom prst="line">
            <a:avLst/>
          </a:prstGeom>
          <a:ln w="19050">
            <a:solidFill>
              <a:srgbClr val="BFBFBF"/>
            </a:solidFill>
            <a:prstDash val="sysDash"/>
            <a:bevel/>
          </a:ln>
        </p:spPr>
      </p:cxnSp>
      <p:sp>
        <p:nvSpPr>
          <p:cNvPr id="6" name="Oval 17">
            <a:extLst>
              <a:ext uri="{FF2B5EF4-FFF2-40B4-BE49-F238E27FC236}">
                <a16:creationId xmlns:a16="http://schemas.microsoft.com/office/drawing/2014/main" id="{75E1E8EE-91EE-4035-AF9B-DA6A0208DCEE}"/>
              </a:ext>
            </a:extLst>
          </p:cNvPr>
          <p:cNvSpPr/>
          <p:nvPr/>
        </p:nvSpPr>
        <p:spPr>
          <a:xfrm>
            <a:off x="828859" y="1217970"/>
            <a:ext cx="793115" cy="793115"/>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18">
            <a:extLst>
              <a:ext uri="{FF2B5EF4-FFF2-40B4-BE49-F238E27FC236}">
                <a16:creationId xmlns:a16="http://schemas.microsoft.com/office/drawing/2014/main" id="{366FD6CB-5AD3-45DF-83BF-8742EEC9EF5F}"/>
              </a:ext>
            </a:extLst>
          </p:cNvPr>
          <p:cNvSpPr/>
          <p:nvPr/>
        </p:nvSpPr>
        <p:spPr>
          <a:xfrm>
            <a:off x="800874" y="2695007"/>
            <a:ext cx="793115" cy="793115"/>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21">
            <a:extLst>
              <a:ext uri="{FF2B5EF4-FFF2-40B4-BE49-F238E27FC236}">
                <a16:creationId xmlns:a16="http://schemas.microsoft.com/office/drawing/2014/main" id="{FAF3ECA1-B960-4BD5-82D2-AEA030EC808D}"/>
              </a:ext>
            </a:extLst>
          </p:cNvPr>
          <p:cNvSpPr/>
          <p:nvPr/>
        </p:nvSpPr>
        <p:spPr>
          <a:xfrm>
            <a:off x="810198" y="4917816"/>
            <a:ext cx="793115" cy="793115"/>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2">
            <a:extLst>
              <a:ext uri="{FF2B5EF4-FFF2-40B4-BE49-F238E27FC236}">
                <a16:creationId xmlns:a16="http://schemas.microsoft.com/office/drawing/2014/main" id="{E95E6AEC-0752-47B7-83EB-C66A9E029EEA}"/>
              </a:ext>
            </a:extLst>
          </p:cNvPr>
          <p:cNvSpPr/>
          <p:nvPr/>
        </p:nvSpPr>
        <p:spPr>
          <a:xfrm>
            <a:off x="892669" y="1281781"/>
            <a:ext cx="665494" cy="6654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3">
            <a:extLst>
              <a:ext uri="{FF2B5EF4-FFF2-40B4-BE49-F238E27FC236}">
                <a16:creationId xmlns:a16="http://schemas.microsoft.com/office/drawing/2014/main" id="{7180BAEF-6717-4AA9-A0C8-4615B8B1F0C4}"/>
              </a:ext>
            </a:extLst>
          </p:cNvPr>
          <p:cNvSpPr/>
          <p:nvPr/>
        </p:nvSpPr>
        <p:spPr>
          <a:xfrm>
            <a:off x="864684" y="2748955"/>
            <a:ext cx="665494" cy="66549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6">
            <a:extLst>
              <a:ext uri="{FF2B5EF4-FFF2-40B4-BE49-F238E27FC236}">
                <a16:creationId xmlns:a16="http://schemas.microsoft.com/office/drawing/2014/main" id="{24F69C98-6E33-48DF-B54D-D2EFC0FD780F}"/>
              </a:ext>
            </a:extLst>
          </p:cNvPr>
          <p:cNvSpPr/>
          <p:nvPr/>
        </p:nvSpPr>
        <p:spPr>
          <a:xfrm>
            <a:off x="865619" y="4981626"/>
            <a:ext cx="665494" cy="66549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25">
            <a:extLst>
              <a:ext uri="{FF2B5EF4-FFF2-40B4-BE49-F238E27FC236}">
                <a16:creationId xmlns:a16="http://schemas.microsoft.com/office/drawing/2014/main" id="{5A9C3264-0AE1-4103-A3C5-44B757DDB078}"/>
              </a:ext>
            </a:extLst>
          </p:cNvPr>
          <p:cNvCxnSpPr>
            <a:cxnSpLocks/>
          </p:cNvCxnSpPr>
          <p:nvPr/>
        </p:nvCxnSpPr>
        <p:spPr>
          <a:xfrm>
            <a:off x="1889967" y="1628139"/>
            <a:ext cx="9801290" cy="0"/>
          </a:xfrm>
          <a:prstGeom prst="line">
            <a:avLst/>
          </a:prstGeom>
          <a:ln w="3175">
            <a:solidFill>
              <a:schemeClr val="accent6"/>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BE23E60E-195E-4E3C-82ED-DDA2A55BFBD3}"/>
              </a:ext>
            </a:extLst>
          </p:cNvPr>
          <p:cNvSpPr txBox="1"/>
          <p:nvPr/>
        </p:nvSpPr>
        <p:spPr>
          <a:xfrm>
            <a:off x="1940774" y="1175651"/>
            <a:ext cx="6774017" cy="369332"/>
          </a:xfrm>
          <a:prstGeom prst="rect">
            <a:avLst/>
          </a:prstGeom>
          <a:noFill/>
        </p:spPr>
        <p:txBody>
          <a:bodyPr wrap="square" rtlCol="0">
            <a:spAutoFit/>
          </a:bodyPr>
          <a:lstStyle/>
          <a:p>
            <a:r>
              <a:rPr lang="fr-FR" b="1" dirty="0">
                <a:solidFill>
                  <a:schemeClr val="accent6">
                    <a:lumMod val="75000"/>
                  </a:schemeClr>
                </a:solidFill>
                <a:latin typeface="Open Sans"/>
              </a:rPr>
              <a:t>1 – Aucune forme précise prescrite par les textes</a:t>
            </a:r>
          </a:p>
        </p:txBody>
      </p:sp>
      <p:sp>
        <p:nvSpPr>
          <p:cNvPr id="45" name="ZoneTexte 44">
            <a:extLst>
              <a:ext uri="{FF2B5EF4-FFF2-40B4-BE49-F238E27FC236}">
                <a16:creationId xmlns:a16="http://schemas.microsoft.com/office/drawing/2014/main" id="{7B23A57A-41A0-4233-9591-A3C9FAAC187E}"/>
              </a:ext>
            </a:extLst>
          </p:cNvPr>
          <p:cNvSpPr txBox="1"/>
          <p:nvPr/>
        </p:nvSpPr>
        <p:spPr>
          <a:xfrm>
            <a:off x="1950093" y="1642190"/>
            <a:ext cx="9946438" cy="923330"/>
          </a:xfrm>
          <a:prstGeom prst="rect">
            <a:avLst/>
          </a:prstGeom>
          <a:noFill/>
        </p:spPr>
        <p:txBody>
          <a:bodyPr wrap="square" rtlCol="0">
            <a:spAutoFit/>
          </a:bodyPr>
          <a:lstStyle/>
          <a:p>
            <a:r>
              <a:rPr lang="fr-FR" dirty="0">
                <a:latin typeface="Open Sans"/>
              </a:rPr>
              <a:t>Il revient au juge-commissaire d’apprécier souverainement si l’écrit envoyé au mandataire exprime de manière non équivoque la volonté du créancier de réclamer, dans la procédure, le montant de sa créance, ou d’en faire mention sur l’état des créances.   </a:t>
            </a:r>
          </a:p>
        </p:txBody>
      </p:sp>
      <p:cxnSp>
        <p:nvCxnSpPr>
          <p:cNvPr id="47" name="Straight Connector 25">
            <a:extLst>
              <a:ext uri="{FF2B5EF4-FFF2-40B4-BE49-F238E27FC236}">
                <a16:creationId xmlns:a16="http://schemas.microsoft.com/office/drawing/2014/main" id="{D8009B9E-9DA8-4871-BB4F-0553BE2B099D}"/>
              </a:ext>
            </a:extLst>
          </p:cNvPr>
          <p:cNvCxnSpPr>
            <a:cxnSpLocks/>
          </p:cNvCxnSpPr>
          <p:nvPr/>
        </p:nvCxnSpPr>
        <p:spPr>
          <a:xfrm>
            <a:off x="1893077" y="3089400"/>
            <a:ext cx="9801290" cy="0"/>
          </a:xfrm>
          <a:prstGeom prst="line">
            <a:avLst/>
          </a:prstGeom>
          <a:ln w="3175">
            <a:solidFill>
              <a:schemeClr val="accent5"/>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ZoneTexte 47">
            <a:extLst>
              <a:ext uri="{FF2B5EF4-FFF2-40B4-BE49-F238E27FC236}">
                <a16:creationId xmlns:a16="http://schemas.microsoft.com/office/drawing/2014/main" id="{575B19BB-FF85-453E-ACED-116020AB186E}"/>
              </a:ext>
            </a:extLst>
          </p:cNvPr>
          <p:cNvSpPr txBox="1"/>
          <p:nvPr/>
        </p:nvSpPr>
        <p:spPr>
          <a:xfrm>
            <a:off x="1943884" y="2636912"/>
            <a:ext cx="9768740" cy="369332"/>
          </a:xfrm>
          <a:prstGeom prst="rect">
            <a:avLst/>
          </a:prstGeom>
          <a:noFill/>
        </p:spPr>
        <p:txBody>
          <a:bodyPr wrap="square" rtlCol="0">
            <a:spAutoFit/>
          </a:bodyPr>
          <a:lstStyle/>
          <a:p>
            <a:r>
              <a:rPr lang="fr-FR" b="1" dirty="0">
                <a:solidFill>
                  <a:schemeClr val="accent5">
                    <a:lumMod val="75000"/>
                  </a:schemeClr>
                </a:solidFill>
                <a:latin typeface="Open Sans"/>
              </a:rPr>
              <a:t>2 –Concernant les mentions à porter sur l’état des créances</a:t>
            </a:r>
          </a:p>
        </p:txBody>
      </p:sp>
      <p:sp>
        <p:nvSpPr>
          <p:cNvPr id="49" name="ZoneTexte 48">
            <a:extLst>
              <a:ext uri="{FF2B5EF4-FFF2-40B4-BE49-F238E27FC236}">
                <a16:creationId xmlns:a16="http://schemas.microsoft.com/office/drawing/2014/main" id="{81106ECE-2643-4A0E-8070-C5769453AC54}"/>
              </a:ext>
            </a:extLst>
          </p:cNvPr>
          <p:cNvSpPr txBox="1"/>
          <p:nvPr/>
        </p:nvSpPr>
        <p:spPr>
          <a:xfrm>
            <a:off x="1953203" y="3112782"/>
            <a:ext cx="9946438" cy="1477328"/>
          </a:xfrm>
          <a:prstGeom prst="rect">
            <a:avLst/>
          </a:prstGeom>
          <a:noFill/>
        </p:spPr>
        <p:txBody>
          <a:bodyPr wrap="square" rtlCol="0">
            <a:spAutoFit/>
          </a:bodyPr>
          <a:lstStyle/>
          <a:p>
            <a:r>
              <a:rPr lang="fr-FR" dirty="0">
                <a:latin typeface="Open Sans"/>
              </a:rPr>
              <a:t>Article L. 622-25 : </a:t>
            </a:r>
            <a:r>
              <a:rPr lang="fr-FR" b="0" i="0" dirty="0">
                <a:solidFill>
                  <a:srgbClr val="3C3C3C"/>
                </a:solidFill>
                <a:effectLst/>
                <a:latin typeface="Open Sans"/>
              </a:rPr>
              <a:t>montant de la créance due au jour du jugement d'ouverture avec indication des sommes à échoir et de la date de leurs échéances. Elle précise la nature du privilège ou de la sûreté dont la créance est éventuellement assortie. Complété par l’article R. 622-23 : les éléments de nature à prouver l'existence et le montant de la créance si elle ne résulte pas d'un titre à défaut, une évaluation de la créance si son montant n'a pas encore été fixé …  </a:t>
            </a:r>
            <a:endParaRPr lang="fr-FR" dirty="0">
              <a:latin typeface="Open Sans"/>
            </a:endParaRPr>
          </a:p>
        </p:txBody>
      </p:sp>
      <p:cxnSp>
        <p:nvCxnSpPr>
          <p:cNvPr id="50" name="Straight Connector 25">
            <a:extLst>
              <a:ext uri="{FF2B5EF4-FFF2-40B4-BE49-F238E27FC236}">
                <a16:creationId xmlns:a16="http://schemas.microsoft.com/office/drawing/2014/main" id="{78615E12-216B-4A05-87E3-B401B812FAA2}"/>
              </a:ext>
            </a:extLst>
          </p:cNvPr>
          <p:cNvCxnSpPr>
            <a:cxnSpLocks/>
          </p:cNvCxnSpPr>
          <p:nvPr/>
        </p:nvCxnSpPr>
        <p:spPr>
          <a:xfrm>
            <a:off x="1893077" y="5316846"/>
            <a:ext cx="9801290" cy="0"/>
          </a:xfrm>
          <a:prstGeom prst="line">
            <a:avLst/>
          </a:prstGeom>
          <a:ln w="3175">
            <a:solidFill>
              <a:schemeClr val="accent2"/>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51" name="ZoneTexte 50">
            <a:extLst>
              <a:ext uri="{FF2B5EF4-FFF2-40B4-BE49-F238E27FC236}">
                <a16:creationId xmlns:a16="http://schemas.microsoft.com/office/drawing/2014/main" id="{DDD51049-2A06-4D0F-AA3D-481899598B16}"/>
              </a:ext>
            </a:extLst>
          </p:cNvPr>
          <p:cNvSpPr txBox="1"/>
          <p:nvPr/>
        </p:nvSpPr>
        <p:spPr>
          <a:xfrm>
            <a:off x="1943884" y="4864358"/>
            <a:ext cx="9768739" cy="369332"/>
          </a:xfrm>
          <a:prstGeom prst="rect">
            <a:avLst/>
          </a:prstGeom>
          <a:noFill/>
        </p:spPr>
        <p:txBody>
          <a:bodyPr wrap="square" rtlCol="0">
            <a:spAutoFit/>
          </a:bodyPr>
          <a:lstStyle/>
          <a:p>
            <a:r>
              <a:rPr lang="fr-FR" b="1" dirty="0">
                <a:solidFill>
                  <a:schemeClr val="accent2">
                    <a:lumMod val="75000"/>
                  </a:schemeClr>
                </a:solidFill>
                <a:latin typeface="Open Sans"/>
              </a:rPr>
              <a:t>3 – La déclaration de créance doit être accompagnées des pièces justificatives</a:t>
            </a:r>
          </a:p>
        </p:txBody>
      </p:sp>
      <p:sp>
        <p:nvSpPr>
          <p:cNvPr id="52" name="ZoneTexte 51">
            <a:extLst>
              <a:ext uri="{FF2B5EF4-FFF2-40B4-BE49-F238E27FC236}">
                <a16:creationId xmlns:a16="http://schemas.microsoft.com/office/drawing/2014/main" id="{1C726DAD-D117-442F-ADAA-21C07B3BD78D}"/>
              </a:ext>
            </a:extLst>
          </p:cNvPr>
          <p:cNvSpPr txBox="1"/>
          <p:nvPr/>
        </p:nvSpPr>
        <p:spPr>
          <a:xfrm>
            <a:off x="1953203" y="5330885"/>
            <a:ext cx="9946438" cy="646331"/>
          </a:xfrm>
          <a:prstGeom prst="rect">
            <a:avLst/>
          </a:prstGeom>
          <a:noFill/>
        </p:spPr>
        <p:txBody>
          <a:bodyPr wrap="square" rtlCol="0">
            <a:spAutoFit/>
          </a:bodyPr>
          <a:lstStyle/>
          <a:p>
            <a:r>
              <a:rPr lang="fr-FR" dirty="0">
                <a:latin typeface="Open Sans"/>
              </a:rPr>
              <a:t>L’absence de pièces justificatives n’est pas sanctionnée par la nullité de la déclaration de créance, mais éventuellement par une contestation émise par le mandataire judiciaire</a:t>
            </a:r>
          </a:p>
        </p:txBody>
      </p:sp>
      <p:sp>
        <p:nvSpPr>
          <p:cNvPr id="53" name="ZoneTexte 52">
            <a:extLst>
              <a:ext uri="{FF2B5EF4-FFF2-40B4-BE49-F238E27FC236}">
                <a16:creationId xmlns:a16="http://schemas.microsoft.com/office/drawing/2014/main" id="{145FC977-A6DC-4D07-BC0D-66CAA01DA956}"/>
              </a:ext>
            </a:extLst>
          </p:cNvPr>
          <p:cNvSpPr txBox="1"/>
          <p:nvPr/>
        </p:nvSpPr>
        <p:spPr>
          <a:xfrm>
            <a:off x="1024805" y="1427588"/>
            <a:ext cx="374790" cy="369332"/>
          </a:xfrm>
          <a:prstGeom prst="rect">
            <a:avLst/>
          </a:prstGeom>
          <a:noFill/>
        </p:spPr>
        <p:txBody>
          <a:bodyPr wrap="square" rtlCol="0">
            <a:spAutoFit/>
          </a:bodyPr>
          <a:lstStyle/>
          <a:p>
            <a:pPr algn="ctr"/>
            <a:r>
              <a:rPr lang="fr-FR" b="1" dirty="0">
                <a:latin typeface="Open Sans"/>
              </a:rPr>
              <a:t>1</a:t>
            </a:r>
          </a:p>
        </p:txBody>
      </p:sp>
      <p:sp>
        <p:nvSpPr>
          <p:cNvPr id="54" name="ZoneTexte 53">
            <a:extLst>
              <a:ext uri="{FF2B5EF4-FFF2-40B4-BE49-F238E27FC236}">
                <a16:creationId xmlns:a16="http://schemas.microsoft.com/office/drawing/2014/main" id="{A5033ABC-DFF8-40B6-947B-D3115FE969AD}"/>
              </a:ext>
            </a:extLst>
          </p:cNvPr>
          <p:cNvSpPr txBox="1"/>
          <p:nvPr/>
        </p:nvSpPr>
        <p:spPr>
          <a:xfrm>
            <a:off x="1018583" y="2916849"/>
            <a:ext cx="374790" cy="369332"/>
          </a:xfrm>
          <a:prstGeom prst="rect">
            <a:avLst/>
          </a:prstGeom>
          <a:noFill/>
        </p:spPr>
        <p:txBody>
          <a:bodyPr wrap="square" rtlCol="0">
            <a:spAutoFit/>
          </a:bodyPr>
          <a:lstStyle/>
          <a:p>
            <a:pPr algn="ctr"/>
            <a:r>
              <a:rPr lang="fr-FR" b="1" dirty="0">
                <a:latin typeface="Open Sans"/>
              </a:rPr>
              <a:t>2</a:t>
            </a:r>
          </a:p>
        </p:txBody>
      </p:sp>
      <p:sp>
        <p:nvSpPr>
          <p:cNvPr id="55" name="ZoneTexte 54">
            <a:extLst>
              <a:ext uri="{FF2B5EF4-FFF2-40B4-BE49-F238E27FC236}">
                <a16:creationId xmlns:a16="http://schemas.microsoft.com/office/drawing/2014/main" id="{CF814C37-FFE3-478C-B012-922DBFDB8E96}"/>
              </a:ext>
            </a:extLst>
          </p:cNvPr>
          <p:cNvSpPr txBox="1"/>
          <p:nvPr/>
        </p:nvSpPr>
        <p:spPr>
          <a:xfrm>
            <a:off x="1027921" y="5144288"/>
            <a:ext cx="374790" cy="369332"/>
          </a:xfrm>
          <a:prstGeom prst="rect">
            <a:avLst/>
          </a:prstGeom>
          <a:noFill/>
        </p:spPr>
        <p:txBody>
          <a:bodyPr wrap="square" rtlCol="0">
            <a:spAutoFit/>
          </a:bodyPr>
          <a:lstStyle/>
          <a:p>
            <a:pPr algn="ctr"/>
            <a:r>
              <a:rPr lang="fr-FR" b="1" dirty="0">
                <a:latin typeface="Open Sans"/>
              </a:rPr>
              <a:t>3</a:t>
            </a:r>
          </a:p>
        </p:txBody>
      </p:sp>
      <p:sp>
        <p:nvSpPr>
          <p:cNvPr id="25" name="ZoneTexte 17">
            <a:extLst>
              <a:ext uri="{FF2B5EF4-FFF2-40B4-BE49-F238E27FC236}">
                <a16:creationId xmlns:a16="http://schemas.microsoft.com/office/drawing/2014/main" id="{6E1E474C-3454-41E8-910A-F1D46CCEA827}"/>
              </a:ext>
            </a:extLst>
          </p:cNvPr>
          <p:cNvSpPr txBox="1"/>
          <p:nvPr/>
        </p:nvSpPr>
        <p:spPr>
          <a:xfrm>
            <a:off x="1775521" y="26098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Forme et contenu de la déclaration de créance </a:t>
            </a:r>
          </a:p>
        </p:txBody>
      </p:sp>
      <p:sp>
        <p:nvSpPr>
          <p:cNvPr id="26" name="ZoneTexte 18">
            <a:hlinkClick r:id="rId2" action="ppaction://hlinksldjump"/>
            <a:extLst>
              <a:ext uri="{FF2B5EF4-FFF2-40B4-BE49-F238E27FC236}">
                <a16:creationId xmlns:a16="http://schemas.microsoft.com/office/drawing/2014/main" id="{5BBC363E-43B6-49D3-B606-15794FABB62D}"/>
              </a:ext>
            </a:extLst>
          </p:cNvPr>
          <p:cNvSpPr txBox="1"/>
          <p:nvPr/>
        </p:nvSpPr>
        <p:spPr>
          <a:xfrm>
            <a:off x="0" y="26064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6 </a:t>
            </a:r>
          </a:p>
        </p:txBody>
      </p:sp>
    </p:spTree>
    <p:extLst>
      <p:ext uri="{BB962C8B-B14F-4D97-AF65-F5344CB8AC3E}">
        <p14:creationId xmlns:p14="http://schemas.microsoft.com/office/powerpoint/2010/main" val="1554295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llipse 24">
            <a:extLst>
              <a:ext uri="{FF2B5EF4-FFF2-40B4-BE49-F238E27FC236}">
                <a16:creationId xmlns:a16="http://schemas.microsoft.com/office/drawing/2014/main" id="{13D46700-5B9D-4CBE-BB95-BFA6694E3EBB}"/>
              </a:ext>
            </a:extLst>
          </p:cNvPr>
          <p:cNvSpPr/>
          <p:nvPr/>
        </p:nvSpPr>
        <p:spPr>
          <a:xfrm>
            <a:off x="6816080" y="1346006"/>
            <a:ext cx="5031469" cy="1532432"/>
          </a:xfrm>
          <a:prstGeom prst="ellipse">
            <a:avLst/>
          </a:prstGeom>
          <a:solidFill>
            <a:schemeClr val="accent2">
              <a:lumMod val="40000"/>
              <a:lumOff val="6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llipse 2">
            <a:extLst>
              <a:ext uri="{FF2B5EF4-FFF2-40B4-BE49-F238E27FC236}">
                <a16:creationId xmlns:a16="http://schemas.microsoft.com/office/drawing/2014/main" id="{DBF807EB-3D67-4530-AD33-D5A1EAB1C874}"/>
              </a:ext>
            </a:extLst>
          </p:cNvPr>
          <p:cNvSpPr/>
          <p:nvPr/>
        </p:nvSpPr>
        <p:spPr>
          <a:xfrm>
            <a:off x="460326" y="1379374"/>
            <a:ext cx="4915594" cy="1499064"/>
          </a:xfrm>
          <a:prstGeom prst="ellipse">
            <a:avLst/>
          </a:prstGeom>
          <a:solidFill>
            <a:schemeClr val="accent1">
              <a:lumMod val="40000"/>
              <a:lumOff val="60000"/>
            </a:schemeClr>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DEA589D4-D829-4301-B072-0C155BFD64BC}"/>
              </a:ext>
            </a:extLst>
          </p:cNvPr>
          <p:cNvSpPr txBox="1"/>
          <p:nvPr/>
        </p:nvSpPr>
        <p:spPr>
          <a:xfrm>
            <a:off x="695400" y="1941448"/>
            <a:ext cx="4320480" cy="369332"/>
          </a:xfrm>
          <a:prstGeom prst="rect">
            <a:avLst/>
          </a:prstGeom>
          <a:noFill/>
        </p:spPr>
        <p:txBody>
          <a:bodyPr wrap="square" rtlCol="0">
            <a:spAutoFit/>
          </a:bodyPr>
          <a:lstStyle/>
          <a:p>
            <a:pPr algn="ctr"/>
            <a:r>
              <a:rPr lang="fr-FR" b="1" dirty="0">
                <a:latin typeface="Open Sans"/>
              </a:rPr>
              <a:t>Créance  fixée dans son principe</a:t>
            </a:r>
          </a:p>
        </p:txBody>
      </p:sp>
      <p:sp>
        <p:nvSpPr>
          <p:cNvPr id="13" name="ZoneTexte 12">
            <a:extLst>
              <a:ext uri="{FF2B5EF4-FFF2-40B4-BE49-F238E27FC236}">
                <a16:creationId xmlns:a16="http://schemas.microsoft.com/office/drawing/2014/main" id="{61218F66-64F8-4629-A784-ACE4DD5E62B8}"/>
              </a:ext>
            </a:extLst>
          </p:cNvPr>
          <p:cNvSpPr txBox="1"/>
          <p:nvPr/>
        </p:nvSpPr>
        <p:spPr>
          <a:xfrm>
            <a:off x="7176120" y="1772816"/>
            <a:ext cx="4320480" cy="923330"/>
          </a:xfrm>
          <a:prstGeom prst="rect">
            <a:avLst/>
          </a:prstGeom>
          <a:noFill/>
        </p:spPr>
        <p:txBody>
          <a:bodyPr wrap="square" rtlCol="0">
            <a:spAutoFit/>
          </a:bodyPr>
          <a:lstStyle/>
          <a:p>
            <a:pPr algn="ctr"/>
            <a:r>
              <a:rPr lang="fr-FR" b="1" dirty="0">
                <a:latin typeface="Open Sans"/>
              </a:rPr>
              <a:t>Créance sous condition et créance éventuelle (alinéa 4 de l’article L. 622-24)</a:t>
            </a:r>
          </a:p>
        </p:txBody>
      </p:sp>
      <p:sp>
        <p:nvSpPr>
          <p:cNvPr id="15" name="Flèche : bas 14">
            <a:extLst>
              <a:ext uri="{FF2B5EF4-FFF2-40B4-BE49-F238E27FC236}">
                <a16:creationId xmlns:a16="http://schemas.microsoft.com/office/drawing/2014/main" id="{A5D5E94D-C9C9-4E6A-9735-EB4CD8BA567D}"/>
              </a:ext>
            </a:extLst>
          </p:cNvPr>
          <p:cNvSpPr/>
          <p:nvPr/>
        </p:nvSpPr>
        <p:spPr>
          <a:xfrm>
            <a:off x="2639616" y="2924944"/>
            <a:ext cx="390525" cy="371475"/>
          </a:xfrm>
          <a:prstGeom prst="downArrow">
            <a:avLst/>
          </a:prstGeom>
          <a:solidFill>
            <a:schemeClr val="accent1">
              <a:lumMod val="40000"/>
              <a:lumOff val="6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Flèche : bas 15">
            <a:extLst>
              <a:ext uri="{FF2B5EF4-FFF2-40B4-BE49-F238E27FC236}">
                <a16:creationId xmlns:a16="http://schemas.microsoft.com/office/drawing/2014/main" id="{682C7600-08E7-4A56-9E21-9D9333822EFD}"/>
              </a:ext>
            </a:extLst>
          </p:cNvPr>
          <p:cNvSpPr/>
          <p:nvPr/>
        </p:nvSpPr>
        <p:spPr>
          <a:xfrm>
            <a:off x="9192344" y="2924944"/>
            <a:ext cx="390525" cy="371475"/>
          </a:xfrm>
          <a:prstGeom prst="downArrow">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ZoneTexte 17">
            <a:extLst>
              <a:ext uri="{FF2B5EF4-FFF2-40B4-BE49-F238E27FC236}">
                <a16:creationId xmlns:a16="http://schemas.microsoft.com/office/drawing/2014/main" id="{50D17CE3-730A-42FA-A057-22AF8354E444}"/>
              </a:ext>
            </a:extLst>
          </p:cNvPr>
          <p:cNvSpPr txBox="1"/>
          <p:nvPr/>
        </p:nvSpPr>
        <p:spPr>
          <a:xfrm>
            <a:off x="317451" y="3489032"/>
            <a:ext cx="5058470" cy="1077218"/>
          </a:xfrm>
          <a:prstGeom prst="rect">
            <a:avLst/>
          </a:prstGeom>
          <a:noFill/>
          <a:ln>
            <a:noFill/>
          </a:ln>
        </p:spPr>
        <p:txBody>
          <a:bodyPr wrap="square" rtlCol="0">
            <a:spAutoFit/>
          </a:bodyPr>
          <a:lstStyle/>
          <a:p>
            <a:r>
              <a:rPr lang="fr-FR" sz="1600" dirty="0">
                <a:latin typeface="Open Sans"/>
              </a:rPr>
              <a:t>Qu’il s’agisse d’une créance civile ou commerciale (en particulier pour un débiteur personne physique – voir toutefois le cas de l’EIRL), que celle-ci soit établie ou non par un titre. </a:t>
            </a:r>
          </a:p>
        </p:txBody>
      </p:sp>
      <p:sp>
        <p:nvSpPr>
          <p:cNvPr id="19" name="ZoneTexte 18">
            <a:extLst>
              <a:ext uri="{FF2B5EF4-FFF2-40B4-BE49-F238E27FC236}">
                <a16:creationId xmlns:a16="http://schemas.microsoft.com/office/drawing/2014/main" id="{E71941FD-84CC-4DA7-B017-C9BCA181BEF3}"/>
              </a:ext>
            </a:extLst>
          </p:cNvPr>
          <p:cNvSpPr txBox="1"/>
          <p:nvPr/>
        </p:nvSpPr>
        <p:spPr>
          <a:xfrm>
            <a:off x="6816080" y="3533393"/>
            <a:ext cx="5103043" cy="584775"/>
          </a:xfrm>
          <a:prstGeom prst="rect">
            <a:avLst/>
          </a:prstGeom>
          <a:noFill/>
          <a:ln>
            <a:noFill/>
          </a:ln>
        </p:spPr>
        <p:txBody>
          <a:bodyPr wrap="square" rtlCol="0">
            <a:spAutoFit/>
          </a:bodyPr>
          <a:lstStyle/>
          <a:p>
            <a:r>
              <a:rPr lang="fr-FR" sz="1600" dirty="0">
                <a:latin typeface="Open Sans"/>
              </a:rPr>
              <a:t>Le créancier sous condition suspensive doit déclarer sa créance</a:t>
            </a:r>
          </a:p>
        </p:txBody>
      </p:sp>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24</a:t>
            </a:fld>
            <a:endParaRPr lang="fr-FR" dirty="0"/>
          </a:p>
        </p:txBody>
      </p:sp>
      <p:sp>
        <p:nvSpPr>
          <p:cNvPr id="24" name="ZoneTexte 23">
            <a:extLst>
              <a:ext uri="{FF2B5EF4-FFF2-40B4-BE49-F238E27FC236}">
                <a16:creationId xmlns:a16="http://schemas.microsoft.com/office/drawing/2014/main" id="{CF4779F9-50CF-466F-829F-0863FC11F12D}"/>
              </a:ext>
            </a:extLst>
          </p:cNvPr>
          <p:cNvSpPr txBox="1"/>
          <p:nvPr/>
        </p:nvSpPr>
        <p:spPr>
          <a:xfrm>
            <a:off x="6816080" y="4400168"/>
            <a:ext cx="5112568" cy="1815882"/>
          </a:xfrm>
          <a:prstGeom prst="rect">
            <a:avLst/>
          </a:prstGeom>
          <a:noFill/>
          <a:ln>
            <a:noFill/>
          </a:ln>
        </p:spPr>
        <p:txBody>
          <a:bodyPr wrap="square" rtlCol="0">
            <a:spAutoFit/>
          </a:bodyPr>
          <a:lstStyle/>
          <a:p>
            <a:r>
              <a:rPr lang="fr-FR" sz="1600" dirty="0">
                <a:latin typeface="Open Sans"/>
              </a:rPr>
              <a:t>Le créancier simplement éventuel doit également déclarer sa créance (sur la base d’une évaluation) :</a:t>
            </a:r>
          </a:p>
          <a:p>
            <a:pPr marL="285750" indent="-285750">
              <a:buFont typeface="Arial" panose="020B0604020202020204" pitchFamily="34" charset="0"/>
              <a:buChar char="•"/>
            </a:pPr>
            <a:r>
              <a:rPr lang="fr-FR" sz="1600" dirty="0">
                <a:latin typeface="Open Sans"/>
              </a:rPr>
              <a:t>garantie de passif,</a:t>
            </a:r>
          </a:p>
          <a:p>
            <a:pPr marL="285750" indent="-285750">
              <a:buFont typeface="Arial" panose="020B0604020202020204" pitchFamily="34" charset="0"/>
              <a:buChar char="•"/>
            </a:pPr>
            <a:r>
              <a:rPr lang="fr-FR" sz="1600" dirty="0">
                <a:latin typeface="Open Sans"/>
              </a:rPr>
              <a:t>garantie des vices cachés,</a:t>
            </a:r>
          </a:p>
          <a:p>
            <a:pPr marL="285750" indent="-285750">
              <a:buFont typeface="Arial" panose="020B0604020202020204" pitchFamily="34" charset="0"/>
              <a:buChar char="•"/>
            </a:pPr>
            <a:r>
              <a:rPr lang="fr-FR" sz="1600" dirty="0">
                <a:latin typeface="Open Sans"/>
              </a:rPr>
              <a:t>garantie d’achèvement,</a:t>
            </a:r>
          </a:p>
          <a:p>
            <a:pPr marL="285750" indent="-285750">
              <a:buFont typeface="Arial" panose="020B0604020202020204" pitchFamily="34" charset="0"/>
              <a:buChar char="•"/>
            </a:pPr>
            <a:r>
              <a:rPr lang="fr-FR" sz="1600" dirty="0">
                <a:latin typeface="Open Sans"/>
              </a:rPr>
              <a:t>procès en cours.</a:t>
            </a:r>
          </a:p>
          <a:p>
            <a:pPr marL="285750" indent="-285750">
              <a:buFont typeface="Arial" panose="020B0604020202020204" pitchFamily="34" charset="0"/>
              <a:buChar char="•"/>
            </a:pPr>
            <a:endParaRPr lang="fr-FR" sz="1600" dirty="0">
              <a:latin typeface="Open Sans"/>
            </a:endParaRPr>
          </a:p>
        </p:txBody>
      </p:sp>
      <p:sp>
        <p:nvSpPr>
          <p:cNvPr id="28" name="ZoneTexte 27">
            <a:extLst>
              <a:ext uri="{FF2B5EF4-FFF2-40B4-BE49-F238E27FC236}">
                <a16:creationId xmlns:a16="http://schemas.microsoft.com/office/drawing/2014/main" id="{EB3AFB9B-BA2D-4AD4-A019-610A8F18D3EF}"/>
              </a:ext>
            </a:extLst>
          </p:cNvPr>
          <p:cNvSpPr txBox="1"/>
          <p:nvPr/>
        </p:nvSpPr>
        <p:spPr>
          <a:xfrm>
            <a:off x="1775520" y="368989"/>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Montant à déclarer (2)</a:t>
            </a:r>
          </a:p>
        </p:txBody>
      </p:sp>
      <p:sp>
        <p:nvSpPr>
          <p:cNvPr id="29" name="ZoneTexte 28">
            <a:hlinkClick r:id="rId2" action="ppaction://hlinksldjump"/>
            <a:extLst>
              <a:ext uri="{FF2B5EF4-FFF2-40B4-BE49-F238E27FC236}">
                <a16:creationId xmlns:a16="http://schemas.microsoft.com/office/drawing/2014/main" id="{16AFD08B-1518-451A-9E95-DA090C953F2B}"/>
              </a:ext>
            </a:extLst>
          </p:cNvPr>
          <p:cNvSpPr txBox="1"/>
          <p:nvPr/>
        </p:nvSpPr>
        <p:spPr>
          <a:xfrm>
            <a:off x="1" y="381424"/>
            <a:ext cx="1415479"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 6 </a:t>
            </a:r>
          </a:p>
        </p:txBody>
      </p:sp>
      <p:sp>
        <p:nvSpPr>
          <p:cNvPr id="31" name="ZoneTexte 30">
            <a:extLst>
              <a:ext uri="{FF2B5EF4-FFF2-40B4-BE49-F238E27FC236}">
                <a16:creationId xmlns:a16="http://schemas.microsoft.com/office/drawing/2014/main" id="{3591F3E4-26E1-4803-8732-9B8F979BDFC4}"/>
              </a:ext>
            </a:extLst>
          </p:cNvPr>
          <p:cNvSpPr txBox="1"/>
          <p:nvPr/>
        </p:nvSpPr>
        <p:spPr>
          <a:xfrm>
            <a:off x="328910" y="5009798"/>
            <a:ext cx="5047009" cy="1077218"/>
          </a:xfrm>
          <a:prstGeom prst="rect">
            <a:avLst/>
          </a:prstGeom>
          <a:noFill/>
          <a:ln>
            <a:noFill/>
          </a:ln>
        </p:spPr>
        <p:txBody>
          <a:bodyPr wrap="square" rtlCol="0">
            <a:spAutoFit/>
          </a:bodyPr>
          <a:lstStyle/>
          <a:p>
            <a:r>
              <a:rPr lang="fr-FR" sz="1600" dirty="0">
                <a:latin typeface="Open Sans"/>
              </a:rPr>
              <a:t>Créance au jour de l’ouverture de la procédure indépendamment des évènements qui ont pu l’affecter postérieurement, y compris un paiement ultérieur</a:t>
            </a:r>
          </a:p>
        </p:txBody>
      </p:sp>
      <p:sp>
        <p:nvSpPr>
          <p:cNvPr id="20" name="Flèche : bas 19">
            <a:extLst>
              <a:ext uri="{FF2B5EF4-FFF2-40B4-BE49-F238E27FC236}">
                <a16:creationId xmlns:a16="http://schemas.microsoft.com/office/drawing/2014/main" id="{F8582E71-BDD8-4E26-824E-1D88364E865A}"/>
              </a:ext>
            </a:extLst>
          </p:cNvPr>
          <p:cNvSpPr/>
          <p:nvPr/>
        </p:nvSpPr>
        <p:spPr>
          <a:xfrm>
            <a:off x="2638016" y="4536185"/>
            <a:ext cx="390525" cy="371475"/>
          </a:xfrm>
          <a:prstGeom prst="downArrow">
            <a:avLst/>
          </a:prstGeom>
          <a:solidFill>
            <a:schemeClr val="accent1">
              <a:lumMod val="40000"/>
              <a:lumOff val="6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Flèche : bas 26">
            <a:extLst>
              <a:ext uri="{FF2B5EF4-FFF2-40B4-BE49-F238E27FC236}">
                <a16:creationId xmlns:a16="http://schemas.microsoft.com/office/drawing/2014/main" id="{0DCFBFC1-B6B2-42C5-9873-9D7C5A1411FA}"/>
              </a:ext>
            </a:extLst>
          </p:cNvPr>
          <p:cNvSpPr/>
          <p:nvPr/>
        </p:nvSpPr>
        <p:spPr>
          <a:xfrm>
            <a:off x="9200369" y="3993629"/>
            <a:ext cx="390525" cy="371475"/>
          </a:xfrm>
          <a:prstGeom prst="downArrow">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7784555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Ellipse 26">
            <a:extLst>
              <a:ext uri="{FF2B5EF4-FFF2-40B4-BE49-F238E27FC236}">
                <a16:creationId xmlns:a16="http://schemas.microsoft.com/office/drawing/2014/main" id="{8A9E7100-C31C-4839-B267-4ED99C0E6AED}"/>
              </a:ext>
            </a:extLst>
          </p:cNvPr>
          <p:cNvSpPr/>
          <p:nvPr/>
        </p:nvSpPr>
        <p:spPr>
          <a:xfrm>
            <a:off x="352310" y="1355531"/>
            <a:ext cx="5023610" cy="1532432"/>
          </a:xfrm>
          <a:prstGeom prst="ellipse">
            <a:avLst/>
          </a:prstGeom>
          <a:solidFill>
            <a:schemeClr val="accent6">
              <a:lumMod val="40000"/>
              <a:lumOff val="60000"/>
            </a:schemeClr>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208EEFBA-0A52-4FA7-8D0C-CB3ECD3663B5}"/>
              </a:ext>
            </a:extLst>
          </p:cNvPr>
          <p:cNvSpPr txBox="1"/>
          <p:nvPr/>
        </p:nvSpPr>
        <p:spPr>
          <a:xfrm>
            <a:off x="877094" y="1772816"/>
            <a:ext cx="3994770" cy="923330"/>
          </a:xfrm>
          <a:prstGeom prst="rect">
            <a:avLst/>
          </a:prstGeom>
          <a:noFill/>
        </p:spPr>
        <p:txBody>
          <a:bodyPr wrap="square" rtlCol="0">
            <a:spAutoFit/>
          </a:bodyPr>
          <a:lstStyle/>
          <a:p>
            <a:pPr algn="ctr"/>
            <a:r>
              <a:rPr lang="fr-FR" b="1" dirty="0">
                <a:latin typeface="Open Sans"/>
              </a:rPr>
              <a:t>Créance provisionnelle du trésor public (alinéa 4 de l’article L. 622-24) </a:t>
            </a:r>
          </a:p>
        </p:txBody>
      </p:sp>
      <p:sp>
        <p:nvSpPr>
          <p:cNvPr id="17" name="Flèche : bas 16">
            <a:extLst>
              <a:ext uri="{FF2B5EF4-FFF2-40B4-BE49-F238E27FC236}">
                <a16:creationId xmlns:a16="http://schemas.microsoft.com/office/drawing/2014/main" id="{560FF0A1-5430-45AE-9A87-DEE07837F0D0}"/>
              </a:ext>
            </a:extLst>
          </p:cNvPr>
          <p:cNvSpPr/>
          <p:nvPr/>
        </p:nvSpPr>
        <p:spPr>
          <a:xfrm>
            <a:off x="2639616" y="2996952"/>
            <a:ext cx="390525" cy="371475"/>
          </a:xfrm>
          <a:prstGeom prst="downArrow">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25</a:t>
            </a:fld>
            <a:endParaRPr lang="fr-FR" dirty="0"/>
          </a:p>
        </p:txBody>
      </p:sp>
      <p:sp>
        <p:nvSpPr>
          <p:cNvPr id="28" name="ZoneTexte 27">
            <a:extLst>
              <a:ext uri="{FF2B5EF4-FFF2-40B4-BE49-F238E27FC236}">
                <a16:creationId xmlns:a16="http://schemas.microsoft.com/office/drawing/2014/main" id="{EB3AFB9B-BA2D-4AD4-A019-610A8F18D3EF}"/>
              </a:ext>
            </a:extLst>
          </p:cNvPr>
          <p:cNvSpPr txBox="1"/>
          <p:nvPr/>
        </p:nvSpPr>
        <p:spPr>
          <a:xfrm>
            <a:off x="1775520" y="368989"/>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Montant à déclarer (3)</a:t>
            </a:r>
          </a:p>
        </p:txBody>
      </p:sp>
      <p:sp>
        <p:nvSpPr>
          <p:cNvPr id="29" name="ZoneTexte 28">
            <a:hlinkClick r:id="rId2" action="ppaction://hlinksldjump"/>
            <a:extLst>
              <a:ext uri="{FF2B5EF4-FFF2-40B4-BE49-F238E27FC236}">
                <a16:creationId xmlns:a16="http://schemas.microsoft.com/office/drawing/2014/main" id="{16AFD08B-1518-451A-9E95-DA090C953F2B}"/>
              </a:ext>
            </a:extLst>
          </p:cNvPr>
          <p:cNvSpPr txBox="1"/>
          <p:nvPr/>
        </p:nvSpPr>
        <p:spPr>
          <a:xfrm>
            <a:off x="1" y="381424"/>
            <a:ext cx="1415479"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 6 </a:t>
            </a:r>
          </a:p>
        </p:txBody>
      </p:sp>
      <p:sp>
        <p:nvSpPr>
          <p:cNvPr id="32" name="Ellipse 31">
            <a:extLst>
              <a:ext uri="{FF2B5EF4-FFF2-40B4-BE49-F238E27FC236}">
                <a16:creationId xmlns:a16="http://schemas.microsoft.com/office/drawing/2014/main" id="{1F5A4137-2A92-4E32-BB0D-C69D3DDAA60A}"/>
              </a:ext>
            </a:extLst>
          </p:cNvPr>
          <p:cNvSpPr/>
          <p:nvPr/>
        </p:nvSpPr>
        <p:spPr>
          <a:xfrm>
            <a:off x="6816080" y="1340768"/>
            <a:ext cx="5044227" cy="1532432"/>
          </a:xfrm>
          <a:prstGeom prst="ellipse">
            <a:avLst/>
          </a:prstGeom>
          <a:solidFill>
            <a:schemeClr val="accent4">
              <a:lumMod val="60000"/>
              <a:lumOff val="4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3" name="ZoneTexte 32">
            <a:extLst>
              <a:ext uri="{FF2B5EF4-FFF2-40B4-BE49-F238E27FC236}">
                <a16:creationId xmlns:a16="http://schemas.microsoft.com/office/drawing/2014/main" id="{C7F318B0-E1D7-499E-BE2F-589D1233B4DE}"/>
              </a:ext>
            </a:extLst>
          </p:cNvPr>
          <p:cNvSpPr txBox="1"/>
          <p:nvPr/>
        </p:nvSpPr>
        <p:spPr>
          <a:xfrm>
            <a:off x="7032104" y="1772816"/>
            <a:ext cx="4629844" cy="646331"/>
          </a:xfrm>
          <a:prstGeom prst="rect">
            <a:avLst/>
          </a:prstGeom>
          <a:noFill/>
        </p:spPr>
        <p:txBody>
          <a:bodyPr wrap="square" rtlCol="0">
            <a:spAutoFit/>
          </a:bodyPr>
          <a:lstStyle/>
          <a:p>
            <a:pPr algn="ctr"/>
            <a:r>
              <a:rPr lang="fr-FR" b="1" dirty="0">
                <a:latin typeface="Open Sans"/>
              </a:rPr>
              <a:t>Créance provisionnelle de sécurité sociale (alinéa 4 de l’article L. 622-24) </a:t>
            </a:r>
          </a:p>
        </p:txBody>
      </p:sp>
      <p:sp>
        <p:nvSpPr>
          <p:cNvPr id="34" name="Flèche : bas 33">
            <a:extLst>
              <a:ext uri="{FF2B5EF4-FFF2-40B4-BE49-F238E27FC236}">
                <a16:creationId xmlns:a16="http://schemas.microsoft.com/office/drawing/2014/main" id="{8B13C448-7F43-4430-964F-488F616EF5DB}"/>
              </a:ext>
            </a:extLst>
          </p:cNvPr>
          <p:cNvSpPr/>
          <p:nvPr/>
        </p:nvSpPr>
        <p:spPr>
          <a:xfrm>
            <a:off x="9192344" y="2924944"/>
            <a:ext cx="390525" cy="371475"/>
          </a:xfrm>
          <a:prstGeom prst="downArrow">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5" name="ZoneTexte 34">
            <a:extLst>
              <a:ext uri="{FF2B5EF4-FFF2-40B4-BE49-F238E27FC236}">
                <a16:creationId xmlns:a16="http://schemas.microsoft.com/office/drawing/2014/main" id="{4196CE6F-8F76-4BB4-9603-4AE2632B1F41}"/>
              </a:ext>
            </a:extLst>
          </p:cNvPr>
          <p:cNvSpPr txBox="1"/>
          <p:nvPr/>
        </p:nvSpPr>
        <p:spPr>
          <a:xfrm>
            <a:off x="6816080" y="4293096"/>
            <a:ext cx="5150668" cy="338554"/>
          </a:xfrm>
          <a:prstGeom prst="rect">
            <a:avLst/>
          </a:prstGeom>
          <a:noFill/>
          <a:ln>
            <a:noFill/>
          </a:ln>
        </p:spPr>
        <p:txBody>
          <a:bodyPr wrap="square" rtlCol="0">
            <a:spAutoFit/>
          </a:bodyPr>
          <a:lstStyle/>
          <a:p>
            <a:pPr algn="ctr"/>
            <a:r>
              <a:rPr lang="fr-FR" sz="1600" dirty="0">
                <a:latin typeface="Open Sans"/>
              </a:rPr>
              <a:t>Sont concernés URSSAF, ASSEDIC, MSA </a:t>
            </a:r>
          </a:p>
        </p:txBody>
      </p:sp>
      <p:sp>
        <p:nvSpPr>
          <p:cNvPr id="36" name="ZoneTexte 35">
            <a:extLst>
              <a:ext uri="{FF2B5EF4-FFF2-40B4-BE49-F238E27FC236}">
                <a16:creationId xmlns:a16="http://schemas.microsoft.com/office/drawing/2014/main" id="{003150E7-A44F-481B-89AE-C53A72ABF165}"/>
              </a:ext>
            </a:extLst>
          </p:cNvPr>
          <p:cNvSpPr txBox="1"/>
          <p:nvPr/>
        </p:nvSpPr>
        <p:spPr>
          <a:xfrm>
            <a:off x="335360" y="3429000"/>
            <a:ext cx="11521280" cy="830997"/>
          </a:xfrm>
          <a:prstGeom prst="rect">
            <a:avLst/>
          </a:prstGeom>
          <a:noFill/>
          <a:ln>
            <a:noFill/>
          </a:ln>
        </p:spPr>
        <p:txBody>
          <a:bodyPr wrap="square" rtlCol="0">
            <a:spAutoFit/>
          </a:bodyPr>
          <a:lstStyle/>
          <a:p>
            <a:pPr algn="ctr"/>
            <a:r>
              <a:rPr lang="fr-FR" sz="1600" dirty="0">
                <a:latin typeface="Open Sans"/>
              </a:rPr>
              <a:t>Seules les créances du Trésor public et des organismes de prévoyance et de sécurité sociale (principalement ASSEDIC et URSSAF) qui n’ont pas fait l’objet d’un titre exécutoire au moment de leur déclaration sont admises à titre provisionnel pour leur montant déclaré (obligation de régularisation ultérieurement) </a:t>
            </a:r>
          </a:p>
        </p:txBody>
      </p:sp>
      <p:sp>
        <p:nvSpPr>
          <p:cNvPr id="37" name="ZoneTexte 36">
            <a:extLst>
              <a:ext uri="{FF2B5EF4-FFF2-40B4-BE49-F238E27FC236}">
                <a16:creationId xmlns:a16="http://schemas.microsoft.com/office/drawing/2014/main" id="{5C28FF43-C372-4563-B86F-5789B074CA4B}"/>
              </a:ext>
            </a:extLst>
          </p:cNvPr>
          <p:cNvSpPr txBox="1"/>
          <p:nvPr/>
        </p:nvSpPr>
        <p:spPr>
          <a:xfrm>
            <a:off x="6816080" y="4674622"/>
            <a:ext cx="5150668" cy="584775"/>
          </a:xfrm>
          <a:prstGeom prst="rect">
            <a:avLst/>
          </a:prstGeom>
          <a:noFill/>
          <a:ln>
            <a:noFill/>
          </a:ln>
        </p:spPr>
        <p:txBody>
          <a:bodyPr wrap="square" rtlCol="0">
            <a:spAutoFit/>
          </a:bodyPr>
          <a:lstStyle/>
          <a:p>
            <a:pPr algn="ctr"/>
            <a:r>
              <a:rPr lang="fr-FR" sz="1600" dirty="0">
                <a:latin typeface="Open Sans"/>
              </a:rPr>
              <a:t>Les caisses de congé et les caisses de retraite sont exclues de ce dispositif </a:t>
            </a:r>
          </a:p>
        </p:txBody>
      </p:sp>
      <p:sp>
        <p:nvSpPr>
          <p:cNvPr id="38" name="ZoneTexte 37">
            <a:extLst>
              <a:ext uri="{FF2B5EF4-FFF2-40B4-BE49-F238E27FC236}">
                <a16:creationId xmlns:a16="http://schemas.microsoft.com/office/drawing/2014/main" id="{49982DE7-4BD3-47BE-908E-0FD0C378BEC5}"/>
              </a:ext>
            </a:extLst>
          </p:cNvPr>
          <p:cNvSpPr txBox="1"/>
          <p:nvPr/>
        </p:nvSpPr>
        <p:spPr>
          <a:xfrm>
            <a:off x="344885" y="5406315"/>
            <a:ext cx="11521280" cy="1077218"/>
          </a:xfrm>
          <a:prstGeom prst="rect">
            <a:avLst/>
          </a:prstGeom>
          <a:noFill/>
          <a:ln>
            <a:noFill/>
          </a:ln>
        </p:spPr>
        <p:txBody>
          <a:bodyPr wrap="square" rtlCol="0">
            <a:spAutoFit/>
          </a:bodyPr>
          <a:lstStyle/>
          <a:p>
            <a:pPr algn="ctr"/>
            <a:r>
              <a:rPr lang="fr-FR" sz="1600" dirty="0">
                <a:latin typeface="Open Sans"/>
              </a:rPr>
              <a:t>Le trésor public et les organismes de prévoyance doivent obligatoirement solliciter leur admission définitive dans le délai de l’article L. 624-1, c’est-à-dire dans le délai imposé par le tribunal au mandataire judiciaire pour établir la liste des créances déclarées et la transmettre au juge-commissaire. L’admission ne pouvant intervenir pour un montant supérieur au montant déclaré provisionnellement. A défaut elle ne sera jamais admise à titre définitif </a:t>
            </a:r>
          </a:p>
        </p:txBody>
      </p:sp>
    </p:spTree>
    <p:extLst>
      <p:ext uri="{BB962C8B-B14F-4D97-AF65-F5344CB8AC3E}">
        <p14:creationId xmlns:p14="http://schemas.microsoft.com/office/powerpoint/2010/main" val="1669726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EABD334-41B4-4E1F-AB27-4427C1B1797D}"/>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F860316F-BE70-4BEB-AD59-E5F915FF5DE6}"/>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DCFE07C7-23D9-42F4-AF69-5A5D58FA99A4}"/>
              </a:ext>
            </a:extLst>
          </p:cNvPr>
          <p:cNvSpPr>
            <a:spLocks noGrp="1"/>
          </p:cNvSpPr>
          <p:nvPr>
            <p:ph type="sldNum" sz="quarter" idx="12"/>
          </p:nvPr>
        </p:nvSpPr>
        <p:spPr/>
        <p:txBody>
          <a:bodyPr/>
          <a:lstStyle/>
          <a:p>
            <a:fld id="{A7D2C6EA-A00E-474B-A989-EF59E4134B89}" type="slidenum">
              <a:rPr lang="fr-FR" smtClean="0"/>
              <a:t>26</a:t>
            </a:fld>
            <a:endParaRPr lang="fr-FR" dirty="0"/>
          </a:p>
        </p:txBody>
      </p:sp>
      <p:cxnSp>
        <p:nvCxnSpPr>
          <p:cNvPr id="5" name="Straight Connector 8">
            <a:extLst>
              <a:ext uri="{FF2B5EF4-FFF2-40B4-BE49-F238E27FC236}">
                <a16:creationId xmlns:a16="http://schemas.microsoft.com/office/drawing/2014/main" id="{99AA9AE3-9364-43EC-966F-BF37F41F128B}"/>
              </a:ext>
            </a:extLst>
          </p:cNvPr>
          <p:cNvCxnSpPr>
            <a:cxnSpLocks/>
            <a:endCxn id="15" idx="4"/>
          </p:cNvCxnSpPr>
          <p:nvPr/>
        </p:nvCxnSpPr>
        <p:spPr>
          <a:xfrm flipH="1">
            <a:off x="1198366" y="1328436"/>
            <a:ext cx="33356" cy="4318684"/>
          </a:xfrm>
          <a:prstGeom prst="line">
            <a:avLst/>
          </a:prstGeom>
          <a:ln w="19050">
            <a:solidFill>
              <a:srgbClr val="BFBFBF"/>
            </a:solidFill>
            <a:prstDash val="sysDash"/>
            <a:bevel/>
          </a:ln>
        </p:spPr>
      </p:cxnSp>
      <p:sp>
        <p:nvSpPr>
          <p:cNvPr id="6" name="Oval 17">
            <a:extLst>
              <a:ext uri="{FF2B5EF4-FFF2-40B4-BE49-F238E27FC236}">
                <a16:creationId xmlns:a16="http://schemas.microsoft.com/office/drawing/2014/main" id="{75E1E8EE-91EE-4035-AF9B-DA6A0208DCEE}"/>
              </a:ext>
            </a:extLst>
          </p:cNvPr>
          <p:cNvSpPr/>
          <p:nvPr/>
        </p:nvSpPr>
        <p:spPr>
          <a:xfrm>
            <a:off x="828859" y="1217970"/>
            <a:ext cx="793115" cy="793115"/>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18">
            <a:extLst>
              <a:ext uri="{FF2B5EF4-FFF2-40B4-BE49-F238E27FC236}">
                <a16:creationId xmlns:a16="http://schemas.microsoft.com/office/drawing/2014/main" id="{366FD6CB-5AD3-45DF-83BF-8742EEC9EF5F}"/>
              </a:ext>
            </a:extLst>
          </p:cNvPr>
          <p:cNvSpPr/>
          <p:nvPr/>
        </p:nvSpPr>
        <p:spPr>
          <a:xfrm>
            <a:off x="800874" y="2999807"/>
            <a:ext cx="793115" cy="793115"/>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21">
            <a:extLst>
              <a:ext uri="{FF2B5EF4-FFF2-40B4-BE49-F238E27FC236}">
                <a16:creationId xmlns:a16="http://schemas.microsoft.com/office/drawing/2014/main" id="{FAF3ECA1-B960-4BD5-82D2-AEA030EC808D}"/>
              </a:ext>
            </a:extLst>
          </p:cNvPr>
          <p:cNvSpPr/>
          <p:nvPr/>
        </p:nvSpPr>
        <p:spPr>
          <a:xfrm>
            <a:off x="810198" y="4917816"/>
            <a:ext cx="793115" cy="793115"/>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2">
            <a:extLst>
              <a:ext uri="{FF2B5EF4-FFF2-40B4-BE49-F238E27FC236}">
                <a16:creationId xmlns:a16="http://schemas.microsoft.com/office/drawing/2014/main" id="{E95E6AEC-0752-47B7-83EB-C66A9E029EEA}"/>
              </a:ext>
            </a:extLst>
          </p:cNvPr>
          <p:cNvSpPr/>
          <p:nvPr/>
        </p:nvSpPr>
        <p:spPr>
          <a:xfrm>
            <a:off x="892669" y="1281781"/>
            <a:ext cx="665494" cy="6654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3">
            <a:extLst>
              <a:ext uri="{FF2B5EF4-FFF2-40B4-BE49-F238E27FC236}">
                <a16:creationId xmlns:a16="http://schemas.microsoft.com/office/drawing/2014/main" id="{7180BAEF-6717-4AA9-A0C8-4615B8B1F0C4}"/>
              </a:ext>
            </a:extLst>
          </p:cNvPr>
          <p:cNvSpPr/>
          <p:nvPr/>
        </p:nvSpPr>
        <p:spPr>
          <a:xfrm>
            <a:off x="864684" y="3063618"/>
            <a:ext cx="665494" cy="66549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6">
            <a:extLst>
              <a:ext uri="{FF2B5EF4-FFF2-40B4-BE49-F238E27FC236}">
                <a16:creationId xmlns:a16="http://schemas.microsoft.com/office/drawing/2014/main" id="{24F69C98-6E33-48DF-B54D-D2EFC0FD780F}"/>
              </a:ext>
            </a:extLst>
          </p:cNvPr>
          <p:cNvSpPr/>
          <p:nvPr/>
        </p:nvSpPr>
        <p:spPr>
          <a:xfrm>
            <a:off x="865619" y="4981626"/>
            <a:ext cx="665494" cy="66549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25">
            <a:extLst>
              <a:ext uri="{FF2B5EF4-FFF2-40B4-BE49-F238E27FC236}">
                <a16:creationId xmlns:a16="http://schemas.microsoft.com/office/drawing/2014/main" id="{5A9C3264-0AE1-4103-A3C5-44B757DDB078}"/>
              </a:ext>
            </a:extLst>
          </p:cNvPr>
          <p:cNvCxnSpPr>
            <a:cxnSpLocks/>
          </p:cNvCxnSpPr>
          <p:nvPr/>
        </p:nvCxnSpPr>
        <p:spPr>
          <a:xfrm>
            <a:off x="1889967" y="1628139"/>
            <a:ext cx="9801290" cy="0"/>
          </a:xfrm>
          <a:prstGeom prst="line">
            <a:avLst/>
          </a:prstGeom>
          <a:ln w="3175">
            <a:solidFill>
              <a:schemeClr val="accent6"/>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BE23E60E-195E-4E3C-82ED-DDA2A55BFBD3}"/>
              </a:ext>
            </a:extLst>
          </p:cNvPr>
          <p:cNvSpPr txBox="1"/>
          <p:nvPr/>
        </p:nvSpPr>
        <p:spPr>
          <a:xfrm>
            <a:off x="1940774" y="1175651"/>
            <a:ext cx="6774017" cy="369332"/>
          </a:xfrm>
          <a:prstGeom prst="rect">
            <a:avLst/>
          </a:prstGeom>
          <a:noFill/>
        </p:spPr>
        <p:txBody>
          <a:bodyPr wrap="square" rtlCol="0">
            <a:spAutoFit/>
          </a:bodyPr>
          <a:lstStyle/>
          <a:p>
            <a:r>
              <a:rPr lang="fr-FR" b="1" dirty="0">
                <a:solidFill>
                  <a:schemeClr val="accent6">
                    <a:lumMod val="75000"/>
                  </a:schemeClr>
                </a:solidFill>
                <a:latin typeface="Open Sans"/>
              </a:rPr>
              <a:t>1 – La déclaration des intérêts</a:t>
            </a:r>
          </a:p>
        </p:txBody>
      </p:sp>
      <p:sp>
        <p:nvSpPr>
          <p:cNvPr id="45" name="ZoneTexte 44">
            <a:extLst>
              <a:ext uri="{FF2B5EF4-FFF2-40B4-BE49-F238E27FC236}">
                <a16:creationId xmlns:a16="http://schemas.microsoft.com/office/drawing/2014/main" id="{7B23A57A-41A0-4233-9591-A3C9FAAC187E}"/>
              </a:ext>
            </a:extLst>
          </p:cNvPr>
          <p:cNvSpPr txBox="1"/>
          <p:nvPr/>
        </p:nvSpPr>
        <p:spPr>
          <a:xfrm>
            <a:off x="1950093" y="1642190"/>
            <a:ext cx="9946438" cy="1200329"/>
          </a:xfrm>
          <a:prstGeom prst="rect">
            <a:avLst/>
          </a:prstGeom>
          <a:noFill/>
        </p:spPr>
        <p:txBody>
          <a:bodyPr wrap="square" rtlCol="0">
            <a:spAutoFit/>
          </a:bodyPr>
          <a:lstStyle/>
          <a:p>
            <a:r>
              <a:rPr lang="fr-FR" dirty="0">
                <a:latin typeface="Open Sans"/>
              </a:rPr>
              <a:t>Les intérêts à échoir ne peuvent être déclarés que pour les contrats de prêts conclus pour une durée égale ou supérieure à 1 an. La déclaration doit indiquer à défaut de montant précis les modalités de calcul. La mention « pour mémoire » sans autre indication ne vaut pas déclaration régulière</a:t>
            </a:r>
          </a:p>
        </p:txBody>
      </p:sp>
      <p:cxnSp>
        <p:nvCxnSpPr>
          <p:cNvPr id="47" name="Straight Connector 25">
            <a:extLst>
              <a:ext uri="{FF2B5EF4-FFF2-40B4-BE49-F238E27FC236}">
                <a16:creationId xmlns:a16="http://schemas.microsoft.com/office/drawing/2014/main" id="{D8009B9E-9DA8-4871-BB4F-0553BE2B099D}"/>
              </a:ext>
            </a:extLst>
          </p:cNvPr>
          <p:cNvCxnSpPr>
            <a:cxnSpLocks/>
          </p:cNvCxnSpPr>
          <p:nvPr/>
        </p:nvCxnSpPr>
        <p:spPr>
          <a:xfrm>
            <a:off x="1893077" y="3404063"/>
            <a:ext cx="9801290" cy="0"/>
          </a:xfrm>
          <a:prstGeom prst="line">
            <a:avLst/>
          </a:prstGeom>
          <a:ln w="3175">
            <a:solidFill>
              <a:schemeClr val="accent5"/>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ZoneTexte 47">
            <a:extLst>
              <a:ext uri="{FF2B5EF4-FFF2-40B4-BE49-F238E27FC236}">
                <a16:creationId xmlns:a16="http://schemas.microsoft.com/office/drawing/2014/main" id="{575B19BB-FF85-453E-ACED-116020AB186E}"/>
              </a:ext>
            </a:extLst>
          </p:cNvPr>
          <p:cNvSpPr txBox="1"/>
          <p:nvPr/>
        </p:nvSpPr>
        <p:spPr>
          <a:xfrm>
            <a:off x="1943884" y="2951575"/>
            <a:ext cx="7294399" cy="369332"/>
          </a:xfrm>
          <a:prstGeom prst="rect">
            <a:avLst/>
          </a:prstGeom>
          <a:noFill/>
        </p:spPr>
        <p:txBody>
          <a:bodyPr wrap="square" rtlCol="0">
            <a:spAutoFit/>
          </a:bodyPr>
          <a:lstStyle/>
          <a:p>
            <a:r>
              <a:rPr lang="fr-FR" b="1" dirty="0">
                <a:solidFill>
                  <a:schemeClr val="accent5">
                    <a:lumMod val="75000"/>
                  </a:schemeClr>
                </a:solidFill>
                <a:latin typeface="Open Sans"/>
              </a:rPr>
              <a:t>2 –Déclaration de l’indemnité d’exigibilité anticipée </a:t>
            </a:r>
          </a:p>
        </p:txBody>
      </p:sp>
      <p:sp>
        <p:nvSpPr>
          <p:cNvPr id="49" name="ZoneTexte 48">
            <a:extLst>
              <a:ext uri="{FF2B5EF4-FFF2-40B4-BE49-F238E27FC236}">
                <a16:creationId xmlns:a16="http://schemas.microsoft.com/office/drawing/2014/main" id="{81106ECE-2643-4A0E-8070-C5769453AC54}"/>
              </a:ext>
            </a:extLst>
          </p:cNvPr>
          <p:cNvSpPr txBox="1"/>
          <p:nvPr/>
        </p:nvSpPr>
        <p:spPr>
          <a:xfrm>
            <a:off x="1953203" y="3427445"/>
            <a:ext cx="9946438" cy="923330"/>
          </a:xfrm>
          <a:prstGeom prst="rect">
            <a:avLst/>
          </a:prstGeom>
          <a:noFill/>
        </p:spPr>
        <p:txBody>
          <a:bodyPr wrap="square" rtlCol="0">
            <a:spAutoFit/>
          </a:bodyPr>
          <a:lstStyle/>
          <a:p>
            <a:r>
              <a:rPr lang="fr-FR" dirty="0">
                <a:latin typeface="Open Sans"/>
              </a:rPr>
              <a:t>Les contrats de prêt bancaire contiennent généralement une clause d’indemnité d’exigibilité anticipée, qui a vocation à s’appliquer en cas de déchéance du terme. Cette créance a la nature d’une créance antérieure, le fait générateur étant constitué par le prêt</a:t>
            </a:r>
          </a:p>
        </p:txBody>
      </p:sp>
      <p:cxnSp>
        <p:nvCxnSpPr>
          <p:cNvPr id="50" name="Straight Connector 25">
            <a:extLst>
              <a:ext uri="{FF2B5EF4-FFF2-40B4-BE49-F238E27FC236}">
                <a16:creationId xmlns:a16="http://schemas.microsoft.com/office/drawing/2014/main" id="{78615E12-216B-4A05-87E3-B401B812FAA2}"/>
              </a:ext>
            </a:extLst>
          </p:cNvPr>
          <p:cNvCxnSpPr>
            <a:cxnSpLocks/>
          </p:cNvCxnSpPr>
          <p:nvPr/>
        </p:nvCxnSpPr>
        <p:spPr>
          <a:xfrm>
            <a:off x="1893077" y="5316846"/>
            <a:ext cx="9801290" cy="0"/>
          </a:xfrm>
          <a:prstGeom prst="line">
            <a:avLst/>
          </a:prstGeom>
          <a:ln w="3175">
            <a:solidFill>
              <a:schemeClr val="accent2"/>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51" name="ZoneTexte 50">
            <a:extLst>
              <a:ext uri="{FF2B5EF4-FFF2-40B4-BE49-F238E27FC236}">
                <a16:creationId xmlns:a16="http://schemas.microsoft.com/office/drawing/2014/main" id="{DDD51049-2A06-4D0F-AA3D-481899598B16}"/>
              </a:ext>
            </a:extLst>
          </p:cNvPr>
          <p:cNvSpPr txBox="1"/>
          <p:nvPr/>
        </p:nvSpPr>
        <p:spPr>
          <a:xfrm>
            <a:off x="1943884" y="4864358"/>
            <a:ext cx="9768739" cy="369332"/>
          </a:xfrm>
          <a:prstGeom prst="rect">
            <a:avLst/>
          </a:prstGeom>
          <a:noFill/>
        </p:spPr>
        <p:txBody>
          <a:bodyPr wrap="square" rtlCol="0">
            <a:spAutoFit/>
          </a:bodyPr>
          <a:lstStyle/>
          <a:p>
            <a:r>
              <a:rPr lang="fr-FR" b="1" dirty="0">
                <a:solidFill>
                  <a:schemeClr val="accent2">
                    <a:lumMod val="75000"/>
                  </a:schemeClr>
                </a:solidFill>
                <a:latin typeface="Open Sans"/>
              </a:rPr>
              <a:t>3 – Déclaration de l’indemnité de résiliation d’un contrat à exécutions successives</a:t>
            </a:r>
          </a:p>
        </p:txBody>
      </p:sp>
      <p:sp>
        <p:nvSpPr>
          <p:cNvPr id="52" name="ZoneTexte 51">
            <a:extLst>
              <a:ext uri="{FF2B5EF4-FFF2-40B4-BE49-F238E27FC236}">
                <a16:creationId xmlns:a16="http://schemas.microsoft.com/office/drawing/2014/main" id="{1C726DAD-D117-442F-ADAA-21C07B3BD78D}"/>
              </a:ext>
            </a:extLst>
          </p:cNvPr>
          <p:cNvSpPr txBox="1"/>
          <p:nvPr/>
        </p:nvSpPr>
        <p:spPr>
          <a:xfrm>
            <a:off x="1953203" y="5330885"/>
            <a:ext cx="9946438" cy="646331"/>
          </a:xfrm>
          <a:prstGeom prst="rect">
            <a:avLst/>
          </a:prstGeom>
          <a:noFill/>
        </p:spPr>
        <p:txBody>
          <a:bodyPr wrap="square" rtlCol="0">
            <a:spAutoFit/>
          </a:bodyPr>
          <a:lstStyle/>
          <a:p>
            <a:r>
              <a:rPr lang="fr-FR" dirty="0">
                <a:latin typeface="Open Sans"/>
              </a:rPr>
              <a:t>En application de l’article R. 622-21 ces créanciers doivent déclarer la créance de résiliation dans le délai d’un mois de la date de résiliation de plein droit ou de la notification de résiliation</a:t>
            </a:r>
          </a:p>
        </p:txBody>
      </p:sp>
      <p:sp>
        <p:nvSpPr>
          <p:cNvPr id="53" name="ZoneTexte 52">
            <a:extLst>
              <a:ext uri="{FF2B5EF4-FFF2-40B4-BE49-F238E27FC236}">
                <a16:creationId xmlns:a16="http://schemas.microsoft.com/office/drawing/2014/main" id="{145FC977-A6DC-4D07-BC0D-66CAA01DA956}"/>
              </a:ext>
            </a:extLst>
          </p:cNvPr>
          <p:cNvSpPr txBox="1"/>
          <p:nvPr/>
        </p:nvSpPr>
        <p:spPr>
          <a:xfrm>
            <a:off x="1024805" y="1427588"/>
            <a:ext cx="374790" cy="369332"/>
          </a:xfrm>
          <a:prstGeom prst="rect">
            <a:avLst/>
          </a:prstGeom>
          <a:noFill/>
        </p:spPr>
        <p:txBody>
          <a:bodyPr wrap="square" rtlCol="0">
            <a:spAutoFit/>
          </a:bodyPr>
          <a:lstStyle/>
          <a:p>
            <a:pPr algn="ctr"/>
            <a:r>
              <a:rPr lang="fr-FR" b="1" dirty="0">
                <a:latin typeface="Open Sans"/>
              </a:rPr>
              <a:t>1</a:t>
            </a:r>
          </a:p>
        </p:txBody>
      </p:sp>
      <p:sp>
        <p:nvSpPr>
          <p:cNvPr id="54" name="ZoneTexte 53">
            <a:extLst>
              <a:ext uri="{FF2B5EF4-FFF2-40B4-BE49-F238E27FC236}">
                <a16:creationId xmlns:a16="http://schemas.microsoft.com/office/drawing/2014/main" id="{A5033ABC-DFF8-40B6-947B-D3115FE969AD}"/>
              </a:ext>
            </a:extLst>
          </p:cNvPr>
          <p:cNvSpPr txBox="1"/>
          <p:nvPr/>
        </p:nvSpPr>
        <p:spPr>
          <a:xfrm>
            <a:off x="1018583" y="3231512"/>
            <a:ext cx="374790" cy="369332"/>
          </a:xfrm>
          <a:prstGeom prst="rect">
            <a:avLst/>
          </a:prstGeom>
          <a:noFill/>
        </p:spPr>
        <p:txBody>
          <a:bodyPr wrap="square" rtlCol="0">
            <a:spAutoFit/>
          </a:bodyPr>
          <a:lstStyle/>
          <a:p>
            <a:pPr algn="ctr"/>
            <a:r>
              <a:rPr lang="fr-FR" b="1" dirty="0">
                <a:latin typeface="Open Sans"/>
              </a:rPr>
              <a:t>2</a:t>
            </a:r>
          </a:p>
        </p:txBody>
      </p:sp>
      <p:sp>
        <p:nvSpPr>
          <p:cNvPr id="55" name="ZoneTexte 54">
            <a:extLst>
              <a:ext uri="{FF2B5EF4-FFF2-40B4-BE49-F238E27FC236}">
                <a16:creationId xmlns:a16="http://schemas.microsoft.com/office/drawing/2014/main" id="{CF814C37-FFE3-478C-B012-922DBFDB8E96}"/>
              </a:ext>
            </a:extLst>
          </p:cNvPr>
          <p:cNvSpPr txBox="1"/>
          <p:nvPr/>
        </p:nvSpPr>
        <p:spPr>
          <a:xfrm>
            <a:off x="1027921" y="5144288"/>
            <a:ext cx="374790" cy="369332"/>
          </a:xfrm>
          <a:prstGeom prst="rect">
            <a:avLst/>
          </a:prstGeom>
          <a:noFill/>
        </p:spPr>
        <p:txBody>
          <a:bodyPr wrap="square" rtlCol="0">
            <a:spAutoFit/>
          </a:bodyPr>
          <a:lstStyle/>
          <a:p>
            <a:pPr algn="ctr"/>
            <a:r>
              <a:rPr lang="fr-FR" b="1" dirty="0">
                <a:latin typeface="Open Sans"/>
              </a:rPr>
              <a:t>3</a:t>
            </a:r>
          </a:p>
        </p:txBody>
      </p:sp>
      <p:sp>
        <p:nvSpPr>
          <p:cNvPr id="25" name="ZoneTexte 17">
            <a:extLst>
              <a:ext uri="{FF2B5EF4-FFF2-40B4-BE49-F238E27FC236}">
                <a16:creationId xmlns:a16="http://schemas.microsoft.com/office/drawing/2014/main" id="{6E1E474C-3454-41E8-910A-F1D46CCEA827}"/>
              </a:ext>
            </a:extLst>
          </p:cNvPr>
          <p:cNvSpPr txBox="1"/>
          <p:nvPr/>
        </p:nvSpPr>
        <p:spPr>
          <a:xfrm>
            <a:off x="1775521" y="26098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Autres cas particuliers (4) </a:t>
            </a:r>
          </a:p>
        </p:txBody>
      </p:sp>
      <p:sp>
        <p:nvSpPr>
          <p:cNvPr id="26" name="ZoneTexte 18">
            <a:hlinkClick r:id="rId2" action="ppaction://hlinksldjump"/>
            <a:extLst>
              <a:ext uri="{FF2B5EF4-FFF2-40B4-BE49-F238E27FC236}">
                <a16:creationId xmlns:a16="http://schemas.microsoft.com/office/drawing/2014/main" id="{5BBC363E-43B6-49D3-B606-15794FABB62D}"/>
              </a:ext>
            </a:extLst>
          </p:cNvPr>
          <p:cNvSpPr txBox="1"/>
          <p:nvPr/>
        </p:nvSpPr>
        <p:spPr>
          <a:xfrm>
            <a:off x="0" y="26064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6 </a:t>
            </a:r>
          </a:p>
        </p:txBody>
      </p:sp>
    </p:spTree>
    <p:extLst>
      <p:ext uri="{BB962C8B-B14F-4D97-AF65-F5344CB8AC3E}">
        <p14:creationId xmlns:p14="http://schemas.microsoft.com/office/powerpoint/2010/main" val="41157167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EABD334-41B4-4E1F-AB27-4427C1B1797D}"/>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F860316F-BE70-4BEB-AD59-E5F915FF5DE6}"/>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DCFE07C7-23D9-42F4-AF69-5A5D58FA99A4}"/>
              </a:ext>
            </a:extLst>
          </p:cNvPr>
          <p:cNvSpPr>
            <a:spLocks noGrp="1"/>
          </p:cNvSpPr>
          <p:nvPr>
            <p:ph type="sldNum" sz="quarter" idx="12"/>
          </p:nvPr>
        </p:nvSpPr>
        <p:spPr/>
        <p:txBody>
          <a:bodyPr/>
          <a:lstStyle/>
          <a:p>
            <a:fld id="{A7D2C6EA-A00E-474B-A989-EF59E4134B89}" type="slidenum">
              <a:rPr lang="fr-FR" smtClean="0"/>
              <a:t>27</a:t>
            </a:fld>
            <a:endParaRPr lang="fr-FR" dirty="0"/>
          </a:p>
        </p:txBody>
      </p:sp>
      <p:cxnSp>
        <p:nvCxnSpPr>
          <p:cNvPr id="5" name="Straight Connector 8">
            <a:extLst>
              <a:ext uri="{FF2B5EF4-FFF2-40B4-BE49-F238E27FC236}">
                <a16:creationId xmlns:a16="http://schemas.microsoft.com/office/drawing/2014/main" id="{99AA9AE3-9364-43EC-966F-BF37F41F128B}"/>
              </a:ext>
            </a:extLst>
          </p:cNvPr>
          <p:cNvCxnSpPr>
            <a:cxnSpLocks/>
          </p:cNvCxnSpPr>
          <p:nvPr/>
        </p:nvCxnSpPr>
        <p:spPr>
          <a:xfrm>
            <a:off x="1231722" y="1328436"/>
            <a:ext cx="0" cy="3468716"/>
          </a:xfrm>
          <a:prstGeom prst="line">
            <a:avLst/>
          </a:prstGeom>
          <a:ln w="19050">
            <a:solidFill>
              <a:srgbClr val="BFBFBF"/>
            </a:solidFill>
            <a:prstDash val="sysDash"/>
            <a:bevel/>
          </a:ln>
        </p:spPr>
      </p:cxnSp>
      <p:sp>
        <p:nvSpPr>
          <p:cNvPr id="6" name="Oval 17">
            <a:extLst>
              <a:ext uri="{FF2B5EF4-FFF2-40B4-BE49-F238E27FC236}">
                <a16:creationId xmlns:a16="http://schemas.microsoft.com/office/drawing/2014/main" id="{75E1E8EE-91EE-4035-AF9B-DA6A0208DCEE}"/>
              </a:ext>
            </a:extLst>
          </p:cNvPr>
          <p:cNvSpPr/>
          <p:nvPr/>
        </p:nvSpPr>
        <p:spPr>
          <a:xfrm>
            <a:off x="828859" y="1217970"/>
            <a:ext cx="793115" cy="793115"/>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2">
            <a:extLst>
              <a:ext uri="{FF2B5EF4-FFF2-40B4-BE49-F238E27FC236}">
                <a16:creationId xmlns:a16="http://schemas.microsoft.com/office/drawing/2014/main" id="{E95E6AEC-0752-47B7-83EB-C66A9E029EEA}"/>
              </a:ext>
            </a:extLst>
          </p:cNvPr>
          <p:cNvSpPr/>
          <p:nvPr/>
        </p:nvSpPr>
        <p:spPr>
          <a:xfrm>
            <a:off x="892669" y="1281781"/>
            <a:ext cx="665494" cy="6654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25">
            <a:extLst>
              <a:ext uri="{FF2B5EF4-FFF2-40B4-BE49-F238E27FC236}">
                <a16:creationId xmlns:a16="http://schemas.microsoft.com/office/drawing/2014/main" id="{5A9C3264-0AE1-4103-A3C5-44B757DDB078}"/>
              </a:ext>
            </a:extLst>
          </p:cNvPr>
          <p:cNvCxnSpPr>
            <a:cxnSpLocks/>
          </p:cNvCxnSpPr>
          <p:nvPr/>
        </p:nvCxnSpPr>
        <p:spPr>
          <a:xfrm>
            <a:off x="1889967" y="1628139"/>
            <a:ext cx="9801290" cy="0"/>
          </a:xfrm>
          <a:prstGeom prst="line">
            <a:avLst/>
          </a:prstGeom>
          <a:ln w="3175">
            <a:solidFill>
              <a:schemeClr val="accent6"/>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BE23E60E-195E-4E3C-82ED-DDA2A55BFBD3}"/>
              </a:ext>
            </a:extLst>
          </p:cNvPr>
          <p:cNvSpPr txBox="1"/>
          <p:nvPr/>
        </p:nvSpPr>
        <p:spPr>
          <a:xfrm>
            <a:off x="1940774" y="1175651"/>
            <a:ext cx="6774017" cy="369332"/>
          </a:xfrm>
          <a:prstGeom prst="rect">
            <a:avLst/>
          </a:prstGeom>
          <a:noFill/>
        </p:spPr>
        <p:txBody>
          <a:bodyPr wrap="square" rtlCol="0">
            <a:spAutoFit/>
          </a:bodyPr>
          <a:lstStyle/>
          <a:p>
            <a:r>
              <a:rPr lang="fr-FR" b="1" dirty="0">
                <a:solidFill>
                  <a:schemeClr val="accent6">
                    <a:lumMod val="75000"/>
                  </a:schemeClr>
                </a:solidFill>
                <a:latin typeface="Open Sans"/>
              </a:rPr>
              <a:t>4 – La déclaration des créances non exigibles</a:t>
            </a:r>
          </a:p>
        </p:txBody>
      </p:sp>
      <p:sp>
        <p:nvSpPr>
          <p:cNvPr id="45" name="ZoneTexte 44">
            <a:extLst>
              <a:ext uri="{FF2B5EF4-FFF2-40B4-BE49-F238E27FC236}">
                <a16:creationId xmlns:a16="http://schemas.microsoft.com/office/drawing/2014/main" id="{7B23A57A-41A0-4233-9591-A3C9FAAC187E}"/>
              </a:ext>
            </a:extLst>
          </p:cNvPr>
          <p:cNvSpPr txBox="1"/>
          <p:nvPr/>
        </p:nvSpPr>
        <p:spPr>
          <a:xfrm>
            <a:off x="2279575" y="1785590"/>
            <a:ext cx="9616955" cy="369332"/>
          </a:xfrm>
          <a:prstGeom prst="rect">
            <a:avLst/>
          </a:prstGeom>
          <a:noFill/>
        </p:spPr>
        <p:txBody>
          <a:bodyPr wrap="square" rtlCol="0">
            <a:spAutoFit/>
          </a:bodyPr>
          <a:lstStyle/>
          <a:p>
            <a:r>
              <a:rPr lang="fr-FR" dirty="0">
                <a:latin typeface="Open Sans"/>
              </a:rPr>
              <a:t>Concernant un contrat à exécution instantanée :</a:t>
            </a:r>
          </a:p>
        </p:txBody>
      </p:sp>
      <p:sp>
        <p:nvSpPr>
          <p:cNvPr id="53" name="ZoneTexte 52">
            <a:extLst>
              <a:ext uri="{FF2B5EF4-FFF2-40B4-BE49-F238E27FC236}">
                <a16:creationId xmlns:a16="http://schemas.microsoft.com/office/drawing/2014/main" id="{145FC977-A6DC-4D07-BC0D-66CAA01DA956}"/>
              </a:ext>
            </a:extLst>
          </p:cNvPr>
          <p:cNvSpPr txBox="1"/>
          <p:nvPr/>
        </p:nvSpPr>
        <p:spPr>
          <a:xfrm>
            <a:off x="1024805" y="1427588"/>
            <a:ext cx="374790" cy="369332"/>
          </a:xfrm>
          <a:prstGeom prst="rect">
            <a:avLst/>
          </a:prstGeom>
          <a:noFill/>
        </p:spPr>
        <p:txBody>
          <a:bodyPr wrap="square" rtlCol="0">
            <a:spAutoFit/>
          </a:bodyPr>
          <a:lstStyle/>
          <a:p>
            <a:pPr algn="ctr"/>
            <a:r>
              <a:rPr lang="fr-FR" b="1" dirty="0">
                <a:latin typeface="Open Sans"/>
              </a:rPr>
              <a:t>4</a:t>
            </a:r>
          </a:p>
        </p:txBody>
      </p:sp>
      <p:sp>
        <p:nvSpPr>
          <p:cNvPr id="25" name="ZoneTexte 17">
            <a:extLst>
              <a:ext uri="{FF2B5EF4-FFF2-40B4-BE49-F238E27FC236}">
                <a16:creationId xmlns:a16="http://schemas.microsoft.com/office/drawing/2014/main" id="{6E1E474C-3454-41E8-910A-F1D46CCEA827}"/>
              </a:ext>
            </a:extLst>
          </p:cNvPr>
          <p:cNvSpPr txBox="1"/>
          <p:nvPr/>
        </p:nvSpPr>
        <p:spPr>
          <a:xfrm>
            <a:off x="1775521" y="26098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Autres cas particuliers (5) </a:t>
            </a:r>
          </a:p>
        </p:txBody>
      </p:sp>
      <p:sp>
        <p:nvSpPr>
          <p:cNvPr id="26" name="ZoneTexte 18">
            <a:hlinkClick r:id="rId2" action="ppaction://hlinksldjump"/>
            <a:extLst>
              <a:ext uri="{FF2B5EF4-FFF2-40B4-BE49-F238E27FC236}">
                <a16:creationId xmlns:a16="http://schemas.microsoft.com/office/drawing/2014/main" id="{5BBC363E-43B6-49D3-B606-15794FABB62D}"/>
              </a:ext>
            </a:extLst>
          </p:cNvPr>
          <p:cNvSpPr txBox="1"/>
          <p:nvPr/>
        </p:nvSpPr>
        <p:spPr>
          <a:xfrm>
            <a:off x="0" y="26064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6 </a:t>
            </a:r>
          </a:p>
        </p:txBody>
      </p:sp>
      <p:sp>
        <p:nvSpPr>
          <p:cNvPr id="27" name="Shape 1203">
            <a:extLst>
              <a:ext uri="{FF2B5EF4-FFF2-40B4-BE49-F238E27FC236}">
                <a16:creationId xmlns:a16="http://schemas.microsoft.com/office/drawing/2014/main" id="{1509E346-689C-43DA-93F3-34C6CE03AA06}"/>
              </a:ext>
            </a:extLst>
          </p:cNvPr>
          <p:cNvSpPr/>
          <p:nvPr/>
        </p:nvSpPr>
        <p:spPr>
          <a:xfrm rot="16200000">
            <a:off x="1912620" y="1833715"/>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6">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28" name="ZoneTexte 27">
            <a:extLst>
              <a:ext uri="{FF2B5EF4-FFF2-40B4-BE49-F238E27FC236}">
                <a16:creationId xmlns:a16="http://schemas.microsoft.com/office/drawing/2014/main" id="{003FFE10-44B7-422D-9B44-02A46DFF910E}"/>
              </a:ext>
            </a:extLst>
          </p:cNvPr>
          <p:cNvSpPr txBox="1"/>
          <p:nvPr/>
        </p:nvSpPr>
        <p:spPr>
          <a:xfrm>
            <a:off x="2351584" y="2204864"/>
            <a:ext cx="9505056" cy="923330"/>
          </a:xfrm>
          <a:prstGeom prst="rect">
            <a:avLst/>
          </a:prstGeom>
          <a:noFill/>
        </p:spPr>
        <p:txBody>
          <a:bodyPr wrap="square">
            <a:spAutoFit/>
          </a:bodyPr>
          <a:lstStyle/>
          <a:p>
            <a:pPr marL="285750" indent="-285750" algn="just">
              <a:buClr>
                <a:schemeClr val="accent6">
                  <a:lumMod val="75000"/>
                </a:schemeClr>
              </a:buClr>
              <a:buSzPct val="120000"/>
              <a:buFont typeface="Wingdings" panose="05000000000000000000" pitchFamily="2" charset="2"/>
              <a:buChar char="Ø"/>
            </a:pPr>
            <a:r>
              <a:rPr lang="fr-FR" dirty="0">
                <a:latin typeface="Open Sans"/>
              </a:rPr>
              <a:t>En matière de vente, dès lors que la livraison de la chose est antérieure au jugement d’ouverture, la créance du prix doit être déclarée au passif, même en cas d’échéance postérieure </a:t>
            </a:r>
          </a:p>
        </p:txBody>
      </p:sp>
      <p:sp>
        <p:nvSpPr>
          <p:cNvPr id="29" name="ZoneTexte 28">
            <a:extLst>
              <a:ext uri="{FF2B5EF4-FFF2-40B4-BE49-F238E27FC236}">
                <a16:creationId xmlns:a16="http://schemas.microsoft.com/office/drawing/2014/main" id="{0FBD397A-980C-4473-B7D9-FA6F1DF80259}"/>
              </a:ext>
            </a:extLst>
          </p:cNvPr>
          <p:cNvSpPr txBox="1"/>
          <p:nvPr/>
        </p:nvSpPr>
        <p:spPr>
          <a:xfrm>
            <a:off x="2351584" y="3016602"/>
            <a:ext cx="9505056" cy="369332"/>
          </a:xfrm>
          <a:prstGeom prst="rect">
            <a:avLst/>
          </a:prstGeom>
          <a:noFill/>
        </p:spPr>
        <p:txBody>
          <a:bodyPr wrap="square">
            <a:spAutoFit/>
          </a:bodyPr>
          <a:lstStyle/>
          <a:p>
            <a:pPr marL="285750" indent="-285750" algn="just">
              <a:buClr>
                <a:schemeClr val="accent6">
                  <a:lumMod val="75000"/>
                </a:schemeClr>
              </a:buClr>
              <a:buSzPct val="120000"/>
              <a:buFont typeface="Wingdings" panose="05000000000000000000" pitchFamily="2" charset="2"/>
              <a:buChar char="Ø"/>
            </a:pPr>
            <a:r>
              <a:rPr lang="fr-FR" dirty="0">
                <a:latin typeface="Open Sans"/>
              </a:rPr>
              <a:t>En matière de prêt, il convient de déclarer les impayées et les échéances à échoir  </a:t>
            </a:r>
          </a:p>
        </p:txBody>
      </p:sp>
      <p:sp>
        <p:nvSpPr>
          <p:cNvPr id="30" name="ZoneTexte 29">
            <a:extLst>
              <a:ext uri="{FF2B5EF4-FFF2-40B4-BE49-F238E27FC236}">
                <a16:creationId xmlns:a16="http://schemas.microsoft.com/office/drawing/2014/main" id="{B8CC82CB-6946-4A89-8564-C0F944FB08B1}"/>
              </a:ext>
            </a:extLst>
          </p:cNvPr>
          <p:cNvSpPr txBox="1"/>
          <p:nvPr/>
        </p:nvSpPr>
        <p:spPr>
          <a:xfrm>
            <a:off x="2351584" y="3437617"/>
            <a:ext cx="9505056" cy="369332"/>
          </a:xfrm>
          <a:prstGeom prst="rect">
            <a:avLst/>
          </a:prstGeom>
          <a:noFill/>
        </p:spPr>
        <p:txBody>
          <a:bodyPr wrap="square">
            <a:spAutoFit/>
          </a:bodyPr>
          <a:lstStyle/>
          <a:p>
            <a:pPr marL="285750" indent="-285750" algn="just">
              <a:buClr>
                <a:schemeClr val="accent6">
                  <a:lumMod val="75000"/>
                </a:schemeClr>
              </a:buClr>
              <a:buSzPct val="120000"/>
              <a:buFont typeface="Wingdings" panose="05000000000000000000" pitchFamily="2" charset="2"/>
              <a:buChar char="Ø"/>
            </a:pPr>
            <a:r>
              <a:rPr lang="fr-FR" dirty="0">
                <a:latin typeface="Open Sans"/>
              </a:rPr>
              <a:t>Une erreur dans la créance à échoir ne peut avoir pour conséquence son extinction.</a:t>
            </a:r>
          </a:p>
        </p:txBody>
      </p:sp>
      <p:sp>
        <p:nvSpPr>
          <p:cNvPr id="31" name="ZoneTexte 30">
            <a:extLst>
              <a:ext uri="{FF2B5EF4-FFF2-40B4-BE49-F238E27FC236}">
                <a16:creationId xmlns:a16="http://schemas.microsoft.com/office/drawing/2014/main" id="{9367A0BE-0C52-4328-86E8-D8FED43ACBE9}"/>
              </a:ext>
            </a:extLst>
          </p:cNvPr>
          <p:cNvSpPr txBox="1"/>
          <p:nvPr/>
        </p:nvSpPr>
        <p:spPr>
          <a:xfrm>
            <a:off x="2293408" y="3869665"/>
            <a:ext cx="9616955" cy="369332"/>
          </a:xfrm>
          <a:prstGeom prst="rect">
            <a:avLst/>
          </a:prstGeom>
          <a:noFill/>
        </p:spPr>
        <p:txBody>
          <a:bodyPr wrap="square" rtlCol="0">
            <a:spAutoFit/>
          </a:bodyPr>
          <a:lstStyle/>
          <a:p>
            <a:r>
              <a:rPr lang="fr-FR" dirty="0">
                <a:latin typeface="Open Sans"/>
              </a:rPr>
              <a:t>Concernant un contrat à exécutions successives :</a:t>
            </a:r>
          </a:p>
        </p:txBody>
      </p:sp>
      <p:sp>
        <p:nvSpPr>
          <p:cNvPr id="32" name="Shape 1203">
            <a:extLst>
              <a:ext uri="{FF2B5EF4-FFF2-40B4-BE49-F238E27FC236}">
                <a16:creationId xmlns:a16="http://schemas.microsoft.com/office/drawing/2014/main" id="{28243ABF-95B7-4880-AACC-83559FE837EF}"/>
              </a:ext>
            </a:extLst>
          </p:cNvPr>
          <p:cNvSpPr/>
          <p:nvPr/>
        </p:nvSpPr>
        <p:spPr>
          <a:xfrm rot="16200000">
            <a:off x="1926453" y="3928585"/>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6">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3" name="ZoneTexte 32">
            <a:extLst>
              <a:ext uri="{FF2B5EF4-FFF2-40B4-BE49-F238E27FC236}">
                <a16:creationId xmlns:a16="http://schemas.microsoft.com/office/drawing/2014/main" id="{2CAF4202-DDB9-4E55-8E85-774DF411B74C}"/>
              </a:ext>
            </a:extLst>
          </p:cNvPr>
          <p:cNvSpPr txBox="1"/>
          <p:nvPr/>
        </p:nvSpPr>
        <p:spPr>
          <a:xfrm>
            <a:off x="2351584" y="4240738"/>
            <a:ext cx="9505056" cy="646331"/>
          </a:xfrm>
          <a:prstGeom prst="rect">
            <a:avLst/>
          </a:prstGeom>
          <a:noFill/>
        </p:spPr>
        <p:txBody>
          <a:bodyPr wrap="square">
            <a:spAutoFit/>
          </a:bodyPr>
          <a:lstStyle/>
          <a:p>
            <a:pPr marL="285750" indent="-285750" algn="just">
              <a:buClr>
                <a:schemeClr val="accent6">
                  <a:lumMod val="75000"/>
                </a:schemeClr>
              </a:buClr>
              <a:buSzPct val="120000"/>
              <a:buFont typeface="Wingdings" panose="05000000000000000000" pitchFamily="2" charset="2"/>
              <a:buChar char="Ø"/>
            </a:pPr>
            <a:r>
              <a:rPr lang="fr-FR" dirty="0">
                <a:latin typeface="Open Sans"/>
              </a:rPr>
              <a:t>Les échéances postérieures à l’ouverture de la procédure collective, ne sont théoriquement pas à déclarer, le fait générateur étant postérieur à cette ouverture </a:t>
            </a:r>
          </a:p>
        </p:txBody>
      </p:sp>
      <p:sp>
        <p:nvSpPr>
          <p:cNvPr id="21" name="Oval 17">
            <a:extLst>
              <a:ext uri="{FF2B5EF4-FFF2-40B4-BE49-F238E27FC236}">
                <a16:creationId xmlns:a16="http://schemas.microsoft.com/office/drawing/2014/main" id="{75E1E8EE-91EE-4035-AF9B-DA6A0208DCEE}"/>
              </a:ext>
            </a:extLst>
          </p:cNvPr>
          <p:cNvSpPr/>
          <p:nvPr/>
        </p:nvSpPr>
        <p:spPr>
          <a:xfrm>
            <a:off x="832975" y="5084336"/>
            <a:ext cx="793115" cy="793115"/>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
            <a:extLst>
              <a:ext uri="{FF2B5EF4-FFF2-40B4-BE49-F238E27FC236}">
                <a16:creationId xmlns:a16="http://schemas.microsoft.com/office/drawing/2014/main" id="{E95E6AEC-0752-47B7-83EB-C66A9E029EEA}"/>
              </a:ext>
            </a:extLst>
          </p:cNvPr>
          <p:cNvSpPr/>
          <p:nvPr/>
        </p:nvSpPr>
        <p:spPr>
          <a:xfrm>
            <a:off x="896785" y="5148147"/>
            <a:ext cx="665494" cy="66549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5">
            <a:extLst>
              <a:ext uri="{FF2B5EF4-FFF2-40B4-BE49-F238E27FC236}">
                <a16:creationId xmlns:a16="http://schemas.microsoft.com/office/drawing/2014/main" id="{5A9C3264-0AE1-4103-A3C5-44B757DDB078}"/>
              </a:ext>
            </a:extLst>
          </p:cNvPr>
          <p:cNvCxnSpPr>
            <a:cxnSpLocks/>
          </p:cNvCxnSpPr>
          <p:nvPr/>
        </p:nvCxnSpPr>
        <p:spPr>
          <a:xfrm>
            <a:off x="1894083" y="5494505"/>
            <a:ext cx="9801290" cy="0"/>
          </a:xfrm>
          <a:prstGeom prst="line">
            <a:avLst/>
          </a:prstGeom>
          <a:ln w="3175">
            <a:solidFill>
              <a:schemeClr val="accent2">
                <a:lumMod val="7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ZoneTexte 23">
            <a:extLst>
              <a:ext uri="{FF2B5EF4-FFF2-40B4-BE49-F238E27FC236}">
                <a16:creationId xmlns:a16="http://schemas.microsoft.com/office/drawing/2014/main" id="{BE23E60E-195E-4E3C-82ED-DDA2A55BFBD3}"/>
              </a:ext>
            </a:extLst>
          </p:cNvPr>
          <p:cNvSpPr txBox="1"/>
          <p:nvPr/>
        </p:nvSpPr>
        <p:spPr>
          <a:xfrm>
            <a:off x="1944890" y="5042017"/>
            <a:ext cx="6774017" cy="369332"/>
          </a:xfrm>
          <a:prstGeom prst="rect">
            <a:avLst/>
          </a:prstGeom>
          <a:noFill/>
        </p:spPr>
        <p:txBody>
          <a:bodyPr wrap="square" rtlCol="0">
            <a:spAutoFit/>
          </a:bodyPr>
          <a:lstStyle/>
          <a:p>
            <a:r>
              <a:rPr lang="fr-FR" b="1" dirty="0">
                <a:solidFill>
                  <a:schemeClr val="accent2">
                    <a:lumMod val="75000"/>
                  </a:schemeClr>
                </a:solidFill>
                <a:latin typeface="Open Sans"/>
              </a:rPr>
              <a:t>4 – La clause pénale</a:t>
            </a:r>
          </a:p>
        </p:txBody>
      </p:sp>
      <p:sp>
        <p:nvSpPr>
          <p:cNvPr id="34" name="ZoneTexte 33">
            <a:extLst>
              <a:ext uri="{FF2B5EF4-FFF2-40B4-BE49-F238E27FC236}">
                <a16:creationId xmlns:a16="http://schemas.microsoft.com/office/drawing/2014/main" id="{7B23A57A-41A0-4233-9591-A3C9FAAC187E}"/>
              </a:ext>
            </a:extLst>
          </p:cNvPr>
          <p:cNvSpPr txBox="1"/>
          <p:nvPr/>
        </p:nvSpPr>
        <p:spPr>
          <a:xfrm>
            <a:off x="2283691" y="5651956"/>
            <a:ext cx="9616955" cy="646331"/>
          </a:xfrm>
          <a:prstGeom prst="rect">
            <a:avLst/>
          </a:prstGeom>
          <a:noFill/>
        </p:spPr>
        <p:txBody>
          <a:bodyPr wrap="square" rtlCol="0">
            <a:spAutoFit/>
          </a:bodyPr>
          <a:lstStyle/>
          <a:p>
            <a:r>
              <a:rPr lang="fr-FR" dirty="0">
                <a:latin typeface="Open Sans"/>
              </a:rPr>
              <a:t>Le juge-commissaire peut admettre une clause pénale, dans les conditions du droit commun. En conséquence, il pourra la réduire, même d’office (voir cas litigieux)</a:t>
            </a:r>
          </a:p>
        </p:txBody>
      </p:sp>
      <p:sp>
        <p:nvSpPr>
          <p:cNvPr id="35" name="ZoneTexte 34">
            <a:extLst>
              <a:ext uri="{FF2B5EF4-FFF2-40B4-BE49-F238E27FC236}">
                <a16:creationId xmlns:a16="http://schemas.microsoft.com/office/drawing/2014/main" id="{145FC977-A6DC-4D07-BC0D-66CAA01DA956}"/>
              </a:ext>
            </a:extLst>
          </p:cNvPr>
          <p:cNvSpPr txBox="1"/>
          <p:nvPr/>
        </p:nvSpPr>
        <p:spPr>
          <a:xfrm>
            <a:off x="1028921" y="5293954"/>
            <a:ext cx="374790" cy="369332"/>
          </a:xfrm>
          <a:prstGeom prst="rect">
            <a:avLst/>
          </a:prstGeom>
          <a:noFill/>
        </p:spPr>
        <p:txBody>
          <a:bodyPr wrap="square" rtlCol="0">
            <a:spAutoFit/>
          </a:bodyPr>
          <a:lstStyle/>
          <a:p>
            <a:pPr algn="ctr"/>
            <a:r>
              <a:rPr lang="fr-FR" b="1" dirty="0">
                <a:latin typeface="Open Sans"/>
              </a:rPr>
              <a:t>4</a:t>
            </a:r>
          </a:p>
        </p:txBody>
      </p:sp>
      <p:sp>
        <p:nvSpPr>
          <p:cNvPr id="36" name="Shape 1203">
            <a:extLst>
              <a:ext uri="{FF2B5EF4-FFF2-40B4-BE49-F238E27FC236}">
                <a16:creationId xmlns:a16="http://schemas.microsoft.com/office/drawing/2014/main" id="{1509E346-689C-43DA-93F3-34C6CE03AA06}"/>
              </a:ext>
            </a:extLst>
          </p:cNvPr>
          <p:cNvSpPr/>
          <p:nvPr/>
        </p:nvSpPr>
        <p:spPr>
          <a:xfrm rot="16200000">
            <a:off x="1916736" y="5700081"/>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2">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solidFill>
                <a:schemeClr val="accent2">
                  <a:lumMod val="75000"/>
                </a:schemeClr>
              </a:solidFill>
              <a:latin typeface="+mj-lt"/>
            </a:endParaRPr>
          </a:p>
        </p:txBody>
      </p:sp>
    </p:spTree>
    <p:extLst>
      <p:ext uri="{BB962C8B-B14F-4D97-AF65-F5344CB8AC3E}">
        <p14:creationId xmlns:p14="http://schemas.microsoft.com/office/powerpoint/2010/main" val="13908415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Légende : flèche vers la droite 22">
            <a:extLst>
              <a:ext uri="{FF2B5EF4-FFF2-40B4-BE49-F238E27FC236}">
                <a16:creationId xmlns:a16="http://schemas.microsoft.com/office/drawing/2014/main" id="{A55C74AF-16B0-4CF3-8B78-542F096C05CA}"/>
              </a:ext>
            </a:extLst>
          </p:cNvPr>
          <p:cNvSpPr/>
          <p:nvPr/>
        </p:nvSpPr>
        <p:spPr>
          <a:xfrm>
            <a:off x="407368" y="4965525"/>
            <a:ext cx="4126532" cy="1172379"/>
          </a:xfrm>
          <a:prstGeom prst="rightArrowCallout">
            <a:avLst>
              <a:gd name="adj1" fmla="val 16214"/>
              <a:gd name="adj2" fmla="val 23194"/>
              <a:gd name="adj3" fmla="val 33756"/>
              <a:gd name="adj4" fmla="val 86706"/>
            </a:avLst>
          </a:prstGeom>
          <a:solidFill>
            <a:schemeClr val="accent6">
              <a:lumMod val="40000"/>
              <a:lumOff val="60000"/>
            </a:schemeClr>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Légende : flèche vers la droite 21">
            <a:extLst>
              <a:ext uri="{FF2B5EF4-FFF2-40B4-BE49-F238E27FC236}">
                <a16:creationId xmlns:a16="http://schemas.microsoft.com/office/drawing/2014/main" id="{A937CB49-264D-4825-BC02-8BDD0FA9BE1B}"/>
              </a:ext>
            </a:extLst>
          </p:cNvPr>
          <p:cNvSpPr/>
          <p:nvPr/>
        </p:nvSpPr>
        <p:spPr>
          <a:xfrm>
            <a:off x="397843" y="3031950"/>
            <a:ext cx="4126532" cy="1172379"/>
          </a:xfrm>
          <a:prstGeom prst="rightArrowCallout">
            <a:avLst>
              <a:gd name="adj1" fmla="val 16214"/>
              <a:gd name="adj2" fmla="val 23194"/>
              <a:gd name="adj3" fmla="val 33756"/>
              <a:gd name="adj4" fmla="val 86706"/>
            </a:avLst>
          </a:prstGeom>
          <a:solidFill>
            <a:schemeClr val="accent2">
              <a:lumMod val="40000"/>
              <a:lumOff val="6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Légende : flèche vers la droite 5">
            <a:extLst>
              <a:ext uri="{FF2B5EF4-FFF2-40B4-BE49-F238E27FC236}">
                <a16:creationId xmlns:a16="http://schemas.microsoft.com/office/drawing/2014/main" id="{BE9FADAE-4035-497F-97C5-B12BDC597CE3}"/>
              </a:ext>
            </a:extLst>
          </p:cNvPr>
          <p:cNvSpPr/>
          <p:nvPr/>
        </p:nvSpPr>
        <p:spPr>
          <a:xfrm>
            <a:off x="407368" y="1136475"/>
            <a:ext cx="4126532" cy="1172379"/>
          </a:xfrm>
          <a:prstGeom prst="rightArrowCallout">
            <a:avLst>
              <a:gd name="adj1" fmla="val 16214"/>
              <a:gd name="adj2" fmla="val 23194"/>
              <a:gd name="adj3" fmla="val 33756"/>
              <a:gd name="adj4" fmla="val 86706"/>
            </a:avLst>
          </a:prstGeom>
          <a:solidFill>
            <a:schemeClr val="accent1">
              <a:lumMod val="40000"/>
              <a:lumOff val="60000"/>
            </a:schemeClr>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ZoneTexte 1">
            <a:extLst>
              <a:ext uri="{FF2B5EF4-FFF2-40B4-BE49-F238E27FC236}">
                <a16:creationId xmlns:a16="http://schemas.microsoft.com/office/drawing/2014/main" id="{2644C5CB-B23D-4C8A-81F3-485FA947B402}"/>
              </a:ext>
            </a:extLst>
          </p:cNvPr>
          <p:cNvSpPr txBox="1"/>
          <p:nvPr/>
        </p:nvSpPr>
        <p:spPr>
          <a:xfrm>
            <a:off x="1775520" y="294340"/>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Les effets de la déclaration de créance</a:t>
            </a:r>
          </a:p>
        </p:txBody>
      </p:sp>
      <p:sp>
        <p:nvSpPr>
          <p:cNvPr id="12" name="ZoneTexte 11">
            <a:extLst>
              <a:ext uri="{FF2B5EF4-FFF2-40B4-BE49-F238E27FC236}">
                <a16:creationId xmlns:a16="http://schemas.microsoft.com/office/drawing/2014/main" id="{DEA589D4-D829-4301-B072-0C155BFD64BC}"/>
              </a:ext>
            </a:extLst>
          </p:cNvPr>
          <p:cNvSpPr txBox="1"/>
          <p:nvPr/>
        </p:nvSpPr>
        <p:spPr>
          <a:xfrm>
            <a:off x="479376" y="1124744"/>
            <a:ext cx="3456384" cy="1200329"/>
          </a:xfrm>
          <a:prstGeom prst="rect">
            <a:avLst/>
          </a:prstGeom>
          <a:noFill/>
        </p:spPr>
        <p:txBody>
          <a:bodyPr wrap="square" rtlCol="0">
            <a:spAutoFit/>
          </a:bodyPr>
          <a:lstStyle/>
          <a:p>
            <a:pPr algn="ctr"/>
            <a:r>
              <a:rPr lang="fr-FR" b="1" dirty="0">
                <a:latin typeface="Open Sans"/>
              </a:rPr>
              <a:t>Elle interrompt la prescription jusqu’à la </a:t>
            </a:r>
            <a:r>
              <a:rPr lang="fr-FR" b="1" u="sng" dirty="0">
                <a:latin typeface="Open Sans"/>
              </a:rPr>
              <a:t>clôture de la procédure</a:t>
            </a:r>
            <a:r>
              <a:rPr lang="fr-FR" b="1" dirty="0">
                <a:latin typeface="Open Sans"/>
              </a:rPr>
              <a:t> (L. 622-25-1), y compris pour la caution)</a:t>
            </a:r>
          </a:p>
        </p:txBody>
      </p:sp>
      <p:sp>
        <p:nvSpPr>
          <p:cNvPr id="13" name="ZoneTexte 12">
            <a:extLst>
              <a:ext uri="{FF2B5EF4-FFF2-40B4-BE49-F238E27FC236}">
                <a16:creationId xmlns:a16="http://schemas.microsoft.com/office/drawing/2014/main" id="{61218F66-64F8-4629-A784-ACE4DD5E62B8}"/>
              </a:ext>
            </a:extLst>
          </p:cNvPr>
          <p:cNvSpPr txBox="1"/>
          <p:nvPr/>
        </p:nvSpPr>
        <p:spPr>
          <a:xfrm>
            <a:off x="479376" y="3127200"/>
            <a:ext cx="3313467" cy="923330"/>
          </a:xfrm>
          <a:prstGeom prst="rect">
            <a:avLst/>
          </a:prstGeom>
          <a:noFill/>
        </p:spPr>
        <p:txBody>
          <a:bodyPr wrap="square" rtlCol="0">
            <a:spAutoFit/>
          </a:bodyPr>
          <a:lstStyle/>
          <a:p>
            <a:pPr algn="ctr"/>
            <a:r>
              <a:rPr lang="fr-FR" b="1" dirty="0">
                <a:latin typeface="Open Sans"/>
              </a:rPr>
              <a:t>Elle dispense de toute mise en demeure et vaut acte de poursuite (L. 622-25-1)</a:t>
            </a:r>
          </a:p>
        </p:txBody>
      </p:sp>
      <p:sp>
        <p:nvSpPr>
          <p:cNvPr id="3" name="Espace réservé de la date 2">
            <a:extLst>
              <a:ext uri="{FF2B5EF4-FFF2-40B4-BE49-F238E27FC236}">
                <a16:creationId xmlns:a16="http://schemas.microsoft.com/office/drawing/2014/main" id="{62408027-FEBB-4873-A7A5-BC9498E91A99}"/>
              </a:ext>
            </a:extLst>
          </p:cNvPr>
          <p:cNvSpPr>
            <a:spLocks noGrp="1"/>
          </p:cNvSpPr>
          <p:nvPr>
            <p:ph type="dt" sz="half" idx="10"/>
          </p:nvPr>
        </p:nvSpPr>
        <p:spPr/>
        <p:txBody>
          <a:bodyPr/>
          <a:lstStyle/>
          <a:p>
            <a:r>
              <a:rPr lang="fr-FR"/>
              <a:t>15/12/2020</a:t>
            </a:r>
            <a:endParaRPr lang="fr-FR" dirty="0"/>
          </a:p>
        </p:txBody>
      </p:sp>
      <p:sp>
        <p:nvSpPr>
          <p:cNvPr id="4" name="Espace réservé du pied de page 3">
            <a:extLst>
              <a:ext uri="{FF2B5EF4-FFF2-40B4-BE49-F238E27FC236}">
                <a16:creationId xmlns:a16="http://schemas.microsoft.com/office/drawing/2014/main" id="{425EA025-1307-4E4F-AE2E-0BC434B3BB5A}"/>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5" name="Espace réservé du numéro de diapositive 4">
            <a:extLst>
              <a:ext uri="{FF2B5EF4-FFF2-40B4-BE49-F238E27FC236}">
                <a16:creationId xmlns:a16="http://schemas.microsoft.com/office/drawing/2014/main" id="{FEBEA69E-52FA-4281-AF3E-0E3B659BA38D}"/>
              </a:ext>
            </a:extLst>
          </p:cNvPr>
          <p:cNvSpPr>
            <a:spLocks noGrp="1"/>
          </p:cNvSpPr>
          <p:nvPr>
            <p:ph type="sldNum" sz="quarter" idx="12"/>
          </p:nvPr>
        </p:nvSpPr>
        <p:spPr/>
        <p:txBody>
          <a:bodyPr/>
          <a:lstStyle/>
          <a:p>
            <a:fld id="{A7D2C6EA-A00E-474B-A989-EF59E4134B89}" type="slidenum">
              <a:rPr lang="fr-FR" smtClean="0"/>
              <a:t>28</a:t>
            </a:fld>
            <a:endParaRPr lang="fr-FR" dirty="0"/>
          </a:p>
        </p:txBody>
      </p:sp>
      <p:sp>
        <p:nvSpPr>
          <p:cNvPr id="21" name="ZoneTexte 20">
            <a:extLst>
              <a:ext uri="{FF2B5EF4-FFF2-40B4-BE49-F238E27FC236}">
                <a16:creationId xmlns:a16="http://schemas.microsoft.com/office/drawing/2014/main" id="{32C55669-146A-4109-897A-26E4CDB3BE18}"/>
              </a:ext>
            </a:extLst>
          </p:cNvPr>
          <p:cNvSpPr txBox="1"/>
          <p:nvPr/>
        </p:nvSpPr>
        <p:spPr>
          <a:xfrm>
            <a:off x="4549413" y="998928"/>
            <a:ext cx="7381330" cy="1815882"/>
          </a:xfrm>
          <a:prstGeom prst="rect">
            <a:avLst/>
          </a:prstGeom>
          <a:noFill/>
        </p:spPr>
        <p:txBody>
          <a:bodyPr wrap="square" rtlCol="0">
            <a:spAutoFit/>
          </a:bodyPr>
          <a:lstStyle/>
          <a:p>
            <a:pPr algn="just"/>
            <a:r>
              <a:rPr lang="fr-FR" sz="1400" b="1" u="sng" dirty="0">
                <a:latin typeface="Open Sans"/>
              </a:rPr>
              <a:t>Clôture de la procédure</a:t>
            </a:r>
            <a:r>
              <a:rPr lang="fr-FR" sz="1400" i="1" dirty="0">
                <a:latin typeface="Open Sans"/>
              </a:rPr>
              <a:t> : </a:t>
            </a:r>
            <a:r>
              <a:rPr lang="fr-FR" sz="1400" i="1" u="sng" dirty="0">
                <a:latin typeface="Open Sans"/>
              </a:rPr>
              <a:t>Sauvegarde</a:t>
            </a:r>
            <a:r>
              <a:rPr lang="fr-FR" sz="1400" i="1" dirty="0">
                <a:latin typeface="Open Sans"/>
              </a:rPr>
              <a:t> : absence de présentation d’un plan (R. 626-18) – Disparition des difficultés (L. 622-12) – Ordonnance du président constatant la fin de la mission des organes de la procédure (R. 626-42) - Lorsque toutes les obligations du plan ont été exécutées (L. 626-28).</a:t>
            </a:r>
          </a:p>
          <a:p>
            <a:pPr algn="just"/>
            <a:r>
              <a:rPr lang="fr-FR" sz="1400" i="1" u="sng" dirty="0">
                <a:latin typeface="Open Sans"/>
              </a:rPr>
              <a:t>Redressement judiciaire</a:t>
            </a:r>
            <a:r>
              <a:rPr lang="fr-FR" sz="1400" i="1" dirty="0">
                <a:latin typeface="Open Sans"/>
              </a:rPr>
              <a:t> : lorsque le débiteur peut régler tout son passif exigible (L. 631-16) – Lorsque toutes les obligations du plan ont été exécutées (L. 631-19) – Ordonnance du président constatant la fin de la mission des organes de la procédure (L. R. 631-43). </a:t>
            </a:r>
            <a:r>
              <a:rPr lang="fr-FR" sz="1400" i="1" u="sng" dirty="0">
                <a:latin typeface="Open Sans"/>
              </a:rPr>
              <a:t>Liquidation judiciaire</a:t>
            </a:r>
            <a:r>
              <a:rPr lang="fr-FR" sz="1400" i="1" dirty="0">
                <a:latin typeface="Open Sans"/>
              </a:rPr>
              <a:t> : clôture pour extinction du passif ou insuffisance d’actif</a:t>
            </a:r>
          </a:p>
        </p:txBody>
      </p:sp>
      <p:sp>
        <p:nvSpPr>
          <p:cNvPr id="18" name="ZoneTexte 17">
            <a:extLst>
              <a:ext uri="{FF2B5EF4-FFF2-40B4-BE49-F238E27FC236}">
                <a16:creationId xmlns:a16="http://schemas.microsoft.com/office/drawing/2014/main" id="{AA740A0D-F574-4C48-9E6D-481883B0125A}"/>
              </a:ext>
            </a:extLst>
          </p:cNvPr>
          <p:cNvSpPr txBox="1"/>
          <p:nvPr/>
        </p:nvSpPr>
        <p:spPr>
          <a:xfrm>
            <a:off x="479376" y="5219449"/>
            <a:ext cx="3309105" cy="646331"/>
          </a:xfrm>
          <a:prstGeom prst="rect">
            <a:avLst/>
          </a:prstGeom>
          <a:noFill/>
        </p:spPr>
        <p:txBody>
          <a:bodyPr wrap="square" rtlCol="0">
            <a:spAutoFit/>
          </a:bodyPr>
          <a:lstStyle/>
          <a:p>
            <a:pPr algn="ctr"/>
            <a:r>
              <a:rPr lang="fr-FR" b="1" dirty="0">
                <a:latin typeface="Open Sans"/>
              </a:rPr>
              <a:t>Elle permet la poursuite d’une instance en cours</a:t>
            </a:r>
          </a:p>
        </p:txBody>
      </p:sp>
      <p:sp>
        <p:nvSpPr>
          <p:cNvPr id="19" name="ZoneTexte 18">
            <a:extLst>
              <a:ext uri="{FF2B5EF4-FFF2-40B4-BE49-F238E27FC236}">
                <a16:creationId xmlns:a16="http://schemas.microsoft.com/office/drawing/2014/main" id="{BA2E45C9-FABC-4F28-96CB-F5D9F455AC27}"/>
              </a:ext>
            </a:extLst>
          </p:cNvPr>
          <p:cNvSpPr txBox="1"/>
          <p:nvPr/>
        </p:nvSpPr>
        <p:spPr>
          <a:xfrm>
            <a:off x="4581257" y="3084393"/>
            <a:ext cx="7371253" cy="1077218"/>
          </a:xfrm>
          <a:prstGeom prst="rect">
            <a:avLst/>
          </a:prstGeom>
          <a:noFill/>
        </p:spPr>
        <p:txBody>
          <a:bodyPr wrap="square" rtlCol="0">
            <a:spAutoFit/>
          </a:bodyPr>
          <a:lstStyle/>
          <a:p>
            <a:pPr algn="just"/>
            <a:r>
              <a:rPr lang="fr-FR" sz="1600" dirty="0">
                <a:latin typeface="Open Sans"/>
              </a:rPr>
              <a:t>Il n’y a pas d’obstacle à déclarer une créance sans respecter le préalable de la conciliation prévue par une clause contractuelle. La déclaration de créance ne tend pas à la condamnation au paiement (il ne s’agit pas d’un titre exécutoire), mais seulement à la fixation d’un droit de créance.</a:t>
            </a:r>
          </a:p>
        </p:txBody>
      </p:sp>
      <p:sp>
        <p:nvSpPr>
          <p:cNvPr id="20" name="ZoneTexte 19">
            <a:extLst>
              <a:ext uri="{FF2B5EF4-FFF2-40B4-BE49-F238E27FC236}">
                <a16:creationId xmlns:a16="http://schemas.microsoft.com/office/drawing/2014/main" id="{73910042-D41D-464D-91DB-794B71B32538}"/>
              </a:ext>
            </a:extLst>
          </p:cNvPr>
          <p:cNvSpPr txBox="1"/>
          <p:nvPr/>
        </p:nvSpPr>
        <p:spPr>
          <a:xfrm>
            <a:off x="4585604" y="5019888"/>
            <a:ext cx="7371253" cy="830997"/>
          </a:xfrm>
          <a:prstGeom prst="rect">
            <a:avLst/>
          </a:prstGeom>
          <a:noFill/>
        </p:spPr>
        <p:txBody>
          <a:bodyPr wrap="square" rtlCol="0">
            <a:spAutoFit/>
          </a:bodyPr>
          <a:lstStyle/>
          <a:p>
            <a:pPr algn="just"/>
            <a:r>
              <a:rPr lang="fr-FR" sz="1600" dirty="0">
                <a:latin typeface="Open Sans"/>
              </a:rPr>
              <a:t>Une procédure en cours, avant l’ouverture d’une procédure collective, ne peut se poursuivre qu’en démontrant la production dans les délais, par le créancier, de la déclaration de créance.</a:t>
            </a:r>
          </a:p>
        </p:txBody>
      </p:sp>
      <p:sp>
        <p:nvSpPr>
          <p:cNvPr id="15" name="ZoneTexte 14">
            <a:hlinkClick r:id="rId2" action="ppaction://hlinksldjump"/>
            <a:extLst>
              <a:ext uri="{FF2B5EF4-FFF2-40B4-BE49-F238E27FC236}">
                <a16:creationId xmlns:a16="http://schemas.microsoft.com/office/drawing/2014/main" id="{486BB226-BC56-4180-9686-A5A007C80322}"/>
              </a:ext>
            </a:extLst>
          </p:cNvPr>
          <p:cNvSpPr txBox="1"/>
          <p:nvPr/>
        </p:nvSpPr>
        <p:spPr>
          <a:xfrm>
            <a:off x="0" y="306775"/>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7 </a:t>
            </a:r>
          </a:p>
        </p:txBody>
      </p:sp>
    </p:spTree>
    <p:extLst>
      <p:ext uri="{BB962C8B-B14F-4D97-AF65-F5344CB8AC3E}">
        <p14:creationId xmlns:p14="http://schemas.microsoft.com/office/powerpoint/2010/main" val="3400540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a:xfrm>
            <a:off x="47625" y="6550433"/>
            <a:ext cx="2743200" cy="228600"/>
          </a:xfrm>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29</a:t>
            </a:fld>
            <a:endParaRPr lang="fr-FR" dirty="0"/>
          </a:p>
        </p:txBody>
      </p:sp>
      <p:sp>
        <p:nvSpPr>
          <p:cNvPr id="19" name="Flèche : pentagone 18">
            <a:extLst>
              <a:ext uri="{FF2B5EF4-FFF2-40B4-BE49-F238E27FC236}">
                <a16:creationId xmlns:a16="http://schemas.microsoft.com/office/drawing/2014/main" id="{AEF6912C-07E8-4E0C-9A05-093FAC51DE0A}"/>
              </a:ext>
            </a:extLst>
          </p:cNvPr>
          <p:cNvSpPr/>
          <p:nvPr/>
        </p:nvSpPr>
        <p:spPr>
          <a:xfrm>
            <a:off x="733425" y="4773427"/>
            <a:ext cx="3335653" cy="1247861"/>
          </a:xfrm>
          <a:prstGeom prst="homePlate">
            <a:avLst/>
          </a:prstGeom>
          <a:solidFill>
            <a:schemeClr val="accent6">
              <a:lumMod val="40000"/>
              <a:lumOff val="60000"/>
            </a:schemeClr>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Flèche : pentagone 19">
            <a:extLst>
              <a:ext uri="{FF2B5EF4-FFF2-40B4-BE49-F238E27FC236}">
                <a16:creationId xmlns:a16="http://schemas.microsoft.com/office/drawing/2014/main" id="{BE103689-0E4C-4732-8D9B-795E5249F5A9}"/>
              </a:ext>
            </a:extLst>
          </p:cNvPr>
          <p:cNvSpPr/>
          <p:nvPr/>
        </p:nvSpPr>
        <p:spPr>
          <a:xfrm>
            <a:off x="733425" y="3317113"/>
            <a:ext cx="3335653" cy="923330"/>
          </a:xfrm>
          <a:prstGeom prst="homePlate">
            <a:avLst/>
          </a:prstGeom>
          <a:solidFill>
            <a:schemeClr val="accent2">
              <a:lumMod val="40000"/>
              <a:lumOff val="6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Flèche : pentagone 25">
            <a:extLst>
              <a:ext uri="{FF2B5EF4-FFF2-40B4-BE49-F238E27FC236}">
                <a16:creationId xmlns:a16="http://schemas.microsoft.com/office/drawing/2014/main" id="{353C5008-A56B-4689-B640-D1EC7D5E940E}"/>
              </a:ext>
            </a:extLst>
          </p:cNvPr>
          <p:cNvSpPr/>
          <p:nvPr/>
        </p:nvSpPr>
        <p:spPr>
          <a:xfrm>
            <a:off x="733425" y="1371359"/>
            <a:ext cx="3335653" cy="836163"/>
          </a:xfrm>
          <a:prstGeom prst="homePlate">
            <a:avLst/>
          </a:prstGeom>
          <a:solidFill>
            <a:schemeClr val="accent5">
              <a:lumMod val="40000"/>
              <a:lumOff val="6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ZoneTexte 26">
            <a:extLst>
              <a:ext uri="{FF2B5EF4-FFF2-40B4-BE49-F238E27FC236}">
                <a16:creationId xmlns:a16="http://schemas.microsoft.com/office/drawing/2014/main" id="{A5F5E4E0-BF8D-4540-BF2F-468C89B0B4F3}"/>
              </a:ext>
            </a:extLst>
          </p:cNvPr>
          <p:cNvSpPr txBox="1"/>
          <p:nvPr/>
        </p:nvSpPr>
        <p:spPr>
          <a:xfrm>
            <a:off x="904875" y="1450876"/>
            <a:ext cx="2781300" cy="646331"/>
          </a:xfrm>
          <a:prstGeom prst="rect">
            <a:avLst/>
          </a:prstGeom>
          <a:noFill/>
        </p:spPr>
        <p:txBody>
          <a:bodyPr wrap="square" rtlCol="0">
            <a:spAutoFit/>
          </a:bodyPr>
          <a:lstStyle/>
          <a:p>
            <a:pPr algn="ctr"/>
            <a:r>
              <a:rPr lang="fr-FR" b="1" dirty="0">
                <a:latin typeface="Open Sans"/>
              </a:rPr>
              <a:t>Procédure de sauvegarde</a:t>
            </a:r>
          </a:p>
        </p:txBody>
      </p:sp>
      <p:sp>
        <p:nvSpPr>
          <p:cNvPr id="28" name="ZoneTexte 27">
            <a:extLst>
              <a:ext uri="{FF2B5EF4-FFF2-40B4-BE49-F238E27FC236}">
                <a16:creationId xmlns:a16="http://schemas.microsoft.com/office/drawing/2014/main" id="{42B322B3-933E-4946-860A-C8EC61800542}"/>
              </a:ext>
            </a:extLst>
          </p:cNvPr>
          <p:cNvSpPr txBox="1"/>
          <p:nvPr/>
        </p:nvSpPr>
        <p:spPr>
          <a:xfrm>
            <a:off x="778304" y="3477225"/>
            <a:ext cx="3018633" cy="646331"/>
          </a:xfrm>
          <a:prstGeom prst="rect">
            <a:avLst/>
          </a:prstGeom>
          <a:noFill/>
        </p:spPr>
        <p:txBody>
          <a:bodyPr wrap="square" rtlCol="0">
            <a:spAutoFit/>
          </a:bodyPr>
          <a:lstStyle/>
          <a:p>
            <a:pPr algn="ctr"/>
            <a:r>
              <a:rPr lang="fr-FR" b="1" dirty="0">
                <a:latin typeface="Open Sans"/>
              </a:rPr>
              <a:t>Procédure de redressement judiciaire</a:t>
            </a:r>
          </a:p>
        </p:txBody>
      </p:sp>
      <p:sp>
        <p:nvSpPr>
          <p:cNvPr id="30" name="ZoneTexte 29">
            <a:extLst>
              <a:ext uri="{FF2B5EF4-FFF2-40B4-BE49-F238E27FC236}">
                <a16:creationId xmlns:a16="http://schemas.microsoft.com/office/drawing/2014/main" id="{E2CEB8A2-EEC4-44A1-B3F1-56A735F8E3A6}"/>
              </a:ext>
            </a:extLst>
          </p:cNvPr>
          <p:cNvSpPr txBox="1"/>
          <p:nvPr/>
        </p:nvSpPr>
        <p:spPr>
          <a:xfrm>
            <a:off x="778306" y="5058717"/>
            <a:ext cx="2793569" cy="646331"/>
          </a:xfrm>
          <a:prstGeom prst="rect">
            <a:avLst/>
          </a:prstGeom>
          <a:noFill/>
        </p:spPr>
        <p:txBody>
          <a:bodyPr wrap="square" rtlCol="0">
            <a:spAutoFit/>
          </a:bodyPr>
          <a:lstStyle/>
          <a:p>
            <a:pPr algn="ctr"/>
            <a:r>
              <a:rPr lang="fr-FR" b="1" dirty="0">
                <a:latin typeface="Open Sans"/>
              </a:rPr>
              <a:t>Procédure de liquidation judiciaire</a:t>
            </a:r>
          </a:p>
        </p:txBody>
      </p:sp>
      <p:sp>
        <p:nvSpPr>
          <p:cNvPr id="31" name="ZoneTexte 30">
            <a:extLst>
              <a:ext uri="{FF2B5EF4-FFF2-40B4-BE49-F238E27FC236}">
                <a16:creationId xmlns:a16="http://schemas.microsoft.com/office/drawing/2014/main" id="{A5F21A5C-C09A-4C87-8DD2-E1697AFFC1CB}"/>
              </a:ext>
            </a:extLst>
          </p:cNvPr>
          <p:cNvSpPr txBox="1"/>
          <p:nvPr/>
        </p:nvSpPr>
        <p:spPr>
          <a:xfrm>
            <a:off x="4660002" y="1083747"/>
            <a:ext cx="7130847" cy="338554"/>
          </a:xfrm>
          <a:prstGeom prst="rect">
            <a:avLst/>
          </a:prstGeom>
          <a:noFill/>
        </p:spPr>
        <p:txBody>
          <a:bodyPr wrap="square" rtlCol="0">
            <a:spAutoFit/>
          </a:bodyPr>
          <a:lstStyle/>
          <a:p>
            <a:pPr algn="just"/>
            <a:r>
              <a:rPr lang="fr-FR" sz="1600" dirty="0">
                <a:latin typeface="Open Sans"/>
              </a:rPr>
              <a:t>Inopposable au débiteur pendant l’exécution du plan</a:t>
            </a:r>
          </a:p>
        </p:txBody>
      </p:sp>
      <p:sp>
        <p:nvSpPr>
          <p:cNvPr id="32" name="ZoneTexte 31">
            <a:extLst>
              <a:ext uri="{FF2B5EF4-FFF2-40B4-BE49-F238E27FC236}">
                <a16:creationId xmlns:a16="http://schemas.microsoft.com/office/drawing/2014/main" id="{757978C0-4499-4611-9701-C7F11AF45CA9}"/>
              </a:ext>
            </a:extLst>
          </p:cNvPr>
          <p:cNvSpPr txBox="1"/>
          <p:nvPr/>
        </p:nvSpPr>
        <p:spPr>
          <a:xfrm>
            <a:off x="4655840" y="3351659"/>
            <a:ext cx="7125220" cy="830997"/>
          </a:xfrm>
          <a:prstGeom prst="rect">
            <a:avLst/>
          </a:prstGeom>
          <a:noFill/>
        </p:spPr>
        <p:txBody>
          <a:bodyPr wrap="square" rtlCol="0">
            <a:spAutoFit/>
          </a:bodyPr>
          <a:lstStyle/>
          <a:p>
            <a:pPr algn="just"/>
            <a:r>
              <a:rPr lang="fr-FR" sz="1600" dirty="0">
                <a:latin typeface="Open Sans"/>
              </a:rPr>
              <a:t>Les cautions ne peuvent se prévaloir de l’inopposabilité prévue pendant l’exécution du plan, en cas de sauvegarde. Elles peuvent donc être appelée à faire face à leurs obligations, au jour du prononcé du plan. </a:t>
            </a:r>
          </a:p>
        </p:txBody>
      </p:sp>
      <p:sp>
        <p:nvSpPr>
          <p:cNvPr id="18" name="ZoneTexte 17">
            <a:extLst>
              <a:ext uri="{FF2B5EF4-FFF2-40B4-BE49-F238E27FC236}">
                <a16:creationId xmlns:a16="http://schemas.microsoft.com/office/drawing/2014/main" id="{0BCC024A-D19C-464E-AA60-7D2C7DC56F5B}"/>
              </a:ext>
            </a:extLst>
          </p:cNvPr>
          <p:cNvSpPr txBox="1"/>
          <p:nvPr/>
        </p:nvSpPr>
        <p:spPr>
          <a:xfrm>
            <a:off x="1775521" y="26098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Le sort des créances non déclarées ou déclarées irrégulièrement</a:t>
            </a:r>
          </a:p>
        </p:txBody>
      </p:sp>
      <p:sp>
        <p:nvSpPr>
          <p:cNvPr id="24" name="ZoneTexte 18">
            <a:hlinkClick r:id="rId2" action="ppaction://hlinksldjump"/>
            <a:extLst>
              <a:ext uri="{FF2B5EF4-FFF2-40B4-BE49-F238E27FC236}">
                <a16:creationId xmlns:a16="http://schemas.microsoft.com/office/drawing/2014/main" id="{12FF0D28-D51B-4D96-AA59-6E010FE01D3B}"/>
              </a:ext>
            </a:extLst>
          </p:cNvPr>
          <p:cNvSpPr txBox="1"/>
          <p:nvPr/>
        </p:nvSpPr>
        <p:spPr>
          <a:xfrm>
            <a:off x="0" y="26064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8 </a:t>
            </a:r>
          </a:p>
        </p:txBody>
      </p:sp>
      <p:sp>
        <p:nvSpPr>
          <p:cNvPr id="25" name="ZoneTexte 24">
            <a:extLst>
              <a:ext uri="{FF2B5EF4-FFF2-40B4-BE49-F238E27FC236}">
                <a16:creationId xmlns:a16="http://schemas.microsoft.com/office/drawing/2014/main" id="{B4570F29-63E4-4918-AA52-719C7105535E}"/>
              </a:ext>
            </a:extLst>
          </p:cNvPr>
          <p:cNvSpPr txBox="1"/>
          <p:nvPr/>
        </p:nvSpPr>
        <p:spPr>
          <a:xfrm>
            <a:off x="4655839" y="1419404"/>
            <a:ext cx="7130847" cy="584775"/>
          </a:xfrm>
          <a:prstGeom prst="rect">
            <a:avLst/>
          </a:prstGeom>
          <a:noFill/>
        </p:spPr>
        <p:txBody>
          <a:bodyPr wrap="square" rtlCol="0">
            <a:spAutoFit/>
          </a:bodyPr>
          <a:lstStyle/>
          <a:p>
            <a:pPr algn="just"/>
            <a:r>
              <a:rPr lang="fr-FR" sz="1600" dirty="0">
                <a:latin typeface="Open Sans"/>
              </a:rPr>
              <a:t>Inopposable au débiteur après l’exécution du plan, lorsque les engagements énoncés dans le plan ont été tenus</a:t>
            </a:r>
          </a:p>
        </p:txBody>
      </p:sp>
      <p:sp>
        <p:nvSpPr>
          <p:cNvPr id="29" name="ZoneTexte 28">
            <a:extLst>
              <a:ext uri="{FF2B5EF4-FFF2-40B4-BE49-F238E27FC236}">
                <a16:creationId xmlns:a16="http://schemas.microsoft.com/office/drawing/2014/main" id="{38DEE04A-DA69-464D-911A-413153A5B43B}"/>
              </a:ext>
            </a:extLst>
          </p:cNvPr>
          <p:cNvSpPr txBox="1"/>
          <p:nvPr/>
        </p:nvSpPr>
        <p:spPr>
          <a:xfrm>
            <a:off x="4661172" y="1989654"/>
            <a:ext cx="7130847" cy="338554"/>
          </a:xfrm>
          <a:prstGeom prst="rect">
            <a:avLst/>
          </a:prstGeom>
          <a:noFill/>
        </p:spPr>
        <p:txBody>
          <a:bodyPr wrap="square" rtlCol="0">
            <a:spAutoFit/>
          </a:bodyPr>
          <a:lstStyle/>
          <a:p>
            <a:pPr algn="just"/>
            <a:r>
              <a:rPr lang="fr-FR" sz="1600" dirty="0">
                <a:latin typeface="Open Sans"/>
              </a:rPr>
              <a:t>Inopposable à la caution pendant l’exécution du plan</a:t>
            </a:r>
          </a:p>
        </p:txBody>
      </p:sp>
      <p:sp>
        <p:nvSpPr>
          <p:cNvPr id="36" name="Shape 1203">
            <a:extLst>
              <a:ext uri="{FF2B5EF4-FFF2-40B4-BE49-F238E27FC236}">
                <a16:creationId xmlns:a16="http://schemas.microsoft.com/office/drawing/2014/main" id="{5D15E883-E1C9-4F71-BA01-D35F2B926A38}"/>
              </a:ext>
            </a:extLst>
          </p:cNvPr>
          <p:cNvSpPr/>
          <p:nvPr/>
        </p:nvSpPr>
        <p:spPr>
          <a:xfrm rot="16200000">
            <a:off x="4302717" y="1132685"/>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5">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7" name="Shape 1203">
            <a:extLst>
              <a:ext uri="{FF2B5EF4-FFF2-40B4-BE49-F238E27FC236}">
                <a16:creationId xmlns:a16="http://schemas.microsoft.com/office/drawing/2014/main" id="{8CFB3136-F983-4B54-9F08-1B63DCB1D17F}"/>
              </a:ext>
            </a:extLst>
          </p:cNvPr>
          <p:cNvSpPr/>
          <p:nvPr/>
        </p:nvSpPr>
        <p:spPr>
          <a:xfrm rot="16200000">
            <a:off x="4312242" y="1466060"/>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5">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8" name="Shape 1203">
            <a:extLst>
              <a:ext uri="{FF2B5EF4-FFF2-40B4-BE49-F238E27FC236}">
                <a16:creationId xmlns:a16="http://schemas.microsoft.com/office/drawing/2014/main" id="{CF41872B-E943-48E8-BAF2-B1B1A0C4AD37}"/>
              </a:ext>
            </a:extLst>
          </p:cNvPr>
          <p:cNvSpPr/>
          <p:nvPr/>
        </p:nvSpPr>
        <p:spPr>
          <a:xfrm rot="16200000">
            <a:off x="4317575" y="2013550"/>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5">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9" name="Shape 1203">
            <a:extLst>
              <a:ext uri="{FF2B5EF4-FFF2-40B4-BE49-F238E27FC236}">
                <a16:creationId xmlns:a16="http://schemas.microsoft.com/office/drawing/2014/main" id="{B2F505E4-FE2A-4533-B969-9642DFEBE2D0}"/>
              </a:ext>
            </a:extLst>
          </p:cNvPr>
          <p:cNvSpPr/>
          <p:nvPr/>
        </p:nvSpPr>
        <p:spPr>
          <a:xfrm rot="16200000">
            <a:off x="4336625" y="3613725"/>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2">
              <a:lumMod val="60000"/>
              <a:lumOff val="40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3" name="Shape 1203">
            <a:extLst>
              <a:ext uri="{FF2B5EF4-FFF2-40B4-BE49-F238E27FC236}">
                <a16:creationId xmlns:a16="http://schemas.microsoft.com/office/drawing/2014/main" id="{58E39C10-DB81-439A-8A41-9EF987B1A953}"/>
              </a:ext>
            </a:extLst>
          </p:cNvPr>
          <p:cNvSpPr/>
          <p:nvPr/>
        </p:nvSpPr>
        <p:spPr>
          <a:xfrm rot="16200000">
            <a:off x="4353230" y="5240806"/>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6">
              <a:lumMod val="60000"/>
              <a:lumOff val="40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4" name="ZoneTexte 33">
            <a:extLst>
              <a:ext uri="{FF2B5EF4-FFF2-40B4-BE49-F238E27FC236}">
                <a16:creationId xmlns:a16="http://schemas.microsoft.com/office/drawing/2014/main" id="{31ED8607-47A7-482B-B172-2D98D683EC17}"/>
              </a:ext>
            </a:extLst>
          </p:cNvPr>
          <p:cNvSpPr txBox="1"/>
          <p:nvPr/>
        </p:nvSpPr>
        <p:spPr>
          <a:xfrm>
            <a:off x="4655840" y="5096951"/>
            <a:ext cx="7125220" cy="584775"/>
          </a:xfrm>
          <a:prstGeom prst="rect">
            <a:avLst/>
          </a:prstGeom>
          <a:noFill/>
        </p:spPr>
        <p:txBody>
          <a:bodyPr wrap="square" rtlCol="0">
            <a:spAutoFit/>
          </a:bodyPr>
          <a:lstStyle/>
          <a:p>
            <a:pPr algn="just"/>
            <a:r>
              <a:rPr lang="fr-FR" sz="1600" b="0" i="0" dirty="0">
                <a:solidFill>
                  <a:srgbClr val="000000"/>
                </a:solidFill>
                <a:effectLst/>
                <a:latin typeface="Open Sans"/>
              </a:rPr>
              <a:t>Après clôture pour insuffisance d’actif, d'une manière générale les créanciers ne retrouvent pas leurs droits de poursuite, créance déclarée ou non.</a:t>
            </a:r>
            <a:r>
              <a:rPr lang="fr-FR" sz="1600" dirty="0">
                <a:latin typeface="Open Sans"/>
              </a:rPr>
              <a:t> </a:t>
            </a:r>
          </a:p>
        </p:txBody>
      </p:sp>
    </p:spTree>
    <p:extLst>
      <p:ext uri="{BB962C8B-B14F-4D97-AF65-F5344CB8AC3E}">
        <p14:creationId xmlns:p14="http://schemas.microsoft.com/office/powerpoint/2010/main" val="39496321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34A0A10-3E29-4858-A46F-B0754F9DC937}"/>
              </a:ext>
            </a:extLst>
          </p:cNvPr>
          <p:cNvSpPr>
            <a:spLocks noGrp="1"/>
          </p:cNvSpPr>
          <p:nvPr>
            <p:ph type="dt" sz="half" idx="10"/>
          </p:nvPr>
        </p:nvSpPr>
        <p:spPr/>
        <p:txBody>
          <a:bodyPr/>
          <a:lstStyle/>
          <a:p>
            <a:r>
              <a:rPr lang="fr-FR"/>
              <a:t>15/12/2020</a:t>
            </a:r>
            <a:endParaRPr lang="fr-FR" dirty="0"/>
          </a:p>
        </p:txBody>
      </p:sp>
      <p:sp>
        <p:nvSpPr>
          <p:cNvPr id="4" name="Espace réservé du numéro de diapositive 3">
            <a:extLst>
              <a:ext uri="{FF2B5EF4-FFF2-40B4-BE49-F238E27FC236}">
                <a16:creationId xmlns:a16="http://schemas.microsoft.com/office/drawing/2014/main" id="{04F22B65-CFB9-4ADE-A028-62C431004304}"/>
              </a:ext>
            </a:extLst>
          </p:cNvPr>
          <p:cNvSpPr>
            <a:spLocks noGrp="1"/>
          </p:cNvSpPr>
          <p:nvPr>
            <p:ph type="sldNum" sz="quarter" idx="12"/>
          </p:nvPr>
        </p:nvSpPr>
        <p:spPr/>
        <p:txBody>
          <a:bodyPr/>
          <a:lstStyle/>
          <a:p>
            <a:fld id="{A7D2C6EA-A00E-474B-A989-EF59E4134B89}" type="slidenum">
              <a:rPr lang="fr-FR" smtClean="0"/>
              <a:t>30</a:t>
            </a:fld>
            <a:endParaRPr lang="fr-FR" dirty="0"/>
          </a:p>
        </p:txBody>
      </p:sp>
      <p:sp>
        <p:nvSpPr>
          <p:cNvPr id="18" name="Organigramme : Multidocument 17">
            <a:extLst>
              <a:ext uri="{FF2B5EF4-FFF2-40B4-BE49-F238E27FC236}">
                <a16:creationId xmlns:a16="http://schemas.microsoft.com/office/drawing/2014/main" id="{3B652559-1A9B-4D9B-A397-8AB90C0468D5}"/>
              </a:ext>
            </a:extLst>
          </p:cNvPr>
          <p:cNvSpPr/>
          <p:nvPr/>
        </p:nvSpPr>
        <p:spPr>
          <a:xfrm>
            <a:off x="6096000" y="0"/>
            <a:ext cx="6096000" cy="6858000"/>
          </a:xfrm>
          <a:prstGeom prst="flowChartMultidocument">
            <a:avLst/>
          </a:prstGeom>
          <a:pattFill prst="smGrid">
            <a:fgClr>
              <a:schemeClr val="bg1">
                <a:lumMod val="75000"/>
              </a:schemeClr>
            </a:fgClr>
            <a:bgClr>
              <a:schemeClr val="bg1"/>
            </a:bgClr>
          </a:patt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15EBA746-D38D-4F4F-BCF5-B41FDB876F8F}"/>
              </a:ext>
            </a:extLst>
          </p:cNvPr>
          <p:cNvSpPr txBox="1"/>
          <p:nvPr/>
        </p:nvSpPr>
        <p:spPr>
          <a:xfrm>
            <a:off x="6168008" y="1412776"/>
            <a:ext cx="4896544" cy="2808312"/>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fr-FR" sz="3600" b="1" u="sng" kern="1200" cap="small" dirty="0">
                <a:latin typeface="Open Sans"/>
                <a:ea typeface="+mj-ea"/>
                <a:cs typeface="+mj-cs"/>
              </a:rPr>
              <a:t>Deuxième partie</a:t>
            </a:r>
          </a:p>
          <a:p>
            <a:pPr algn="ctr">
              <a:lnSpc>
                <a:spcPct val="90000"/>
              </a:lnSpc>
              <a:spcBef>
                <a:spcPct val="0"/>
              </a:spcBef>
              <a:spcAft>
                <a:spcPts val="600"/>
              </a:spcAft>
            </a:pPr>
            <a:endParaRPr lang="fr-FR" sz="3600" b="1" u="sng" kern="1200" cap="small" dirty="0">
              <a:latin typeface="Open Sans"/>
              <a:ea typeface="+mj-ea"/>
              <a:cs typeface="+mj-cs"/>
            </a:endParaRPr>
          </a:p>
          <a:p>
            <a:pPr algn="ctr">
              <a:lnSpc>
                <a:spcPct val="90000"/>
              </a:lnSpc>
              <a:spcBef>
                <a:spcPct val="0"/>
              </a:spcBef>
              <a:spcAft>
                <a:spcPts val="600"/>
              </a:spcAft>
            </a:pPr>
            <a:r>
              <a:rPr lang="fr-FR" sz="3600" b="1" kern="1200" cap="small" dirty="0">
                <a:latin typeface="Open Sans"/>
                <a:ea typeface="+mj-ea"/>
                <a:cs typeface="+mj-cs"/>
              </a:rPr>
              <a:t>La vérification des créances par le mandataire judiciaire</a:t>
            </a:r>
          </a:p>
        </p:txBody>
      </p:sp>
      <p:sp>
        <p:nvSpPr>
          <p:cNvPr id="3" name="Espace réservé du pied de page 2">
            <a:extLst>
              <a:ext uri="{FF2B5EF4-FFF2-40B4-BE49-F238E27FC236}">
                <a16:creationId xmlns:a16="http://schemas.microsoft.com/office/drawing/2014/main" id="{D6818081-D078-45B4-AD4A-01C36E90BA95}"/>
              </a:ext>
            </a:extLst>
          </p:cNvPr>
          <p:cNvSpPr>
            <a:spLocks noGrp="1"/>
          </p:cNvSpPr>
          <p:nvPr>
            <p:ph type="ftr" sz="quarter" idx="11"/>
          </p:nvPr>
        </p:nvSpPr>
        <p:spPr>
          <a:xfrm>
            <a:off x="6373688" y="6540500"/>
            <a:ext cx="4114800" cy="228600"/>
          </a:xfrm>
        </p:spPr>
        <p:txBody>
          <a:bodyPr/>
          <a:lstStyle/>
          <a:p>
            <a:r>
              <a:rPr lang="fr-FR" dirty="0"/>
              <a:t>Déclaration et vérification des créances antérieures</a:t>
            </a:r>
          </a:p>
        </p:txBody>
      </p:sp>
      <p:pic>
        <p:nvPicPr>
          <p:cNvPr id="8" name="Image 7">
            <a:extLst>
              <a:ext uri="{FF2B5EF4-FFF2-40B4-BE49-F238E27FC236}">
                <a16:creationId xmlns:a16="http://schemas.microsoft.com/office/drawing/2014/main" id="{42F797D4-56EA-47B9-BDE9-3F81EF982C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0216" y="4437112"/>
            <a:ext cx="1225195" cy="902133"/>
          </a:xfrm>
          <a:prstGeom prst="rect">
            <a:avLst/>
          </a:prstGeom>
        </p:spPr>
      </p:pic>
      <p:pic>
        <p:nvPicPr>
          <p:cNvPr id="9" name="Image 8" descr="Une image contenant intérieur, assis, tenant, femme&#10;&#10;Description générée automatiquement">
            <a:extLst>
              <a:ext uri="{FF2B5EF4-FFF2-40B4-BE49-F238E27FC236}">
                <a16:creationId xmlns:a16="http://schemas.microsoft.com/office/drawing/2014/main" id="{498D0E16-D7F0-4860-8357-A17044A538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448" y="1700808"/>
            <a:ext cx="2772000" cy="2772000"/>
          </a:xfrm>
          <a:prstGeom prst="rect">
            <a:avLst/>
          </a:prstGeom>
        </p:spPr>
      </p:pic>
      <p:cxnSp>
        <p:nvCxnSpPr>
          <p:cNvPr id="10" name="Connecteur droit 9">
            <a:extLst>
              <a:ext uri="{FF2B5EF4-FFF2-40B4-BE49-F238E27FC236}">
                <a16:creationId xmlns:a16="http://schemas.microsoft.com/office/drawing/2014/main" id="{8F5CEF6E-E775-4033-8448-AA05B0E5628F}"/>
              </a:ext>
            </a:extLst>
          </p:cNvPr>
          <p:cNvCxnSpPr/>
          <p:nvPr/>
        </p:nvCxnSpPr>
        <p:spPr>
          <a:xfrm>
            <a:off x="7705700" y="2391172"/>
            <a:ext cx="2016224"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40322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EABD334-41B4-4E1F-AB27-4427C1B1797D}"/>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F860316F-BE70-4BEB-AD59-E5F915FF5DE6}"/>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DCFE07C7-23D9-42F4-AF69-5A5D58FA99A4}"/>
              </a:ext>
            </a:extLst>
          </p:cNvPr>
          <p:cNvSpPr>
            <a:spLocks noGrp="1"/>
          </p:cNvSpPr>
          <p:nvPr>
            <p:ph type="sldNum" sz="quarter" idx="12"/>
          </p:nvPr>
        </p:nvSpPr>
        <p:spPr/>
        <p:txBody>
          <a:bodyPr/>
          <a:lstStyle/>
          <a:p>
            <a:fld id="{A7D2C6EA-A00E-474B-A989-EF59E4134B89}" type="slidenum">
              <a:rPr lang="fr-FR" smtClean="0"/>
              <a:t>31</a:t>
            </a:fld>
            <a:endParaRPr lang="fr-FR" dirty="0"/>
          </a:p>
        </p:txBody>
      </p:sp>
      <p:cxnSp>
        <p:nvCxnSpPr>
          <p:cNvPr id="5" name="Straight Connector 8">
            <a:extLst>
              <a:ext uri="{FF2B5EF4-FFF2-40B4-BE49-F238E27FC236}">
                <a16:creationId xmlns:a16="http://schemas.microsoft.com/office/drawing/2014/main" id="{99AA9AE3-9364-43EC-966F-BF37F41F128B}"/>
              </a:ext>
            </a:extLst>
          </p:cNvPr>
          <p:cNvCxnSpPr>
            <a:cxnSpLocks/>
            <a:endCxn id="15" idx="4"/>
          </p:cNvCxnSpPr>
          <p:nvPr/>
        </p:nvCxnSpPr>
        <p:spPr>
          <a:xfrm flipH="1">
            <a:off x="1198366" y="1328436"/>
            <a:ext cx="33356" cy="4318684"/>
          </a:xfrm>
          <a:prstGeom prst="line">
            <a:avLst/>
          </a:prstGeom>
          <a:ln w="19050">
            <a:solidFill>
              <a:srgbClr val="BFBFBF"/>
            </a:solidFill>
            <a:prstDash val="sysDash"/>
            <a:bevel/>
          </a:ln>
        </p:spPr>
      </p:cxnSp>
      <p:sp>
        <p:nvSpPr>
          <p:cNvPr id="6" name="Oval 17">
            <a:extLst>
              <a:ext uri="{FF2B5EF4-FFF2-40B4-BE49-F238E27FC236}">
                <a16:creationId xmlns:a16="http://schemas.microsoft.com/office/drawing/2014/main" id="{75E1E8EE-91EE-4035-AF9B-DA6A0208DCEE}"/>
              </a:ext>
            </a:extLst>
          </p:cNvPr>
          <p:cNvSpPr/>
          <p:nvPr/>
        </p:nvSpPr>
        <p:spPr>
          <a:xfrm>
            <a:off x="828859" y="1217970"/>
            <a:ext cx="793115" cy="793115"/>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18">
            <a:extLst>
              <a:ext uri="{FF2B5EF4-FFF2-40B4-BE49-F238E27FC236}">
                <a16:creationId xmlns:a16="http://schemas.microsoft.com/office/drawing/2014/main" id="{366FD6CB-5AD3-45DF-83BF-8742EEC9EF5F}"/>
              </a:ext>
            </a:extLst>
          </p:cNvPr>
          <p:cNvSpPr/>
          <p:nvPr/>
        </p:nvSpPr>
        <p:spPr>
          <a:xfrm>
            <a:off x="800874" y="2999807"/>
            <a:ext cx="793115" cy="793115"/>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21">
            <a:extLst>
              <a:ext uri="{FF2B5EF4-FFF2-40B4-BE49-F238E27FC236}">
                <a16:creationId xmlns:a16="http://schemas.microsoft.com/office/drawing/2014/main" id="{FAF3ECA1-B960-4BD5-82D2-AEA030EC808D}"/>
              </a:ext>
            </a:extLst>
          </p:cNvPr>
          <p:cNvSpPr/>
          <p:nvPr/>
        </p:nvSpPr>
        <p:spPr>
          <a:xfrm>
            <a:off x="810198" y="4917816"/>
            <a:ext cx="793115" cy="793115"/>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2">
            <a:extLst>
              <a:ext uri="{FF2B5EF4-FFF2-40B4-BE49-F238E27FC236}">
                <a16:creationId xmlns:a16="http://schemas.microsoft.com/office/drawing/2014/main" id="{E95E6AEC-0752-47B7-83EB-C66A9E029EEA}"/>
              </a:ext>
            </a:extLst>
          </p:cNvPr>
          <p:cNvSpPr/>
          <p:nvPr/>
        </p:nvSpPr>
        <p:spPr>
          <a:xfrm>
            <a:off x="892669" y="1281781"/>
            <a:ext cx="665494" cy="6654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3">
            <a:extLst>
              <a:ext uri="{FF2B5EF4-FFF2-40B4-BE49-F238E27FC236}">
                <a16:creationId xmlns:a16="http://schemas.microsoft.com/office/drawing/2014/main" id="{7180BAEF-6717-4AA9-A0C8-4615B8B1F0C4}"/>
              </a:ext>
            </a:extLst>
          </p:cNvPr>
          <p:cNvSpPr/>
          <p:nvPr/>
        </p:nvSpPr>
        <p:spPr>
          <a:xfrm>
            <a:off x="864684" y="3063618"/>
            <a:ext cx="665494" cy="66549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6">
            <a:extLst>
              <a:ext uri="{FF2B5EF4-FFF2-40B4-BE49-F238E27FC236}">
                <a16:creationId xmlns:a16="http://schemas.microsoft.com/office/drawing/2014/main" id="{24F69C98-6E33-48DF-B54D-D2EFC0FD780F}"/>
              </a:ext>
            </a:extLst>
          </p:cNvPr>
          <p:cNvSpPr/>
          <p:nvPr/>
        </p:nvSpPr>
        <p:spPr>
          <a:xfrm>
            <a:off x="865619" y="4981626"/>
            <a:ext cx="665494" cy="66549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25">
            <a:extLst>
              <a:ext uri="{FF2B5EF4-FFF2-40B4-BE49-F238E27FC236}">
                <a16:creationId xmlns:a16="http://schemas.microsoft.com/office/drawing/2014/main" id="{5A9C3264-0AE1-4103-A3C5-44B757DDB078}"/>
              </a:ext>
            </a:extLst>
          </p:cNvPr>
          <p:cNvCxnSpPr>
            <a:cxnSpLocks/>
          </p:cNvCxnSpPr>
          <p:nvPr/>
        </p:nvCxnSpPr>
        <p:spPr>
          <a:xfrm>
            <a:off x="1889967" y="1628139"/>
            <a:ext cx="9801290" cy="0"/>
          </a:xfrm>
          <a:prstGeom prst="line">
            <a:avLst/>
          </a:prstGeom>
          <a:ln w="3175">
            <a:solidFill>
              <a:schemeClr val="accent6"/>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BE23E60E-195E-4E3C-82ED-DDA2A55BFBD3}"/>
              </a:ext>
            </a:extLst>
          </p:cNvPr>
          <p:cNvSpPr txBox="1"/>
          <p:nvPr/>
        </p:nvSpPr>
        <p:spPr>
          <a:xfrm>
            <a:off x="1940774" y="1175651"/>
            <a:ext cx="6774017" cy="369332"/>
          </a:xfrm>
          <a:prstGeom prst="rect">
            <a:avLst/>
          </a:prstGeom>
          <a:noFill/>
        </p:spPr>
        <p:txBody>
          <a:bodyPr wrap="square" rtlCol="0">
            <a:spAutoFit/>
          </a:bodyPr>
          <a:lstStyle/>
          <a:p>
            <a:r>
              <a:rPr lang="fr-FR" b="1" dirty="0">
                <a:solidFill>
                  <a:schemeClr val="accent6">
                    <a:lumMod val="75000"/>
                  </a:schemeClr>
                </a:solidFill>
                <a:latin typeface="Open Sans"/>
              </a:rPr>
              <a:t>1 – Vérification obligatoire</a:t>
            </a:r>
          </a:p>
        </p:txBody>
      </p:sp>
      <p:sp>
        <p:nvSpPr>
          <p:cNvPr id="45" name="ZoneTexte 44">
            <a:extLst>
              <a:ext uri="{FF2B5EF4-FFF2-40B4-BE49-F238E27FC236}">
                <a16:creationId xmlns:a16="http://schemas.microsoft.com/office/drawing/2014/main" id="{7B23A57A-41A0-4233-9591-A3C9FAAC187E}"/>
              </a:ext>
            </a:extLst>
          </p:cNvPr>
          <p:cNvSpPr txBox="1"/>
          <p:nvPr/>
        </p:nvSpPr>
        <p:spPr>
          <a:xfrm>
            <a:off x="1950093" y="1657774"/>
            <a:ext cx="9946438" cy="923330"/>
          </a:xfrm>
          <a:prstGeom prst="rect">
            <a:avLst/>
          </a:prstGeom>
          <a:noFill/>
        </p:spPr>
        <p:txBody>
          <a:bodyPr wrap="square" rtlCol="0">
            <a:spAutoFit/>
          </a:bodyPr>
          <a:lstStyle/>
          <a:p>
            <a:r>
              <a:rPr lang="fr-FR" dirty="0">
                <a:latin typeface="Open Sans"/>
              </a:rPr>
              <a:t>La vérification est un préalable obligatoire à la saisine du juge-commissaire. Ce dernier ne pourrait donc, sans excéder ses pouvoir, statuer sur une créance qui n’aurait pas été préalablement vérifiée</a:t>
            </a:r>
          </a:p>
        </p:txBody>
      </p:sp>
      <p:cxnSp>
        <p:nvCxnSpPr>
          <p:cNvPr id="47" name="Straight Connector 25">
            <a:extLst>
              <a:ext uri="{FF2B5EF4-FFF2-40B4-BE49-F238E27FC236}">
                <a16:creationId xmlns:a16="http://schemas.microsoft.com/office/drawing/2014/main" id="{D8009B9E-9DA8-4871-BB4F-0553BE2B099D}"/>
              </a:ext>
            </a:extLst>
          </p:cNvPr>
          <p:cNvCxnSpPr>
            <a:cxnSpLocks/>
          </p:cNvCxnSpPr>
          <p:nvPr/>
        </p:nvCxnSpPr>
        <p:spPr>
          <a:xfrm>
            <a:off x="1893077" y="3404063"/>
            <a:ext cx="9801290" cy="0"/>
          </a:xfrm>
          <a:prstGeom prst="line">
            <a:avLst/>
          </a:prstGeom>
          <a:ln w="3175">
            <a:solidFill>
              <a:schemeClr val="accent5"/>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ZoneTexte 47">
            <a:extLst>
              <a:ext uri="{FF2B5EF4-FFF2-40B4-BE49-F238E27FC236}">
                <a16:creationId xmlns:a16="http://schemas.microsoft.com/office/drawing/2014/main" id="{575B19BB-FF85-453E-ACED-116020AB186E}"/>
              </a:ext>
            </a:extLst>
          </p:cNvPr>
          <p:cNvSpPr txBox="1"/>
          <p:nvPr/>
        </p:nvSpPr>
        <p:spPr>
          <a:xfrm>
            <a:off x="1943884" y="2951575"/>
            <a:ext cx="7294399" cy="369332"/>
          </a:xfrm>
          <a:prstGeom prst="rect">
            <a:avLst/>
          </a:prstGeom>
          <a:noFill/>
        </p:spPr>
        <p:txBody>
          <a:bodyPr wrap="square" rtlCol="0">
            <a:spAutoFit/>
          </a:bodyPr>
          <a:lstStyle/>
          <a:p>
            <a:r>
              <a:rPr lang="fr-FR" b="1" dirty="0">
                <a:solidFill>
                  <a:schemeClr val="accent5">
                    <a:lumMod val="75000"/>
                  </a:schemeClr>
                </a:solidFill>
                <a:latin typeface="Open Sans"/>
              </a:rPr>
              <a:t>2 – Compétence exclusive du mandataire judiciaire </a:t>
            </a:r>
          </a:p>
        </p:txBody>
      </p:sp>
      <p:sp>
        <p:nvSpPr>
          <p:cNvPr id="49" name="ZoneTexte 48">
            <a:extLst>
              <a:ext uri="{FF2B5EF4-FFF2-40B4-BE49-F238E27FC236}">
                <a16:creationId xmlns:a16="http://schemas.microsoft.com/office/drawing/2014/main" id="{81106ECE-2643-4A0E-8070-C5769453AC54}"/>
              </a:ext>
            </a:extLst>
          </p:cNvPr>
          <p:cNvSpPr txBox="1"/>
          <p:nvPr/>
        </p:nvSpPr>
        <p:spPr>
          <a:xfrm>
            <a:off x="1953203" y="3429000"/>
            <a:ext cx="9946438" cy="646331"/>
          </a:xfrm>
          <a:prstGeom prst="rect">
            <a:avLst/>
          </a:prstGeom>
          <a:noFill/>
        </p:spPr>
        <p:txBody>
          <a:bodyPr wrap="square" rtlCol="0">
            <a:spAutoFit/>
          </a:bodyPr>
          <a:lstStyle/>
          <a:p>
            <a:r>
              <a:rPr lang="fr-FR" dirty="0">
                <a:latin typeface="Open Sans"/>
              </a:rPr>
              <a:t>La vérification est faite par le mandataire ou le liquidateur judiciaire, en présence du débiteur et des contrôleurs désignés (ou dûment appelés)</a:t>
            </a:r>
          </a:p>
        </p:txBody>
      </p:sp>
      <p:cxnSp>
        <p:nvCxnSpPr>
          <p:cNvPr id="50" name="Straight Connector 25">
            <a:extLst>
              <a:ext uri="{FF2B5EF4-FFF2-40B4-BE49-F238E27FC236}">
                <a16:creationId xmlns:a16="http://schemas.microsoft.com/office/drawing/2014/main" id="{78615E12-216B-4A05-87E3-B401B812FAA2}"/>
              </a:ext>
            </a:extLst>
          </p:cNvPr>
          <p:cNvCxnSpPr>
            <a:cxnSpLocks/>
          </p:cNvCxnSpPr>
          <p:nvPr/>
        </p:nvCxnSpPr>
        <p:spPr>
          <a:xfrm>
            <a:off x="1893077" y="5316846"/>
            <a:ext cx="9801290" cy="0"/>
          </a:xfrm>
          <a:prstGeom prst="line">
            <a:avLst/>
          </a:prstGeom>
          <a:ln w="3175">
            <a:solidFill>
              <a:schemeClr val="accent2"/>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51" name="ZoneTexte 50">
            <a:extLst>
              <a:ext uri="{FF2B5EF4-FFF2-40B4-BE49-F238E27FC236}">
                <a16:creationId xmlns:a16="http://schemas.microsoft.com/office/drawing/2014/main" id="{DDD51049-2A06-4D0F-AA3D-481899598B16}"/>
              </a:ext>
            </a:extLst>
          </p:cNvPr>
          <p:cNvSpPr txBox="1"/>
          <p:nvPr/>
        </p:nvSpPr>
        <p:spPr>
          <a:xfrm>
            <a:off x="1943884" y="4864358"/>
            <a:ext cx="9768739" cy="369332"/>
          </a:xfrm>
          <a:prstGeom prst="rect">
            <a:avLst/>
          </a:prstGeom>
          <a:noFill/>
        </p:spPr>
        <p:txBody>
          <a:bodyPr wrap="square" rtlCol="0">
            <a:spAutoFit/>
          </a:bodyPr>
          <a:lstStyle/>
          <a:p>
            <a:r>
              <a:rPr lang="fr-FR" b="1" dirty="0">
                <a:solidFill>
                  <a:schemeClr val="accent2">
                    <a:lumMod val="75000"/>
                  </a:schemeClr>
                </a:solidFill>
                <a:latin typeface="Open Sans"/>
              </a:rPr>
              <a:t>3 – Délai d’établissement de l’état des créances</a:t>
            </a:r>
          </a:p>
        </p:txBody>
      </p:sp>
      <p:sp>
        <p:nvSpPr>
          <p:cNvPr id="52" name="ZoneTexte 51">
            <a:extLst>
              <a:ext uri="{FF2B5EF4-FFF2-40B4-BE49-F238E27FC236}">
                <a16:creationId xmlns:a16="http://schemas.microsoft.com/office/drawing/2014/main" id="{1C726DAD-D117-442F-ADAA-21C07B3BD78D}"/>
              </a:ext>
            </a:extLst>
          </p:cNvPr>
          <p:cNvSpPr txBox="1"/>
          <p:nvPr/>
        </p:nvSpPr>
        <p:spPr>
          <a:xfrm>
            <a:off x="1953203" y="5320872"/>
            <a:ext cx="9946438" cy="923330"/>
          </a:xfrm>
          <a:prstGeom prst="rect">
            <a:avLst/>
          </a:prstGeom>
          <a:noFill/>
        </p:spPr>
        <p:txBody>
          <a:bodyPr wrap="square" rtlCol="0">
            <a:spAutoFit/>
          </a:bodyPr>
          <a:lstStyle/>
          <a:p>
            <a:r>
              <a:rPr lang="fr-FR" dirty="0">
                <a:latin typeface="Open Sans"/>
              </a:rPr>
              <a:t>C’est le jugement d’ouverture de la procédure qui fixe le délai dans lequel le mandataire judiciaire doit établir la liste des créances déclarées (article L. 624-1). Possibilité d’obtenir un prolongation du délai (même si à ce jour aucun texte ne le prévoit)</a:t>
            </a:r>
          </a:p>
        </p:txBody>
      </p:sp>
      <p:sp>
        <p:nvSpPr>
          <p:cNvPr id="53" name="ZoneTexte 52">
            <a:extLst>
              <a:ext uri="{FF2B5EF4-FFF2-40B4-BE49-F238E27FC236}">
                <a16:creationId xmlns:a16="http://schemas.microsoft.com/office/drawing/2014/main" id="{145FC977-A6DC-4D07-BC0D-66CAA01DA956}"/>
              </a:ext>
            </a:extLst>
          </p:cNvPr>
          <p:cNvSpPr txBox="1"/>
          <p:nvPr/>
        </p:nvSpPr>
        <p:spPr>
          <a:xfrm>
            <a:off x="1024805" y="1427588"/>
            <a:ext cx="374790" cy="369332"/>
          </a:xfrm>
          <a:prstGeom prst="rect">
            <a:avLst/>
          </a:prstGeom>
          <a:noFill/>
        </p:spPr>
        <p:txBody>
          <a:bodyPr wrap="square" rtlCol="0">
            <a:spAutoFit/>
          </a:bodyPr>
          <a:lstStyle/>
          <a:p>
            <a:pPr algn="ctr"/>
            <a:r>
              <a:rPr lang="fr-FR" b="1" dirty="0">
                <a:latin typeface="Open Sans"/>
              </a:rPr>
              <a:t>1</a:t>
            </a:r>
          </a:p>
        </p:txBody>
      </p:sp>
      <p:sp>
        <p:nvSpPr>
          <p:cNvPr id="54" name="ZoneTexte 53">
            <a:extLst>
              <a:ext uri="{FF2B5EF4-FFF2-40B4-BE49-F238E27FC236}">
                <a16:creationId xmlns:a16="http://schemas.microsoft.com/office/drawing/2014/main" id="{A5033ABC-DFF8-40B6-947B-D3115FE969AD}"/>
              </a:ext>
            </a:extLst>
          </p:cNvPr>
          <p:cNvSpPr txBox="1"/>
          <p:nvPr/>
        </p:nvSpPr>
        <p:spPr>
          <a:xfrm>
            <a:off x="1018583" y="3231512"/>
            <a:ext cx="374790" cy="369332"/>
          </a:xfrm>
          <a:prstGeom prst="rect">
            <a:avLst/>
          </a:prstGeom>
          <a:noFill/>
        </p:spPr>
        <p:txBody>
          <a:bodyPr wrap="square" rtlCol="0">
            <a:spAutoFit/>
          </a:bodyPr>
          <a:lstStyle/>
          <a:p>
            <a:pPr algn="ctr"/>
            <a:r>
              <a:rPr lang="fr-FR" b="1" dirty="0">
                <a:latin typeface="Open Sans"/>
              </a:rPr>
              <a:t>2</a:t>
            </a:r>
          </a:p>
        </p:txBody>
      </p:sp>
      <p:sp>
        <p:nvSpPr>
          <p:cNvPr id="55" name="ZoneTexte 54">
            <a:extLst>
              <a:ext uri="{FF2B5EF4-FFF2-40B4-BE49-F238E27FC236}">
                <a16:creationId xmlns:a16="http://schemas.microsoft.com/office/drawing/2014/main" id="{CF814C37-FFE3-478C-B012-922DBFDB8E96}"/>
              </a:ext>
            </a:extLst>
          </p:cNvPr>
          <p:cNvSpPr txBox="1"/>
          <p:nvPr/>
        </p:nvSpPr>
        <p:spPr>
          <a:xfrm>
            <a:off x="1027921" y="5144288"/>
            <a:ext cx="374790" cy="369332"/>
          </a:xfrm>
          <a:prstGeom prst="rect">
            <a:avLst/>
          </a:prstGeom>
          <a:noFill/>
        </p:spPr>
        <p:txBody>
          <a:bodyPr wrap="square" rtlCol="0">
            <a:spAutoFit/>
          </a:bodyPr>
          <a:lstStyle/>
          <a:p>
            <a:pPr algn="ctr"/>
            <a:r>
              <a:rPr lang="fr-FR" b="1" dirty="0">
                <a:latin typeface="Open Sans"/>
              </a:rPr>
              <a:t>3</a:t>
            </a:r>
          </a:p>
        </p:txBody>
      </p:sp>
      <p:sp>
        <p:nvSpPr>
          <p:cNvPr id="25" name="ZoneTexte 17">
            <a:extLst>
              <a:ext uri="{FF2B5EF4-FFF2-40B4-BE49-F238E27FC236}">
                <a16:creationId xmlns:a16="http://schemas.microsoft.com/office/drawing/2014/main" id="{6E1E474C-3454-41E8-910A-F1D46CCEA827}"/>
              </a:ext>
            </a:extLst>
          </p:cNvPr>
          <p:cNvSpPr txBox="1"/>
          <p:nvPr/>
        </p:nvSpPr>
        <p:spPr>
          <a:xfrm>
            <a:off x="1775521" y="260648"/>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Remarques préliminaires </a:t>
            </a:r>
          </a:p>
        </p:txBody>
      </p:sp>
      <p:sp>
        <p:nvSpPr>
          <p:cNvPr id="26" name="ZoneTexte 18">
            <a:hlinkClick r:id="rId2" action="ppaction://hlinksldjump"/>
            <a:extLst>
              <a:ext uri="{FF2B5EF4-FFF2-40B4-BE49-F238E27FC236}">
                <a16:creationId xmlns:a16="http://schemas.microsoft.com/office/drawing/2014/main" id="{5BBC363E-43B6-49D3-B606-15794FABB62D}"/>
              </a:ext>
            </a:extLst>
          </p:cNvPr>
          <p:cNvSpPr txBox="1"/>
          <p:nvPr/>
        </p:nvSpPr>
        <p:spPr>
          <a:xfrm>
            <a:off x="0" y="260309"/>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9 </a:t>
            </a:r>
          </a:p>
        </p:txBody>
      </p:sp>
    </p:spTree>
    <p:extLst>
      <p:ext uri="{BB962C8B-B14F-4D97-AF65-F5344CB8AC3E}">
        <p14:creationId xmlns:p14="http://schemas.microsoft.com/office/powerpoint/2010/main" val="27820823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a:xfrm>
            <a:off x="47625" y="6550433"/>
            <a:ext cx="2743200" cy="228600"/>
          </a:xfrm>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32</a:t>
            </a:fld>
            <a:endParaRPr lang="fr-FR" dirty="0"/>
          </a:p>
        </p:txBody>
      </p:sp>
      <p:sp>
        <p:nvSpPr>
          <p:cNvPr id="17" name="Flèche : pentagone 16">
            <a:extLst>
              <a:ext uri="{FF2B5EF4-FFF2-40B4-BE49-F238E27FC236}">
                <a16:creationId xmlns:a16="http://schemas.microsoft.com/office/drawing/2014/main" id="{3F13A923-C0F5-406C-9318-2F7B5BDB4EF7}"/>
              </a:ext>
            </a:extLst>
          </p:cNvPr>
          <p:cNvSpPr/>
          <p:nvPr/>
        </p:nvSpPr>
        <p:spPr>
          <a:xfrm>
            <a:off x="335361" y="5661248"/>
            <a:ext cx="3733718" cy="662516"/>
          </a:xfrm>
          <a:prstGeom prst="homePlate">
            <a:avLst/>
          </a:prstGeom>
          <a:solidFill>
            <a:schemeClr val="bg1">
              <a:lumMod val="8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Flèche : pentagone 18">
            <a:extLst>
              <a:ext uri="{FF2B5EF4-FFF2-40B4-BE49-F238E27FC236}">
                <a16:creationId xmlns:a16="http://schemas.microsoft.com/office/drawing/2014/main" id="{AEF6912C-07E8-4E0C-9A05-093FAC51DE0A}"/>
              </a:ext>
            </a:extLst>
          </p:cNvPr>
          <p:cNvSpPr/>
          <p:nvPr/>
        </p:nvSpPr>
        <p:spPr>
          <a:xfrm>
            <a:off x="335361" y="4152789"/>
            <a:ext cx="3733718" cy="1247861"/>
          </a:xfrm>
          <a:prstGeom prst="homePlate">
            <a:avLst/>
          </a:prstGeom>
          <a:solidFill>
            <a:schemeClr val="accent6">
              <a:lumMod val="40000"/>
              <a:lumOff val="60000"/>
            </a:schemeClr>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Flèche : pentagone 19">
            <a:extLst>
              <a:ext uri="{FF2B5EF4-FFF2-40B4-BE49-F238E27FC236}">
                <a16:creationId xmlns:a16="http://schemas.microsoft.com/office/drawing/2014/main" id="{BE103689-0E4C-4732-8D9B-795E5249F5A9}"/>
              </a:ext>
            </a:extLst>
          </p:cNvPr>
          <p:cNvSpPr/>
          <p:nvPr/>
        </p:nvSpPr>
        <p:spPr>
          <a:xfrm>
            <a:off x="335361" y="2935619"/>
            <a:ext cx="3733718" cy="923330"/>
          </a:xfrm>
          <a:prstGeom prst="homePlate">
            <a:avLst/>
          </a:prstGeom>
          <a:solidFill>
            <a:schemeClr val="accent2">
              <a:lumMod val="40000"/>
              <a:lumOff val="6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Flèche : pentagone 25">
            <a:extLst>
              <a:ext uri="{FF2B5EF4-FFF2-40B4-BE49-F238E27FC236}">
                <a16:creationId xmlns:a16="http://schemas.microsoft.com/office/drawing/2014/main" id="{353C5008-A56B-4689-B640-D1EC7D5E940E}"/>
              </a:ext>
            </a:extLst>
          </p:cNvPr>
          <p:cNvSpPr/>
          <p:nvPr/>
        </p:nvSpPr>
        <p:spPr>
          <a:xfrm>
            <a:off x="335361" y="1152284"/>
            <a:ext cx="3733718" cy="1412620"/>
          </a:xfrm>
          <a:prstGeom prst="homePlate">
            <a:avLst/>
          </a:prstGeom>
          <a:solidFill>
            <a:schemeClr val="accent5">
              <a:lumMod val="40000"/>
              <a:lumOff val="6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ZoneTexte 26">
            <a:extLst>
              <a:ext uri="{FF2B5EF4-FFF2-40B4-BE49-F238E27FC236}">
                <a16:creationId xmlns:a16="http://schemas.microsoft.com/office/drawing/2014/main" id="{A5F5E4E0-BF8D-4540-BF2F-468C89B0B4F3}"/>
              </a:ext>
            </a:extLst>
          </p:cNvPr>
          <p:cNvSpPr txBox="1"/>
          <p:nvPr/>
        </p:nvSpPr>
        <p:spPr>
          <a:xfrm>
            <a:off x="335360" y="1395834"/>
            <a:ext cx="3350815" cy="923330"/>
          </a:xfrm>
          <a:prstGeom prst="rect">
            <a:avLst/>
          </a:prstGeom>
          <a:noFill/>
        </p:spPr>
        <p:txBody>
          <a:bodyPr wrap="square" rtlCol="0">
            <a:spAutoFit/>
          </a:bodyPr>
          <a:lstStyle/>
          <a:p>
            <a:pPr algn="ctr"/>
            <a:r>
              <a:rPr lang="fr-FR" b="1" dirty="0">
                <a:latin typeface="Open Sans"/>
              </a:rPr>
              <a:t>Créances chirographaires dans une procédure de liquidation judiciaire</a:t>
            </a:r>
          </a:p>
        </p:txBody>
      </p:sp>
      <p:sp>
        <p:nvSpPr>
          <p:cNvPr id="28" name="ZoneTexte 27">
            <a:extLst>
              <a:ext uri="{FF2B5EF4-FFF2-40B4-BE49-F238E27FC236}">
                <a16:creationId xmlns:a16="http://schemas.microsoft.com/office/drawing/2014/main" id="{42B322B3-933E-4946-860A-C8EC61800542}"/>
              </a:ext>
            </a:extLst>
          </p:cNvPr>
          <p:cNvSpPr txBox="1"/>
          <p:nvPr/>
        </p:nvSpPr>
        <p:spPr>
          <a:xfrm>
            <a:off x="335360" y="2950294"/>
            <a:ext cx="3461578" cy="923330"/>
          </a:xfrm>
          <a:prstGeom prst="rect">
            <a:avLst/>
          </a:prstGeom>
          <a:noFill/>
        </p:spPr>
        <p:txBody>
          <a:bodyPr wrap="square" rtlCol="0">
            <a:spAutoFit/>
          </a:bodyPr>
          <a:lstStyle/>
          <a:p>
            <a:pPr algn="ctr"/>
            <a:r>
              <a:rPr lang="fr-FR" b="1" dirty="0">
                <a:latin typeface="Open Sans"/>
              </a:rPr>
              <a:t>Vérification limitée des créances en liquidation judiciaire simplifiée</a:t>
            </a:r>
          </a:p>
        </p:txBody>
      </p:sp>
      <p:sp>
        <p:nvSpPr>
          <p:cNvPr id="30" name="ZoneTexte 29">
            <a:extLst>
              <a:ext uri="{FF2B5EF4-FFF2-40B4-BE49-F238E27FC236}">
                <a16:creationId xmlns:a16="http://schemas.microsoft.com/office/drawing/2014/main" id="{E2CEB8A2-EEC4-44A1-B3F1-56A735F8E3A6}"/>
              </a:ext>
            </a:extLst>
          </p:cNvPr>
          <p:cNvSpPr txBox="1"/>
          <p:nvPr/>
        </p:nvSpPr>
        <p:spPr>
          <a:xfrm>
            <a:off x="335360" y="4168494"/>
            <a:ext cx="3236515" cy="1200329"/>
          </a:xfrm>
          <a:prstGeom prst="rect">
            <a:avLst/>
          </a:prstGeom>
          <a:noFill/>
        </p:spPr>
        <p:txBody>
          <a:bodyPr wrap="square" rtlCol="0">
            <a:spAutoFit/>
          </a:bodyPr>
          <a:lstStyle/>
          <a:p>
            <a:pPr algn="ctr"/>
            <a:r>
              <a:rPr lang="fr-FR" b="1" dirty="0">
                <a:latin typeface="Open Sans"/>
              </a:rPr>
              <a:t>Dispense de vérification des créances régulièrement déclarées au passif d’une première procédure</a:t>
            </a:r>
          </a:p>
        </p:txBody>
      </p:sp>
      <p:sp>
        <p:nvSpPr>
          <p:cNvPr id="31" name="ZoneTexte 30">
            <a:extLst>
              <a:ext uri="{FF2B5EF4-FFF2-40B4-BE49-F238E27FC236}">
                <a16:creationId xmlns:a16="http://schemas.microsoft.com/office/drawing/2014/main" id="{A5F21A5C-C09A-4C87-8DD2-E1697AFFC1CB}"/>
              </a:ext>
            </a:extLst>
          </p:cNvPr>
          <p:cNvSpPr txBox="1"/>
          <p:nvPr/>
        </p:nvSpPr>
        <p:spPr>
          <a:xfrm>
            <a:off x="4223792" y="956345"/>
            <a:ext cx="7848872" cy="1815882"/>
          </a:xfrm>
          <a:prstGeom prst="rect">
            <a:avLst/>
          </a:prstGeom>
          <a:noFill/>
        </p:spPr>
        <p:txBody>
          <a:bodyPr wrap="square" rtlCol="0">
            <a:spAutoFit/>
          </a:bodyPr>
          <a:lstStyle/>
          <a:p>
            <a:pPr algn="just"/>
            <a:r>
              <a:rPr lang="fr-FR" sz="1600" dirty="0">
                <a:latin typeface="Open Sans"/>
              </a:rPr>
              <a:t>Au vu d’un état établi par le liquidateur judiciaire et celui-ci entendu, le juge-commissaire rend une ordonnance (mesure d’administration judiciaire) le dispensant de vérifier les créances chirographaires, s’il apparait que le produit de la réalisation de l’actif sera entièrement absorbé par les frais de justice et les créances privilégiées, sauf si une mise à charge du passif est envisagée (article L. 641-4 alinéa 2 et R. 641-27). Cette décision ne fait pas obstacle à une action en comblement (Cour de cassation, chambre commerciale du 05/11/2013, n° 12-22510)</a:t>
            </a:r>
          </a:p>
        </p:txBody>
      </p:sp>
      <p:sp>
        <p:nvSpPr>
          <p:cNvPr id="32" name="ZoneTexte 31">
            <a:extLst>
              <a:ext uri="{FF2B5EF4-FFF2-40B4-BE49-F238E27FC236}">
                <a16:creationId xmlns:a16="http://schemas.microsoft.com/office/drawing/2014/main" id="{757978C0-4499-4611-9701-C7F11AF45CA9}"/>
              </a:ext>
            </a:extLst>
          </p:cNvPr>
          <p:cNvSpPr txBox="1"/>
          <p:nvPr/>
        </p:nvSpPr>
        <p:spPr>
          <a:xfrm>
            <a:off x="4409807" y="3102584"/>
            <a:ext cx="7371253" cy="584775"/>
          </a:xfrm>
          <a:prstGeom prst="rect">
            <a:avLst/>
          </a:prstGeom>
          <a:noFill/>
        </p:spPr>
        <p:txBody>
          <a:bodyPr wrap="square" rtlCol="0">
            <a:spAutoFit/>
          </a:bodyPr>
          <a:lstStyle/>
          <a:p>
            <a:pPr algn="just"/>
            <a:r>
              <a:rPr lang="fr-FR" sz="1600" dirty="0">
                <a:latin typeface="Open Sans"/>
              </a:rPr>
              <a:t>L’article L. 644-3 limite la vérification des créances à celles susceptibles de venir en rang utile dans les répartitions.</a:t>
            </a:r>
          </a:p>
        </p:txBody>
      </p:sp>
      <p:sp>
        <p:nvSpPr>
          <p:cNvPr id="33" name="ZoneTexte 32">
            <a:extLst>
              <a:ext uri="{FF2B5EF4-FFF2-40B4-BE49-F238E27FC236}">
                <a16:creationId xmlns:a16="http://schemas.microsoft.com/office/drawing/2014/main" id="{9EAF552F-AF79-46EF-A193-C628473E4396}"/>
              </a:ext>
            </a:extLst>
          </p:cNvPr>
          <p:cNvSpPr txBox="1"/>
          <p:nvPr/>
        </p:nvSpPr>
        <p:spPr>
          <a:xfrm>
            <a:off x="4395926" y="4361613"/>
            <a:ext cx="7371253" cy="830997"/>
          </a:xfrm>
          <a:prstGeom prst="rect">
            <a:avLst/>
          </a:prstGeom>
          <a:noFill/>
        </p:spPr>
        <p:txBody>
          <a:bodyPr wrap="square" rtlCol="0">
            <a:spAutoFit/>
          </a:bodyPr>
          <a:lstStyle/>
          <a:p>
            <a:pPr algn="just"/>
            <a:r>
              <a:rPr lang="fr-FR" sz="1600" dirty="0">
                <a:latin typeface="Open Sans"/>
              </a:rPr>
              <a:t>L’article L. 626-27 III dispose que les créances inscrites au plan, qui fait l’objet d’une résolution, sont admises de plein droit, déduction faite des sommes déjà perçues.</a:t>
            </a:r>
          </a:p>
        </p:txBody>
      </p:sp>
      <p:sp>
        <p:nvSpPr>
          <p:cNvPr id="34" name="ZoneTexte 33">
            <a:extLst>
              <a:ext uri="{FF2B5EF4-FFF2-40B4-BE49-F238E27FC236}">
                <a16:creationId xmlns:a16="http://schemas.microsoft.com/office/drawing/2014/main" id="{A8F45868-9513-47B3-982A-4B31FD16A322}"/>
              </a:ext>
            </a:extLst>
          </p:cNvPr>
          <p:cNvSpPr txBox="1"/>
          <p:nvPr/>
        </p:nvSpPr>
        <p:spPr>
          <a:xfrm>
            <a:off x="335361" y="5662989"/>
            <a:ext cx="3355164" cy="646331"/>
          </a:xfrm>
          <a:prstGeom prst="rect">
            <a:avLst/>
          </a:prstGeom>
          <a:noFill/>
        </p:spPr>
        <p:txBody>
          <a:bodyPr wrap="square" rtlCol="0">
            <a:spAutoFit/>
          </a:bodyPr>
          <a:lstStyle/>
          <a:p>
            <a:pPr algn="ctr"/>
            <a:r>
              <a:rPr lang="fr-FR" b="1" dirty="0">
                <a:latin typeface="Open Sans"/>
              </a:rPr>
              <a:t>Le rétablissement professionnel</a:t>
            </a:r>
          </a:p>
        </p:txBody>
      </p:sp>
      <p:sp>
        <p:nvSpPr>
          <p:cNvPr id="35" name="ZoneTexte 34">
            <a:extLst>
              <a:ext uri="{FF2B5EF4-FFF2-40B4-BE49-F238E27FC236}">
                <a16:creationId xmlns:a16="http://schemas.microsoft.com/office/drawing/2014/main" id="{D04A0CF1-C8FB-4B28-89B4-B27D3884E680}"/>
              </a:ext>
            </a:extLst>
          </p:cNvPr>
          <p:cNvSpPr txBox="1"/>
          <p:nvPr/>
        </p:nvSpPr>
        <p:spPr>
          <a:xfrm>
            <a:off x="4382046" y="5702399"/>
            <a:ext cx="7371253" cy="584775"/>
          </a:xfrm>
          <a:prstGeom prst="rect">
            <a:avLst/>
          </a:prstGeom>
          <a:noFill/>
        </p:spPr>
        <p:txBody>
          <a:bodyPr wrap="square" rtlCol="0">
            <a:spAutoFit/>
          </a:bodyPr>
          <a:lstStyle/>
          <a:p>
            <a:pPr algn="just"/>
            <a:r>
              <a:rPr lang="fr-FR" sz="1600" dirty="0">
                <a:latin typeface="Open Sans"/>
              </a:rPr>
              <a:t>Il n’existe pas de procédure de vérification des créances, celles-ci sont déclarées par le débiteur au juge-commissaire</a:t>
            </a:r>
          </a:p>
        </p:txBody>
      </p:sp>
      <p:sp>
        <p:nvSpPr>
          <p:cNvPr id="18" name="ZoneTexte 17">
            <a:extLst>
              <a:ext uri="{FF2B5EF4-FFF2-40B4-BE49-F238E27FC236}">
                <a16:creationId xmlns:a16="http://schemas.microsoft.com/office/drawing/2014/main" id="{0BCC024A-D19C-464E-AA60-7D2C7DC56F5B}"/>
              </a:ext>
            </a:extLst>
          </p:cNvPr>
          <p:cNvSpPr txBox="1"/>
          <p:nvPr/>
        </p:nvSpPr>
        <p:spPr>
          <a:xfrm>
            <a:off x="1775521" y="26098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Les dispenses de vérification des créances </a:t>
            </a:r>
          </a:p>
        </p:txBody>
      </p:sp>
      <p:sp>
        <p:nvSpPr>
          <p:cNvPr id="24" name="ZoneTexte 18">
            <a:hlinkClick r:id="rId2" action="ppaction://hlinksldjump"/>
            <a:extLst>
              <a:ext uri="{FF2B5EF4-FFF2-40B4-BE49-F238E27FC236}">
                <a16:creationId xmlns:a16="http://schemas.microsoft.com/office/drawing/2014/main" id="{12FF0D28-D51B-4D96-AA59-6E010FE01D3B}"/>
              </a:ext>
            </a:extLst>
          </p:cNvPr>
          <p:cNvSpPr txBox="1"/>
          <p:nvPr/>
        </p:nvSpPr>
        <p:spPr>
          <a:xfrm>
            <a:off x="0" y="26064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10 </a:t>
            </a:r>
          </a:p>
        </p:txBody>
      </p:sp>
    </p:spTree>
    <p:extLst>
      <p:ext uri="{BB962C8B-B14F-4D97-AF65-F5344CB8AC3E}">
        <p14:creationId xmlns:p14="http://schemas.microsoft.com/office/powerpoint/2010/main" val="3202066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50C0143-856C-4C27-83CC-E7D066615512}"/>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9741BF70-8141-4696-BFA4-1E0DF33BCF42}"/>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99BD462F-5FF8-4DAA-8679-736FBD52CF49}"/>
              </a:ext>
            </a:extLst>
          </p:cNvPr>
          <p:cNvSpPr>
            <a:spLocks noGrp="1"/>
          </p:cNvSpPr>
          <p:nvPr>
            <p:ph type="sldNum" sz="quarter" idx="12"/>
          </p:nvPr>
        </p:nvSpPr>
        <p:spPr/>
        <p:txBody>
          <a:bodyPr/>
          <a:lstStyle/>
          <a:p>
            <a:fld id="{A7D2C6EA-A00E-474B-A989-EF59E4134B89}" type="slidenum">
              <a:rPr lang="fr-FR" smtClean="0"/>
              <a:t>33</a:t>
            </a:fld>
            <a:endParaRPr lang="fr-FR" dirty="0"/>
          </a:p>
        </p:txBody>
      </p:sp>
      <p:sp>
        <p:nvSpPr>
          <p:cNvPr id="19" name="Freeform 19">
            <a:extLst>
              <a:ext uri="{FF2B5EF4-FFF2-40B4-BE49-F238E27FC236}">
                <a16:creationId xmlns:a16="http://schemas.microsoft.com/office/drawing/2014/main" id="{AAEC6C02-B6DC-4830-A052-699EDD484D16}"/>
              </a:ext>
            </a:extLst>
          </p:cNvPr>
          <p:cNvSpPr>
            <a:spLocks noChangeAspect="1"/>
          </p:cNvSpPr>
          <p:nvPr/>
        </p:nvSpPr>
        <p:spPr>
          <a:xfrm>
            <a:off x="5879976" y="1196752"/>
            <a:ext cx="2376001" cy="2376000"/>
          </a:xfrm>
          <a:custGeom>
            <a:avLst/>
            <a:gdLst>
              <a:gd name="connsiteX0" fmla="*/ 0 w 1609696"/>
              <a:gd name="connsiteY0" fmla="*/ 0 h 1609695"/>
              <a:gd name="connsiteX1" fmla="*/ 5880 w 1609696"/>
              <a:gd name="connsiteY1" fmla="*/ 297 h 1609695"/>
              <a:gd name="connsiteX2" fmla="*/ 1609399 w 1609696"/>
              <a:gd name="connsiteY2" fmla="*/ 1603816 h 1609695"/>
              <a:gd name="connsiteX3" fmla="*/ 1609696 w 1609696"/>
              <a:gd name="connsiteY3" fmla="*/ 1609695 h 1609695"/>
              <a:gd name="connsiteX4" fmla="*/ 1272591 w 1609696"/>
              <a:gd name="connsiteY4" fmla="*/ 1609695 h 1609695"/>
              <a:gd name="connsiteX5" fmla="*/ 1254750 w 1609696"/>
              <a:gd name="connsiteY5" fmla="*/ 1492799 h 1609695"/>
              <a:gd name="connsiteX6" fmla="*/ 116897 w 1609696"/>
              <a:gd name="connsiteY6" fmla="*/ 354946 h 1609695"/>
              <a:gd name="connsiteX7" fmla="*/ 0 w 1609696"/>
              <a:gd name="connsiteY7" fmla="*/ 337105 h 1609695"/>
              <a:gd name="connsiteX8" fmla="*/ 0 w 1609696"/>
              <a:gd name="connsiteY8" fmla="*/ 0 h 160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9696" h="1609695">
                <a:moveTo>
                  <a:pt x="0" y="0"/>
                </a:moveTo>
                <a:lnTo>
                  <a:pt x="5880" y="297"/>
                </a:lnTo>
                <a:cubicBezTo>
                  <a:pt x="851371" y="86161"/>
                  <a:pt x="1523535" y="758326"/>
                  <a:pt x="1609399" y="1603816"/>
                </a:cubicBezTo>
                <a:lnTo>
                  <a:pt x="1609696" y="1609695"/>
                </a:lnTo>
                <a:lnTo>
                  <a:pt x="1272591" y="1609695"/>
                </a:lnTo>
                <a:lnTo>
                  <a:pt x="1254750" y="1492799"/>
                </a:lnTo>
                <a:cubicBezTo>
                  <a:pt x="1137879" y="921663"/>
                  <a:pt x="688033" y="471817"/>
                  <a:pt x="116897" y="354946"/>
                </a:cubicBezTo>
                <a:lnTo>
                  <a:pt x="0" y="337105"/>
                </a:lnTo>
                <a:lnTo>
                  <a:pt x="0" y="0"/>
                </a:lnTo>
                <a:close/>
              </a:path>
            </a:pathLst>
          </a:cu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a typeface="+mn-ea"/>
              <a:cs typeface="+mn-cs"/>
            </a:endParaRPr>
          </a:p>
        </p:txBody>
      </p:sp>
      <p:sp>
        <p:nvSpPr>
          <p:cNvPr id="20" name="Freeform 20">
            <a:extLst>
              <a:ext uri="{FF2B5EF4-FFF2-40B4-BE49-F238E27FC236}">
                <a16:creationId xmlns:a16="http://schemas.microsoft.com/office/drawing/2014/main" id="{89AA5E86-6EEE-4340-93C0-7D6412D15B5F}"/>
              </a:ext>
            </a:extLst>
          </p:cNvPr>
          <p:cNvSpPr>
            <a:spLocks noChangeAspect="1"/>
          </p:cNvSpPr>
          <p:nvPr/>
        </p:nvSpPr>
        <p:spPr>
          <a:xfrm>
            <a:off x="3359696" y="1196752"/>
            <a:ext cx="2375999" cy="2376000"/>
          </a:xfrm>
          <a:custGeom>
            <a:avLst/>
            <a:gdLst>
              <a:gd name="connsiteX0" fmla="*/ 1609694 w 1609694"/>
              <a:gd name="connsiteY0" fmla="*/ 0 h 1609695"/>
              <a:gd name="connsiteX1" fmla="*/ 1609694 w 1609694"/>
              <a:gd name="connsiteY1" fmla="*/ 337105 h 1609695"/>
              <a:gd name="connsiteX2" fmla="*/ 1492799 w 1609694"/>
              <a:gd name="connsiteY2" fmla="*/ 354946 h 1609695"/>
              <a:gd name="connsiteX3" fmla="*/ 354946 w 1609694"/>
              <a:gd name="connsiteY3" fmla="*/ 1492799 h 1609695"/>
              <a:gd name="connsiteX4" fmla="*/ 337105 w 1609694"/>
              <a:gd name="connsiteY4" fmla="*/ 1609695 h 1609695"/>
              <a:gd name="connsiteX5" fmla="*/ 0 w 1609694"/>
              <a:gd name="connsiteY5" fmla="*/ 1609695 h 1609695"/>
              <a:gd name="connsiteX6" fmla="*/ 297 w 1609694"/>
              <a:gd name="connsiteY6" fmla="*/ 1603816 h 1609695"/>
              <a:gd name="connsiteX7" fmla="*/ 1603816 w 1609694"/>
              <a:gd name="connsiteY7" fmla="*/ 297 h 1609695"/>
              <a:gd name="connsiteX8" fmla="*/ 1609694 w 1609694"/>
              <a:gd name="connsiteY8" fmla="*/ 0 h 160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9694" h="1609695">
                <a:moveTo>
                  <a:pt x="1609694" y="0"/>
                </a:moveTo>
                <a:lnTo>
                  <a:pt x="1609694" y="337105"/>
                </a:lnTo>
                <a:lnTo>
                  <a:pt x="1492799" y="354946"/>
                </a:lnTo>
                <a:cubicBezTo>
                  <a:pt x="921663" y="471817"/>
                  <a:pt x="471818" y="921663"/>
                  <a:pt x="354946" y="1492799"/>
                </a:cubicBezTo>
                <a:lnTo>
                  <a:pt x="337105" y="1609695"/>
                </a:lnTo>
                <a:lnTo>
                  <a:pt x="0" y="1609695"/>
                </a:lnTo>
                <a:lnTo>
                  <a:pt x="297" y="1603816"/>
                </a:lnTo>
                <a:cubicBezTo>
                  <a:pt x="86161" y="758326"/>
                  <a:pt x="758326" y="86161"/>
                  <a:pt x="1603816" y="297"/>
                </a:cubicBezTo>
                <a:lnTo>
                  <a:pt x="1609694" y="0"/>
                </a:lnTo>
                <a:close/>
              </a:path>
            </a:pathLst>
          </a:custGeom>
          <a:solidFill>
            <a:schemeClr val="tx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a typeface="+mn-ea"/>
              <a:cs typeface="+mn-cs"/>
            </a:endParaRPr>
          </a:p>
        </p:txBody>
      </p:sp>
      <p:sp>
        <p:nvSpPr>
          <p:cNvPr id="21" name="Freeform 21">
            <a:extLst>
              <a:ext uri="{FF2B5EF4-FFF2-40B4-BE49-F238E27FC236}">
                <a16:creationId xmlns:a16="http://schemas.microsoft.com/office/drawing/2014/main" id="{4A656D2D-A25A-4ACF-9E32-CE58A7C50F54}"/>
              </a:ext>
            </a:extLst>
          </p:cNvPr>
          <p:cNvSpPr>
            <a:spLocks noChangeAspect="1"/>
          </p:cNvSpPr>
          <p:nvPr/>
        </p:nvSpPr>
        <p:spPr>
          <a:xfrm>
            <a:off x="3359696" y="3717032"/>
            <a:ext cx="2375999" cy="2376000"/>
          </a:xfrm>
          <a:custGeom>
            <a:avLst/>
            <a:gdLst>
              <a:gd name="connsiteX0" fmla="*/ 0 w 1609694"/>
              <a:gd name="connsiteY0" fmla="*/ 0 h 1609695"/>
              <a:gd name="connsiteX1" fmla="*/ 337105 w 1609694"/>
              <a:gd name="connsiteY1" fmla="*/ 0 h 1609695"/>
              <a:gd name="connsiteX2" fmla="*/ 354946 w 1609694"/>
              <a:gd name="connsiteY2" fmla="*/ 116896 h 1609695"/>
              <a:gd name="connsiteX3" fmla="*/ 1492799 w 1609694"/>
              <a:gd name="connsiteY3" fmla="*/ 1254749 h 1609695"/>
              <a:gd name="connsiteX4" fmla="*/ 1609694 w 1609694"/>
              <a:gd name="connsiteY4" fmla="*/ 1272590 h 1609695"/>
              <a:gd name="connsiteX5" fmla="*/ 1609694 w 1609694"/>
              <a:gd name="connsiteY5" fmla="*/ 1609695 h 1609695"/>
              <a:gd name="connsiteX6" fmla="*/ 1603816 w 1609694"/>
              <a:gd name="connsiteY6" fmla="*/ 1609398 h 1609695"/>
              <a:gd name="connsiteX7" fmla="*/ 297 w 1609694"/>
              <a:gd name="connsiteY7" fmla="*/ 5879 h 1609695"/>
              <a:gd name="connsiteX8" fmla="*/ 0 w 1609694"/>
              <a:gd name="connsiteY8" fmla="*/ 0 h 160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9694" h="1609695">
                <a:moveTo>
                  <a:pt x="0" y="0"/>
                </a:moveTo>
                <a:lnTo>
                  <a:pt x="337105" y="0"/>
                </a:lnTo>
                <a:lnTo>
                  <a:pt x="354946" y="116896"/>
                </a:lnTo>
                <a:cubicBezTo>
                  <a:pt x="471818" y="688032"/>
                  <a:pt x="921663" y="1137878"/>
                  <a:pt x="1492799" y="1254749"/>
                </a:cubicBezTo>
                <a:lnTo>
                  <a:pt x="1609694" y="1272590"/>
                </a:lnTo>
                <a:lnTo>
                  <a:pt x="1609694" y="1609695"/>
                </a:lnTo>
                <a:lnTo>
                  <a:pt x="1603816" y="1609398"/>
                </a:lnTo>
                <a:cubicBezTo>
                  <a:pt x="758326" y="1523534"/>
                  <a:pt x="86161" y="851370"/>
                  <a:pt x="297" y="5879"/>
                </a:cubicBezTo>
                <a:lnTo>
                  <a:pt x="0" y="0"/>
                </a:lnTo>
                <a:close/>
              </a:path>
            </a:pathLst>
          </a:custGeom>
          <a:solidFill>
            <a:srgbClr val="F17C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a typeface="+mn-ea"/>
              <a:cs typeface="+mn-cs"/>
            </a:endParaRPr>
          </a:p>
        </p:txBody>
      </p:sp>
      <p:sp>
        <p:nvSpPr>
          <p:cNvPr id="22" name="Freeform 22">
            <a:extLst>
              <a:ext uri="{FF2B5EF4-FFF2-40B4-BE49-F238E27FC236}">
                <a16:creationId xmlns:a16="http://schemas.microsoft.com/office/drawing/2014/main" id="{0C1BB026-ABC6-4166-B4A7-DDB41F125892}"/>
              </a:ext>
            </a:extLst>
          </p:cNvPr>
          <p:cNvSpPr>
            <a:spLocks/>
          </p:cNvSpPr>
          <p:nvPr/>
        </p:nvSpPr>
        <p:spPr>
          <a:xfrm>
            <a:off x="5879976" y="3717032"/>
            <a:ext cx="2376000" cy="2376000"/>
          </a:xfrm>
          <a:custGeom>
            <a:avLst/>
            <a:gdLst>
              <a:gd name="connsiteX0" fmla="*/ 1272591 w 1609696"/>
              <a:gd name="connsiteY0" fmla="*/ 0 h 1609695"/>
              <a:gd name="connsiteX1" fmla="*/ 1609696 w 1609696"/>
              <a:gd name="connsiteY1" fmla="*/ 0 h 1609695"/>
              <a:gd name="connsiteX2" fmla="*/ 1609399 w 1609696"/>
              <a:gd name="connsiteY2" fmla="*/ 5879 h 1609695"/>
              <a:gd name="connsiteX3" fmla="*/ 5880 w 1609696"/>
              <a:gd name="connsiteY3" fmla="*/ 1609398 h 1609695"/>
              <a:gd name="connsiteX4" fmla="*/ 0 w 1609696"/>
              <a:gd name="connsiteY4" fmla="*/ 1609695 h 1609695"/>
              <a:gd name="connsiteX5" fmla="*/ 0 w 1609696"/>
              <a:gd name="connsiteY5" fmla="*/ 1272590 h 1609695"/>
              <a:gd name="connsiteX6" fmla="*/ 116897 w 1609696"/>
              <a:gd name="connsiteY6" fmla="*/ 1254749 h 1609695"/>
              <a:gd name="connsiteX7" fmla="*/ 1254750 w 1609696"/>
              <a:gd name="connsiteY7" fmla="*/ 116896 h 1609695"/>
              <a:gd name="connsiteX8" fmla="*/ 1272591 w 1609696"/>
              <a:gd name="connsiteY8" fmla="*/ 0 h 160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9696" h="1609695">
                <a:moveTo>
                  <a:pt x="1272591" y="0"/>
                </a:moveTo>
                <a:lnTo>
                  <a:pt x="1609696" y="0"/>
                </a:lnTo>
                <a:lnTo>
                  <a:pt x="1609399" y="5879"/>
                </a:lnTo>
                <a:cubicBezTo>
                  <a:pt x="1523535" y="851370"/>
                  <a:pt x="851371" y="1523534"/>
                  <a:pt x="5880" y="1609398"/>
                </a:cubicBezTo>
                <a:lnTo>
                  <a:pt x="0" y="1609695"/>
                </a:lnTo>
                <a:lnTo>
                  <a:pt x="0" y="1272590"/>
                </a:lnTo>
                <a:lnTo>
                  <a:pt x="116897" y="1254749"/>
                </a:lnTo>
                <a:cubicBezTo>
                  <a:pt x="688033" y="1137878"/>
                  <a:pt x="1137879" y="688032"/>
                  <a:pt x="1254750" y="116896"/>
                </a:cubicBezTo>
                <a:lnTo>
                  <a:pt x="1272591" y="0"/>
                </a:lnTo>
                <a:close/>
              </a:path>
            </a:pathLst>
          </a:cu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a typeface="+mn-ea"/>
              <a:cs typeface="+mn-cs"/>
            </a:endParaRPr>
          </a:p>
        </p:txBody>
      </p:sp>
      <p:grpSp>
        <p:nvGrpSpPr>
          <p:cNvPr id="23" name="Group 31">
            <a:extLst>
              <a:ext uri="{FF2B5EF4-FFF2-40B4-BE49-F238E27FC236}">
                <a16:creationId xmlns:a16="http://schemas.microsoft.com/office/drawing/2014/main" id="{3FC1F5B4-9A35-470A-BC28-91D4016EF61D}"/>
              </a:ext>
            </a:extLst>
          </p:cNvPr>
          <p:cNvGrpSpPr/>
          <p:nvPr/>
        </p:nvGrpSpPr>
        <p:grpSpPr>
          <a:xfrm flipH="1">
            <a:off x="3647728" y="1196751"/>
            <a:ext cx="2088232" cy="72009"/>
            <a:chOff x="8460508" y="2094088"/>
            <a:chExt cx="914400" cy="1"/>
          </a:xfrm>
        </p:grpSpPr>
        <p:cxnSp>
          <p:nvCxnSpPr>
            <p:cNvPr id="24" name="Straight Connector 28">
              <a:extLst>
                <a:ext uri="{FF2B5EF4-FFF2-40B4-BE49-F238E27FC236}">
                  <a16:creationId xmlns:a16="http://schemas.microsoft.com/office/drawing/2014/main" id="{494D0B13-45CF-4506-B644-7852B0AAB1D1}"/>
                </a:ext>
              </a:extLst>
            </p:cNvPr>
            <p:cNvCxnSpPr>
              <a:cxnSpLocks/>
            </p:cNvCxnSpPr>
            <p:nvPr/>
          </p:nvCxnSpPr>
          <p:spPr>
            <a:xfrm flipH="1">
              <a:off x="8460509" y="2094088"/>
              <a:ext cx="0" cy="1"/>
            </a:xfrm>
            <a:prstGeom prst="line">
              <a:avLst/>
            </a:prstGeom>
            <a:noFill/>
            <a:ln w="19050" cap="flat" cmpd="sng" algn="ctr">
              <a:solidFill>
                <a:schemeClr val="tx2"/>
              </a:solidFill>
              <a:prstDash val="solid"/>
              <a:miter lim="800000"/>
            </a:ln>
            <a:effectLst/>
          </p:spPr>
        </p:cxnSp>
        <p:cxnSp>
          <p:nvCxnSpPr>
            <p:cNvPr id="25" name="Straight Connector 30">
              <a:extLst>
                <a:ext uri="{FF2B5EF4-FFF2-40B4-BE49-F238E27FC236}">
                  <a16:creationId xmlns:a16="http://schemas.microsoft.com/office/drawing/2014/main" id="{62A2472C-9F39-4F3D-BD2C-43841438ADA2}"/>
                </a:ext>
              </a:extLst>
            </p:cNvPr>
            <p:cNvCxnSpPr/>
            <p:nvPr/>
          </p:nvCxnSpPr>
          <p:spPr>
            <a:xfrm>
              <a:off x="8460508" y="2094088"/>
              <a:ext cx="914400" cy="0"/>
            </a:xfrm>
            <a:prstGeom prst="line">
              <a:avLst/>
            </a:prstGeom>
            <a:noFill/>
            <a:ln w="19050" cap="flat" cmpd="sng" algn="ctr">
              <a:solidFill>
                <a:schemeClr val="tx2"/>
              </a:solidFill>
              <a:prstDash val="solid"/>
              <a:miter lim="800000"/>
            </a:ln>
            <a:effectLst/>
          </p:spPr>
        </p:cxnSp>
      </p:grpSp>
      <p:cxnSp>
        <p:nvCxnSpPr>
          <p:cNvPr id="26" name="Straight Connector 37">
            <a:extLst>
              <a:ext uri="{FF2B5EF4-FFF2-40B4-BE49-F238E27FC236}">
                <a16:creationId xmlns:a16="http://schemas.microsoft.com/office/drawing/2014/main" id="{0226FB48-642F-4791-923E-3068078E4605}"/>
              </a:ext>
            </a:extLst>
          </p:cNvPr>
          <p:cNvCxnSpPr>
            <a:cxnSpLocks/>
          </p:cNvCxnSpPr>
          <p:nvPr/>
        </p:nvCxnSpPr>
        <p:spPr>
          <a:xfrm>
            <a:off x="7808018" y="3556038"/>
            <a:ext cx="1419810" cy="0"/>
          </a:xfrm>
          <a:prstGeom prst="line">
            <a:avLst/>
          </a:prstGeom>
          <a:noFill/>
          <a:ln w="19050" cap="flat" cmpd="sng" algn="ctr">
            <a:solidFill>
              <a:schemeClr val="accent5"/>
            </a:solidFill>
            <a:prstDash val="solid"/>
            <a:miter lim="800000"/>
          </a:ln>
          <a:effectLst/>
        </p:spPr>
      </p:cxnSp>
      <p:cxnSp>
        <p:nvCxnSpPr>
          <p:cNvPr id="27" name="Straight Connector 40">
            <a:extLst>
              <a:ext uri="{FF2B5EF4-FFF2-40B4-BE49-F238E27FC236}">
                <a16:creationId xmlns:a16="http://schemas.microsoft.com/office/drawing/2014/main" id="{9A873AE1-2FC6-4219-94AD-81C41CC298F6}"/>
              </a:ext>
            </a:extLst>
          </p:cNvPr>
          <p:cNvCxnSpPr/>
          <p:nvPr/>
        </p:nvCxnSpPr>
        <p:spPr>
          <a:xfrm>
            <a:off x="2446432" y="3728994"/>
            <a:ext cx="1417320" cy="0"/>
          </a:xfrm>
          <a:prstGeom prst="line">
            <a:avLst/>
          </a:prstGeom>
          <a:noFill/>
          <a:ln w="19050" cap="flat" cmpd="sng" algn="ctr">
            <a:solidFill>
              <a:srgbClr val="F17C3F"/>
            </a:solidFill>
            <a:prstDash val="solid"/>
            <a:miter lim="800000"/>
          </a:ln>
          <a:effectLst/>
        </p:spPr>
      </p:cxnSp>
      <p:grpSp>
        <p:nvGrpSpPr>
          <p:cNvPr id="28" name="Group 42">
            <a:extLst>
              <a:ext uri="{FF2B5EF4-FFF2-40B4-BE49-F238E27FC236}">
                <a16:creationId xmlns:a16="http://schemas.microsoft.com/office/drawing/2014/main" id="{A1F944E3-FEBD-4727-ACA8-CE850E711D3E}"/>
              </a:ext>
            </a:extLst>
          </p:cNvPr>
          <p:cNvGrpSpPr/>
          <p:nvPr/>
        </p:nvGrpSpPr>
        <p:grpSpPr>
          <a:xfrm flipV="1">
            <a:off x="5493535" y="5562641"/>
            <a:ext cx="3086224" cy="515059"/>
            <a:chOff x="8326757" y="2094088"/>
            <a:chExt cx="1048151" cy="650566"/>
          </a:xfrm>
        </p:grpSpPr>
        <p:cxnSp>
          <p:nvCxnSpPr>
            <p:cNvPr id="29" name="Straight Connector 43">
              <a:extLst>
                <a:ext uri="{FF2B5EF4-FFF2-40B4-BE49-F238E27FC236}">
                  <a16:creationId xmlns:a16="http://schemas.microsoft.com/office/drawing/2014/main" id="{A7695B02-57A2-4D72-BCED-E5A734283FE0}"/>
                </a:ext>
              </a:extLst>
            </p:cNvPr>
            <p:cNvCxnSpPr>
              <a:stCxn id="22" idx="5"/>
            </p:cNvCxnSpPr>
            <p:nvPr/>
          </p:nvCxnSpPr>
          <p:spPr>
            <a:xfrm flipV="1">
              <a:off x="8326757" y="2526507"/>
              <a:ext cx="1" cy="218147"/>
            </a:xfrm>
            <a:prstGeom prst="line">
              <a:avLst/>
            </a:prstGeom>
            <a:noFill/>
            <a:ln w="19050" cap="flat" cmpd="sng" algn="ctr">
              <a:solidFill>
                <a:schemeClr val="accent6"/>
              </a:solidFill>
              <a:prstDash val="solid"/>
              <a:miter lim="800000"/>
            </a:ln>
            <a:effectLst/>
          </p:spPr>
        </p:cxnSp>
        <p:cxnSp>
          <p:nvCxnSpPr>
            <p:cNvPr id="30" name="Straight Connector 44">
              <a:extLst>
                <a:ext uri="{FF2B5EF4-FFF2-40B4-BE49-F238E27FC236}">
                  <a16:creationId xmlns:a16="http://schemas.microsoft.com/office/drawing/2014/main" id="{ABFD206E-A885-4B70-B905-EADA38DE0B60}"/>
                </a:ext>
              </a:extLst>
            </p:cNvPr>
            <p:cNvCxnSpPr/>
            <p:nvPr/>
          </p:nvCxnSpPr>
          <p:spPr>
            <a:xfrm>
              <a:off x="8460508" y="2094088"/>
              <a:ext cx="914400" cy="0"/>
            </a:xfrm>
            <a:prstGeom prst="line">
              <a:avLst/>
            </a:prstGeom>
            <a:noFill/>
            <a:ln w="19050" cap="flat" cmpd="sng" algn="ctr">
              <a:solidFill>
                <a:schemeClr val="accent6"/>
              </a:solidFill>
              <a:prstDash val="solid"/>
              <a:miter lim="800000"/>
            </a:ln>
            <a:effectLst/>
          </p:spPr>
        </p:cxnSp>
      </p:grpSp>
      <p:sp>
        <p:nvSpPr>
          <p:cNvPr id="33" name="Content Placeholder 2">
            <a:extLst>
              <a:ext uri="{FF2B5EF4-FFF2-40B4-BE49-F238E27FC236}">
                <a16:creationId xmlns:a16="http://schemas.microsoft.com/office/drawing/2014/main" id="{EF19D3C4-FAB7-444A-9669-CF0FB34105F3}"/>
              </a:ext>
            </a:extLst>
          </p:cNvPr>
          <p:cNvSpPr txBox="1">
            <a:spLocks noChangeAspect="1"/>
          </p:cNvSpPr>
          <p:nvPr/>
        </p:nvSpPr>
        <p:spPr>
          <a:xfrm>
            <a:off x="8256240" y="908720"/>
            <a:ext cx="3816424" cy="2554545"/>
          </a:xfrm>
          <a:prstGeom prst="rect">
            <a:avLst/>
          </a:prstGeom>
          <a:solidFill>
            <a:schemeClr val="accent5">
              <a:lumMod val="60000"/>
              <a:lumOff val="40000"/>
            </a:schemeClr>
          </a:solid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ctr">
              <a:spcBef>
                <a:spcPts val="0"/>
              </a:spcBef>
              <a:buNone/>
            </a:pPr>
            <a:r>
              <a:rPr lang="fr-FR" dirty="0">
                <a:latin typeface="Open Sans"/>
              </a:rPr>
              <a:t>Le troisième alinéa de l’article R. 622-21 dit que « </a:t>
            </a:r>
            <a:r>
              <a:rPr lang="fr-FR" i="1" dirty="0">
                <a:latin typeface="Open Sans"/>
              </a:rPr>
              <a:t>le cas échéant, l’avertissement précise que la créance a été portée par le débiteur sur la liste prévue par l’article L. 622-6 conformément aux dispositions du second alinéa de l’article R. 622-5 ». </a:t>
            </a:r>
            <a:r>
              <a:rPr lang="fr-FR" dirty="0">
                <a:latin typeface="Open Sans"/>
              </a:rPr>
              <a:t>L’inscription de cette mention, confirme donc la validité de la déclaration faite par le débiteur, pour le compte du créancier </a:t>
            </a:r>
            <a:endParaRPr kumimoji="0" lang="fr-FR" b="1" i="0" u="none" strike="noStrike" kern="1200" cap="none" spc="0" normalizeH="0" baseline="0" dirty="0">
              <a:ln>
                <a:noFill/>
              </a:ln>
              <a:effectLst/>
              <a:uLnTx/>
              <a:uFillTx/>
              <a:latin typeface="Open Sans"/>
            </a:endParaRPr>
          </a:p>
        </p:txBody>
      </p:sp>
      <p:sp>
        <p:nvSpPr>
          <p:cNvPr id="36" name="Content Placeholder 2">
            <a:extLst>
              <a:ext uri="{FF2B5EF4-FFF2-40B4-BE49-F238E27FC236}">
                <a16:creationId xmlns:a16="http://schemas.microsoft.com/office/drawing/2014/main" id="{3A6E503E-9F6F-4BC1-BE4B-665AC9EE6C71}"/>
              </a:ext>
            </a:extLst>
          </p:cNvPr>
          <p:cNvSpPr txBox="1">
            <a:spLocks/>
          </p:cNvSpPr>
          <p:nvPr/>
        </p:nvSpPr>
        <p:spPr>
          <a:xfrm>
            <a:off x="8184232" y="4235604"/>
            <a:ext cx="3767098" cy="1815882"/>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fr-FR" dirty="0">
                <a:latin typeface="Open Sans"/>
              </a:rPr>
              <a:t>Concernant les créanciers titulaires d’une sûreté publiée ou liés au débiteur par un contrat publié, qui doivent être avertis par LRAR, le délai de 2 mois pour effectuer la déclaration de créance court à compter de la notification de cet avertissement  </a:t>
            </a:r>
          </a:p>
        </p:txBody>
      </p:sp>
      <p:sp>
        <p:nvSpPr>
          <p:cNvPr id="39" name="Content Placeholder 2">
            <a:extLst>
              <a:ext uri="{FF2B5EF4-FFF2-40B4-BE49-F238E27FC236}">
                <a16:creationId xmlns:a16="http://schemas.microsoft.com/office/drawing/2014/main" id="{D10F75A0-70E7-4001-AF60-63E979504FCE}"/>
              </a:ext>
            </a:extLst>
          </p:cNvPr>
          <p:cNvSpPr txBox="1">
            <a:spLocks/>
          </p:cNvSpPr>
          <p:nvPr/>
        </p:nvSpPr>
        <p:spPr>
          <a:xfrm>
            <a:off x="240672" y="3970230"/>
            <a:ext cx="2932644" cy="2308324"/>
          </a:xfrm>
          <a:prstGeom prst="rect">
            <a:avLst/>
          </a:prstGeom>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fr-FR" dirty="0">
                <a:latin typeface="Open Sans"/>
              </a:rPr>
              <a:t>Si aucune sanction n’est prévue par les textes, à l’encontre du mandataire judiciaire qui ne fait pas parvenir un avertissement aux créanciers connus, sa responsabilité pourrait être engagée, si le créancier n’est pas relevé de sa forclusion. </a:t>
            </a:r>
          </a:p>
        </p:txBody>
      </p:sp>
      <p:sp>
        <p:nvSpPr>
          <p:cNvPr id="42" name="Content Placeholder 2">
            <a:extLst>
              <a:ext uri="{FF2B5EF4-FFF2-40B4-BE49-F238E27FC236}">
                <a16:creationId xmlns:a16="http://schemas.microsoft.com/office/drawing/2014/main" id="{C740AF20-2B77-49E4-AD95-7E335D858F90}"/>
              </a:ext>
            </a:extLst>
          </p:cNvPr>
          <p:cNvSpPr txBox="1">
            <a:spLocks/>
          </p:cNvSpPr>
          <p:nvPr/>
        </p:nvSpPr>
        <p:spPr>
          <a:xfrm>
            <a:off x="119336" y="1199654"/>
            <a:ext cx="2932644" cy="1323439"/>
          </a:xfrm>
          <a:prstGeom prst="rect">
            <a:avLst/>
          </a:prstGeom>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ctr">
              <a:spcBef>
                <a:spcPts val="0"/>
              </a:spcBef>
              <a:buNone/>
            </a:pPr>
            <a:r>
              <a:rPr lang="fr-FR" dirty="0">
                <a:latin typeface="Open Sans"/>
              </a:rPr>
              <a:t>Concernant les mentions que le mandataire judiciaire doit indiquer dans son avertissement voir l’article R. 622-21 </a:t>
            </a:r>
            <a:endParaRPr kumimoji="0" lang="fr-FR" b="1" i="0" u="none" strike="noStrike" kern="1200" cap="none" spc="0" normalizeH="0" baseline="0" dirty="0">
              <a:ln>
                <a:noFill/>
              </a:ln>
              <a:effectLst/>
              <a:uLnTx/>
              <a:uFillTx/>
              <a:latin typeface="Open Sans"/>
            </a:endParaRPr>
          </a:p>
        </p:txBody>
      </p:sp>
      <p:sp>
        <p:nvSpPr>
          <p:cNvPr id="44" name="Content Placeholder 2">
            <a:extLst>
              <a:ext uri="{FF2B5EF4-FFF2-40B4-BE49-F238E27FC236}">
                <a16:creationId xmlns:a16="http://schemas.microsoft.com/office/drawing/2014/main" id="{DC88C466-EAD6-4A9D-A430-D72BE3FA1E50}"/>
              </a:ext>
            </a:extLst>
          </p:cNvPr>
          <p:cNvSpPr txBox="1">
            <a:spLocks/>
          </p:cNvSpPr>
          <p:nvPr/>
        </p:nvSpPr>
        <p:spPr>
          <a:xfrm>
            <a:off x="4295800" y="2348880"/>
            <a:ext cx="3096344" cy="2585323"/>
          </a:xfrm>
          <a:prstGeom prst="rect">
            <a:avLst/>
          </a:prstGeom>
          <a:solidFill>
            <a:schemeClr val="accent6">
              <a:lumMod val="60000"/>
              <a:lumOff val="40000"/>
            </a:schemeClr>
          </a:solid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ts val="0"/>
              </a:spcBef>
              <a:buNone/>
            </a:pPr>
            <a:r>
              <a:rPr lang="fr-FR" sz="1800" b="1" dirty="0">
                <a:latin typeface="Open Sans"/>
              </a:rPr>
              <a:t>Le mandataire judiciaire, dans le délai de 15 jours à compter du jugement d’ouverture, avertit les créanciers connus (qui ne sont pas uniquement ceux de la liste prévue par l’article L. 622-6) d’avoir à lui déclarer leurs créances</a:t>
            </a:r>
            <a:endParaRPr kumimoji="0" lang="fr-FR" sz="1800" b="1" i="0" u="none" strike="noStrike" kern="1200" cap="none" spc="0" normalizeH="0" baseline="0" dirty="0">
              <a:ln>
                <a:noFill/>
              </a:ln>
              <a:effectLst/>
              <a:uLnTx/>
              <a:uFillTx/>
              <a:latin typeface="Open Sans"/>
            </a:endParaRPr>
          </a:p>
        </p:txBody>
      </p:sp>
      <p:pic>
        <p:nvPicPr>
          <p:cNvPr id="49" name="Image 48" descr="Une image contenant clipart&#10;&#10;Description générée automatiquement">
            <a:extLst>
              <a:ext uri="{FF2B5EF4-FFF2-40B4-BE49-F238E27FC236}">
                <a16:creationId xmlns:a16="http://schemas.microsoft.com/office/drawing/2014/main" id="{B2F85D43-47FC-4A8C-B082-2B0B7E76AD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5520" y="3429000"/>
            <a:ext cx="508922" cy="576000"/>
          </a:xfrm>
          <a:prstGeom prst="rect">
            <a:avLst/>
          </a:prstGeom>
        </p:spPr>
      </p:pic>
      <p:pic>
        <p:nvPicPr>
          <p:cNvPr id="51" name="Image 50">
            <a:extLst>
              <a:ext uri="{FF2B5EF4-FFF2-40B4-BE49-F238E27FC236}">
                <a16:creationId xmlns:a16="http://schemas.microsoft.com/office/drawing/2014/main" id="{E54F9B02-21E8-4A58-BF66-24F83776C0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4282" y="1376832"/>
            <a:ext cx="811478" cy="540000"/>
          </a:xfrm>
          <a:prstGeom prst="rect">
            <a:avLst/>
          </a:prstGeom>
        </p:spPr>
      </p:pic>
      <p:pic>
        <p:nvPicPr>
          <p:cNvPr id="53" name="Image 52">
            <a:extLst>
              <a:ext uri="{FF2B5EF4-FFF2-40B4-BE49-F238E27FC236}">
                <a16:creationId xmlns:a16="http://schemas.microsoft.com/office/drawing/2014/main" id="{7FC8C037-DB27-4615-A19E-364EBECB2D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2304" y="5769352"/>
            <a:ext cx="828000" cy="828000"/>
          </a:xfrm>
          <a:prstGeom prst="rect">
            <a:avLst/>
          </a:prstGeom>
        </p:spPr>
      </p:pic>
      <p:pic>
        <p:nvPicPr>
          <p:cNvPr id="55" name="Image 54" descr="Une image contenant clipart&#10;&#10;Description générée automatiquement">
            <a:extLst>
              <a:ext uri="{FF2B5EF4-FFF2-40B4-BE49-F238E27FC236}">
                <a16:creationId xmlns:a16="http://schemas.microsoft.com/office/drawing/2014/main" id="{A724BFCD-6E71-493F-9D4E-4A37AD2291A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76520" y="3501008"/>
            <a:ext cx="788406" cy="828000"/>
          </a:xfrm>
          <a:prstGeom prst="rect">
            <a:avLst/>
          </a:prstGeom>
        </p:spPr>
      </p:pic>
      <p:sp>
        <p:nvSpPr>
          <p:cNvPr id="56" name="ZoneTexte 17">
            <a:extLst>
              <a:ext uri="{FF2B5EF4-FFF2-40B4-BE49-F238E27FC236}">
                <a16:creationId xmlns:a16="http://schemas.microsoft.com/office/drawing/2014/main" id="{CAA22CE8-5985-4317-99D2-E64CDD3E1278}"/>
              </a:ext>
            </a:extLst>
          </p:cNvPr>
          <p:cNvSpPr txBox="1"/>
          <p:nvPr/>
        </p:nvSpPr>
        <p:spPr>
          <a:xfrm>
            <a:off x="1775521" y="26098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Une obligation imposée au mandataire judiciaire : l’envoi d’un avertissement aux créanciers connus </a:t>
            </a:r>
          </a:p>
        </p:txBody>
      </p:sp>
      <p:sp>
        <p:nvSpPr>
          <p:cNvPr id="57" name="ZoneTexte 18">
            <a:hlinkClick r:id="rId6" action="ppaction://hlinksldjump"/>
            <a:extLst>
              <a:ext uri="{FF2B5EF4-FFF2-40B4-BE49-F238E27FC236}">
                <a16:creationId xmlns:a16="http://schemas.microsoft.com/office/drawing/2014/main" id="{FBDDA6D3-3334-4F5A-B8CF-76C155AA353F}"/>
              </a:ext>
            </a:extLst>
          </p:cNvPr>
          <p:cNvSpPr txBox="1"/>
          <p:nvPr/>
        </p:nvSpPr>
        <p:spPr>
          <a:xfrm>
            <a:off x="0" y="248291"/>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 11 </a:t>
            </a:r>
          </a:p>
        </p:txBody>
      </p:sp>
    </p:spTree>
    <p:extLst>
      <p:ext uri="{BB962C8B-B14F-4D97-AF65-F5344CB8AC3E}">
        <p14:creationId xmlns:p14="http://schemas.microsoft.com/office/powerpoint/2010/main" val="23180291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EABD334-41B4-4E1F-AB27-4427C1B1797D}"/>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F860316F-BE70-4BEB-AD59-E5F915FF5DE6}"/>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DCFE07C7-23D9-42F4-AF69-5A5D58FA99A4}"/>
              </a:ext>
            </a:extLst>
          </p:cNvPr>
          <p:cNvSpPr>
            <a:spLocks noGrp="1"/>
          </p:cNvSpPr>
          <p:nvPr>
            <p:ph type="sldNum" sz="quarter" idx="12"/>
          </p:nvPr>
        </p:nvSpPr>
        <p:spPr/>
        <p:txBody>
          <a:bodyPr/>
          <a:lstStyle/>
          <a:p>
            <a:fld id="{A7D2C6EA-A00E-474B-A989-EF59E4134B89}" type="slidenum">
              <a:rPr lang="fr-FR" smtClean="0"/>
              <a:t>34</a:t>
            </a:fld>
            <a:endParaRPr lang="fr-FR" dirty="0"/>
          </a:p>
        </p:txBody>
      </p:sp>
      <p:cxnSp>
        <p:nvCxnSpPr>
          <p:cNvPr id="16" name="Straight Connector 25">
            <a:extLst>
              <a:ext uri="{FF2B5EF4-FFF2-40B4-BE49-F238E27FC236}">
                <a16:creationId xmlns:a16="http://schemas.microsoft.com/office/drawing/2014/main" id="{5A9C3264-0AE1-4103-A3C5-44B757DDB078}"/>
              </a:ext>
            </a:extLst>
          </p:cNvPr>
          <p:cNvCxnSpPr>
            <a:cxnSpLocks/>
          </p:cNvCxnSpPr>
          <p:nvPr/>
        </p:nvCxnSpPr>
        <p:spPr>
          <a:xfrm>
            <a:off x="3935760" y="5321648"/>
            <a:ext cx="7217975" cy="0"/>
          </a:xfrm>
          <a:prstGeom prst="line">
            <a:avLst/>
          </a:prstGeom>
          <a:ln w="3175">
            <a:solidFill>
              <a:schemeClr val="accent6"/>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BE23E60E-195E-4E3C-82ED-DDA2A55BFBD3}"/>
              </a:ext>
            </a:extLst>
          </p:cNvPr>
          <p:cNvSpPr txBox="1"/>
          <p:nvPr/>
        </p:nvSpPr>
        <p:spPr>
          <a:xfrm>
            <a:off x="3811935" y="4639419"/>
            <a:ext cx="7920880" cy="646331"/>
          </a:xfrm>
          <a:prstGeom prst="rect">
            <a:avLst/>
          </a:prstGeom>
          <a:noFill/>
        </p:spPr>
        <p:txBody>
          <a:bodyPr wrap="square" rtlCol="0">
            <a:spAutoFit/>
          </a:bodyPr>
          <a:lstStyle/>
          <a:p>
            <a:r>
              <a:rPr lang="fr-FR" b="1" dirty="0">
                <a:solidFill>
                  <a:schemeClr val="accent6">
                    <a:lumMod val="75000"/>
                  </a:schemeClr>
                </a:solidFill>
                <a:latin typeface="Open Sans"/>
              </a:rPr>
              <a:t>Envoi, par le mandataire, au créancier les contestations concernant sa déclaration de créance </a:t>
            </a:r>
          </a:p>
        </p:txBody>
      </p:sp>
      <p:sp>
        <p:nvSpPr>
          <p:cNvPr id="45" name="ZoneTexte 44">
            <a:extLst>
              <a:ext uri="{FF2B5EF4-FFF2-40B4-BE49-F238E27FC236}">
                <a16:creationId xmlns:a16="http://schemas.microsoft.com/office/drawing/2014/main" id="{7B23A57A-41A0-4233-9591-A3C9FAAC187E}"/>
              </a:ext>
            </a:extLst>
          </p:cNvPr>
          <p:cNvSpPr txBox="1"/>
          <p:nvPr/>
        </p:nvSpPr>
        <p:spPr>
          <a:xfrm>
            <a:off x="3844702" y="5301208"/>
            <a:ext cx="7992887" cy="1077218"/>
          </a:xfrm>
          <a:prstGeom prst="rect">
            <a:avLst/>
          </a:prstGeom>
          <a:noFill/>
        </p:spPr>
        <p:txBody>
          <a:bodyPr wrap="square" rtlCol="0">
            <a:spAutoFit/>
          </a:bodyPr>
          <a:lstStyle/>
          <a:p>
            <a:r>
              <a:rPr lang="fr-FR" sz="1600" dirty="0">
                <a:latin typeface="Open Sans"/>
              </a:rPr>
              <a:t>Par lettre recommandée avec accusé de réception. Cette lettre précise l'objet de la discussion, indique le montant de la créance dont l'inscription est proposée et rappelle les dispositions de l'article L. 622-27, à savoir réponse dans les 30 jours ‘article R. 624-1).  </a:t>
            </a:r>
          </a:p>
        </p:txBody>
      </p:sp>
      <p:cxnSp>
        <p:nvCxnSpPr>
          <p:cNvPr id="47" name="Straight Connector 25">
            <a:extLst>
              <a:ext uri="{FF2B5EF4-FFF2-40B4-BE49-F238E27FC236}">
                <a16:creationId xmlns:a16="http://schemas.microsoft.com/office/drawing/2014/main" id="{D8009B9E-9DA8-4871-BB4F-0553BE2B099D}"/>
              </a:ext>
            </a:extLst>
          </p:cNvPr>
          <p:cNvCxnSpPr>
            <a:cxnSpLocks/>
          </p:cNvCxnSpPr>
          <p:nvPr/>
        </p:nvCxnSpPr>
        <p:spPr>
          <a:xfrm>
            <a:off x="3935760" y="1640607"/>
            <a:ext cx="7560840" cy="0"/>
          </a:xfrm>
          <a:prstGeom prst="line">
            <a:avLst/>
          </a:prstGeom>
          <a:ln w="3175">
            <a:solidFill>
              <a:schemeClr val="accent5"/>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ZoneTexte 47">
            <a:extLst>
              <a:ext uri="{FF2B5EF4-FFF2-40B4-BE49-F238E27FC236}">
                <a16:creationId xmlns:a16="http://schemas.microsoft.com/office/drawing/2014/main" id="{575B19BB-FF85-453E-ACED-116020AB186E}"/>
              </a:ext>
            </a:extLst>
          </p:cNvPr>
          <p:cNvSpPr txBox="1"/>
          <p:nvPr/>
        </p:nvSpPr>
        <p:spPr>
          <a:xfrm>
            <a:off x="3791744" y="1221135"/>
            <a:ext cx="8064896" cy="369332"/>
          </a:xfrm>
          <a:prstGeom prst="rect">
            <a:avLst/>
          </a:prstGeom>
          <a:noFill/>
        </p:spPr>
        <p:txBody>
          <a:bodyPr wrap="square" rtlCol="0">
            <a:spAutoFit/>
          </a:bodyPr>
          <a:lstStyle/>
          <a:p>
            <a:r>
              <a:rPr lang="fr-FR" b="1" dirty="0">
                <a:solidFill>
                  <a:schemeClr val="accent5">
                    <a:lumMod val="75000"/>
                  </a:schemeClr>
                </a:solidFill>
                <a:latin typeface="Open Sans"/>
              </a:rPr>
              <a:t>Convocation du débiteur aux fins de vérification des créances déclarées </a:t>
            </a:r>
          </a:p>
        </p:txBody>
      </p:sp>
      <p:sp>
        <p:nvSpPr>
          <p:cNvPr id="49" name="ZoneTexte 48">
            <a:extLst>
              <a:ext uri="{FF2B5EF4-FFF2-40B4-BE49-F238E27FC236}">
                <a16:creationId xmlns:a16="http://schemas.microsoft.com/office/drawing/2014/main" id="{81106ECE-2643-4A0E-8070-C5769453AC54}"/>
              </a:ext>
            </a:extLst>
          </p:cNvPr>
          <p:cNvSpPr txBox="1"/>
          <p:nvPr/>
        </p:nvSpPr>
        <p:spPr>
          <a:xfrm>
            <a:off x="3844703" y="1628800"/>
            <a:ext cx="7992888" cy="1228952"/>
          </a:xfrm>
          <a:prstGeom prst="rect">
            <a:avLst/>
          </a:prstGeom>
          <a:noFill/>
        </p:spPr>
        <p:txBody>
          <a:bodyPr wrap="square" rtlCol="0">
            <a:spAutoFit/>
          </a:bodyPr>
          <a:lstStyle/>
          <a:p>
            <a:r>
              <a:rPr lang="fr-FR" dirty="0">
                <a:latin typeface="Open Sans"/>
              </a:rPr>
              <a:t>Le mandataire convoque également les contrôleurs désignés. Le débiteur présent dispose d’un délai de 30 jours pour faire parvenir au mandataire ses observations</a:t>
            </a:r>
          </a:p>
        </p:txBody>
      </p:sp>
      <p:sp>
        <p:nvSpPr>
          <p:cNvPr id="25" name="ZoneTexte 17">
            <a:extLst>
              <a:ext uri="{FF2B5EF4-FFF2-40B4-BE49-F238E27FC236}">
                <a16:creationId xmlns:a16="http://schemas.microsoft.com/office/drawing/2014/main" id="{6E1E474C-3454-41E8-910A-F1D46CCEA827}"/>
              </a:ext>
            </a:extLst>
          </p:cNvPr>
          <p:cNvSpPr txBox="1"/>
          <p:nvPr/>
        </p:nvSpPr>
        <p:spPr>
          <a:xfrm>
            <a:off x="1775521" y="26098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Le déroulement de la vérification des créances par le mandataire (1) </a:t>
            </a:r>
          </a:p>
        </p:txBody>
      </p:sp>
      <p:sp>
        <p:nvSpPr>
          <p:cNvPr id="26" name="ZoneTexte 18">
            <a:hlinkClick r:id="rId2" action="ppaction://hlinksldjump"/>
            <a:extLst>
              <a:ext uri="{FF2B5EF4-FFF2-40B4-BE49-F238E27FC236}">
                <a16:creationId xmlns:a16="http://schemas.microsoft.com/office/drawing/2014/main" id="{5BBC363E-43B6-49D3-B606-15794FABB62D}"/>
              </a:ext>
            </a:extLst>
          </p:cNvPr>
          <p:cNvSpPr txBox="1"/>
          <p:nvPr/>
        </p:nvSpPr>
        <p:spPr>
          <a:xfrm>
            <a:off x="0" y="26064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12 </a:t>
            </a:r>
          </a:p>
        </p:txBody>
      </p:sp>
      <p:sp>
        <p:nvSpPr>
          <p:cNvPr id="27" name="Flèche : pentagone 26">
            <a:extLst>
              <a:ext uri="{FF2B5EF4-FFF2-40B4-BE49-F238E27FC236}">
                <a16:creationId xmlns:a16="http://schemas.microsoft.com/office/drawing/2014/main" id="{06F0D581-F784-40F5-A232-7E6862101992}"/>
              </a:ext>
            </a:extLst>
          </p:cNvPr>
          <p:cNvSpPr/>
          <p:nvPr/>
        </p:nvSpPr>
        <p:spPr>
          <a:xfrm>
            <a:off x="191344" y="4990202"/>
            <a:ext cx="3335653" cy="836163"/>
          </a:xfrm>
          <a:prstGeom prst="homePlate">
            <a:avLst/>
          </a:prstGeom>
          <a:solidFill>
            <a:schemeClr val="accent6">
              <a:lumMod val="60000"/>
              <a:lumOff val="4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74BC6FE0-19F3-4028-96A2-15ABFD22C5C1}"/>
              </a:ext>
            </a:extLst>
          </p:cNvPr>
          <p:cNvSpPr txBox="1"/>
          <p:nvPr/>
        </p:nvSpPr>
        <p:spPr>
          <a:xfrm>
            <a:off x="263352" y="5127476"/>
            <a:ext cx="2880742" cy="584775"/>
          </a:xfrm>
          <a:prstGeom prst="rect">
            <a:avLst/>
          </a:prstGeom>
          <a:noFill/>
        </p:spPr>
        <p:txBody>
          <a:bodyPr wrap="square" rtlCol="0">
            <a:spAutoFit/>
          </a:bodyPr>
          <a:lstStyle/>
          <a:p>
            <a:pPr algn="ctr"/>
            <a:r>
              <a:rPr lang="fr-FR" sz="1600" b="1" dirty="0">
                <a:latin typeface="Open Sans"/>
              </a:rPr>
              <a:t>Dans le respect des délais dont bénéficie le débiteur</a:t>
            </a:r>
          </a:p>
        </p:txBody>
      </p:sp>
      <p:sp>
        <p:nvSpPr>
          <p:cNvPr id="31" name="Flèche : pentagone 30">
            <a:extLst>
              <a:ext uri="{FF2B5EF4-FFF2-40B4-BE49-F238E27FC236}">
                <a16:creationId xmlns:a16="http://schemas.microsoft.com/office/drawing/2014/main" id="{0B9E3A65-7E46-4807-B0E7-D891AD1D6846}"/>
              </a:ext>
            </a:extLst>
          </p:cNvPr>
          <p:cNvSpPr/>
          <p:nvPr/>
        </p:nvSpPr>
        <p:spPr>
          <a:xfrm>
            <a:off x="186011" y="1558094"/>
            <a:ext cx="3335653" cy="836163"/>
          </a:xfrm>
          <a:prstGeom prst="homePlate">
            <a:avLst/>
          </a:prstGeom>
          <a:solidFill>
            <a:schemeClr val="accent5">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ZoneTexte 31">
            <a:extLst>
              <a:ext uri="{FF2B5EF4-FFF2-40B4-BE49-F238E27FC236}">
                <a16:creationId xmlns:a16="http://schemas.microsoft.com/office/drawing/2014/main" id="{3F14BE6B-7CAF-421A-B3DD-C4C37C265793}"/>
              </a:ext>
            </a:extLst>
          </p:cNvPr>
          <p:cNvSpPr txBox="1"/>
          <p:nvPr/>
        </p:nvSpPr>
        <p:spPr>
          <a:xfrm>
            <a:off x="258019" y="1665466"/>
            <a:ext cx="2880742" cy="584775"/>
          </a:xfrm>
          <a:prstGeom prst="rect">
            <a:avLst/>
          </a:prstGeom>
          <a:noFill/>
        </p:spPr>
        <p:txBody>
          <a:bodyPr wrap="square" rtlCol="0">
            <a:spAutoFit/>
          </a:bodyPr>
          <a:lstStyle/>
          <a:p>
            <a:pPr algn="ctr"/>
            <a:r>
              <a:rPr lang="fr-FR" sz="1600" b="1" dirty="0">
                <a:latin typeface="Open Sans"/>
              </a:rPr>
              <a:t>Convocation du débiteur sans aucun délai imposé</a:t>
            </a:r>
          </a:p>
        </p:txBody>
      </p:sp>
      <p:cxnSp>
        <p:nvCxnSpPr>
          <p:cNvPr id="37" name="Straight Connector 25">
            <a:extLst>
              <a:ext uri="{FF2B5EF4-FFF2-40B4-BE49-F238E27FC236}">
                <a16:creationId xmlns:a16="http://schemas.microsoft.com/office/drawing/2014/main" id="{61D66A5E-5B2F-4CF0-94D3-BAFA5C455BE6}"/>
              </a:ext>
            </a:extLst>
          </p:cNvPr>
          <p:cNvCxnSpPr>
            <a:cxnSpLocks/>
          </p:cNvCxnSpPr>
          <p:nvPr/>
        </p:nvCxnSpPr>
        <p:spPr>
          <a:xfrm>
            <a:off x="3936901" y="3415283"/>
            <a:ext cx="7560840" cy="0"/>
          </a:xfrm>
          <a:prstGeom prst="line">
            <a:avLst/>
          </a:prstGeom>
          <a:ln w="3175">
            <a:solidFill>
              <a:schemeClr val="accent2">
                <a:lumMod val="7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9254B6BD-2F00-4BC7-B4A8-439221469104}"/>
              </a:ext>
            </a:extLst>
          </p:cNvPr>
          <p:cNvSpPr txBox="1"/>
          <p:nvPr/>
        </p:nvSpPr>
        <p:spPr>
          <a:xfrm>
            <a:off x="3792885" y="2741687"/>
            <a:ext cx="8064896" cy="646331"/>
          </a:xfrm>
          <a:prstGeom prst="rect">
            <a:avLst/>
          </a:prstGeom>
          <a:noFill/>
        </p:spPr>
        <p:txBody>
          <a:bodyPr wrap="square" rtlCol="0">
            <a:spAutoFit/>
          </a:bodyPr>
          <a:lstStyle/>
          <a:p>
            <a:r>
              <a:rPr lang="fr-FR" b="1" dirty="0">
                <a:solidFill>
                  <a:schemeClr val="accent2">
                    <a:lumMod val="75000"/>
                  </a:schemeClr>
                </a:solidFill>
                <a:latin typeface="Open Sans"/>
              </a:rPr>
              <a:t>Le mandataire fait parvenir au débiteur par LRAR, un projet de propositions ou de rejets des créances déclarées </a:t>
            </a:r>
          </a:p>
        </p:txBody>
      </p:sp>
      <p:sp>
        <p:nvSpPr>
          <p:cNvPr id="39" name="ZoneTexte 38">
            <a:extLst>
              <a:ext uri="{FF2B5EF4-FFF2-40B4-BE49-F238E27FC236}">
                <a16:creationId xmlns:a16="http://schemas.microsoft.com/office/drawing/2014/main" id="{B81F634E-2A14-4504-8B56-9B121723870F}"/>
              </a:ext>
            </a:extLst>
          </p:cNvPr>
          <p:cNvSpPr txBox="1"/>
          <p:nvPr/>
        </p:nvSpPr>
        <p:spPr>
          <a:xfrm>
            <a:off x="3845844" y="3429000"/>
            <a:ext cx="7992888" cy="923330"/>
          </a:xfrm>
          <a:prstGeom prst="rect">
            <a:avLst/>
          </a:prstGeom>
          <a:noFill/>
        </p:spPr>
        <p:txBody>
          <a:bodyPr wrap="square" rtlCol="0">
            <a:spAutoFit/>
          </a:bodyPr>
          <a:lstStyle/>
          <a:p>
            <a:r>
              <a:rPr lang="fr-FR" dirty="0">
                <a:latin typeface="Open Sans"/>
              </a:rPr>
              <a:t>Le débiteur dispose d’un délai de 30 jours pour formuler ses observations. En dehors de ce délai il ne peut plus émettre de contestation, même devant le juge-commissaire</a:t>
            </a:r>
          </a:p>
        </p:txBody>
      </p:sp>
      <p:sp>
        <p:nvSpPr>
          <p:cNvPr id="40" name="Flèche : pentagone 39">
            <a:extLst>
              <a:ext uri="{FF2B5EF4-FFF2-40B4-BE49-F238E27FC236}">
                <a16:creationId xmlns:a16="http://schemas.microsoft.com/office/drawing/2014/main" id="{F82B34D8-4723-40DE-AE3E-F094B75F9DB6}"/>
              </a:ext>
            </a:extLst>
          </p:cNvPr>
          <p:cNvSpPr/>
          <p:nvPr/>
        </p:nvSpPr>
        <p:spPr>
          <a:xfrm>
            <a:off x="187152" y="3084591"/>
            <a:ext cx="3335653" cy="836163"/>
          </a:xfrm>
          <a:prstGeom prst="homePlate">
            <a:avLst/>
          </a:prstGeom>
          <a:solidFill>
            <a:schemeClr val="accent2">
              <a:lumMod val="60000"/>
              <a:lumOff val="4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ZoneTexte 40">
            <a:extLst>
              <a:ext uri="{FF2B5EF4-FFF2-40B4-BE49-F238E27FC236}">
                <a16:creationId xmlns:a16="http://schemas.microsoft.com/office/drawing/2014/main" id="{C33F802E-BD85-46E7-ABE9-A6FA4BA76157}"/>
              </a:ext>
            </a:extLst>
          </p:cNvPr>
          <p:cNvSpPr txBox="1"/>
          <p:nvPr/>
        </p:nvSpPr>
        <p:spPr>
          <a:xfrm>
            <a:off x="259160" y="3191963"/>
            <a:ext cx="2880742" cy="584775"/>
          </a:xfrm>
          <a:prstGeom prst="rect">
            <a:avLst/>
          </a:prstGeom>
          <a:noFill/>
        </p:spPr>
        <p:txBody>
          <a:bodyPr wrap="square" rtlCol="0">
            <a:spAutoFit/>
          </a:bodyPr>
          <a:lstStyle/>
          <a:p>
            <a:pPr algn="ctr"/>
            <a:r>
              <a:rPr lang="fr-FR" sz="1600" b="1" dirty="0">
                <a:latin typeface="Open Sans"/>
              </a:rPr>
              <a:t>Absence du débiteur à la vérification des créances</a:t>
            </a:r>
          </a:p>
        </p:txBody>
      </p:sp>
    </p:spTree>
    <p:extLst>
      <p:ext uri="{BB962C8B-B14F-4D97-AF65-F5344CB8AC3E}">
        <p14:creationId xmlns:p14="http://schemas.microsoft.com/office/powerpoint/2010/main" val="35735658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EABD334-41B4-4E1F-AB27-4427C1B1797D}"/>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F860316F-BE70-4BEB-AD59-E5F915FF5DE6}"/>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DCFE07C7-23D9-42F4-AF69-5A5D58FA99A4}"/>
              </a:ext>
            </a:extLst>
          </p:cNvPr>
          <p:cNvSpPr>
            <a:spLocks noGrp="1"/>
          </p:cNvSpPr>
          <p:nvPr>
            <p:ph type="sldNum" sz="quarter" idx="12"/>
          </p:nvPr>
        </p:nvSpPr>
        <p:spPr/>
        <p:txBody>
          <a:bodyPr/>
          <a:lstStyle/>
          <a:p>
            <a:fld id="{A7D2C6EA-A00E-474B-A989-EF59E4134B89}" type="slidenum">
              <a:rPr lang="fr-FR" smtClean="0"/>
              <a:t>35</a:t>
            </a:fld>
            <a:endParaRPr lang="fr-FR" dirty="0"/>
          </a:p>
        </p:txBody>
      </p:sp>
      <p:cxnSp>
        <p:nvCxnSpPr>
          <p:cNvPr id="5" name="Straight Connector 8">
            <a:extLst>
              <a:ext uri="{FF2B5EF4-FFF2-40B4-BE49-F238E27FC236}">
                <a16:creationId xmlns:a16="http://schemas.microsoft.com/office/drawing/2014/main" id="{99AA9AE3-9364-43EC-966F-BF37F41F128B}"/>
              </a:ext>
            </a:extLst>
          </p:cNvPr>
          <p:cNvCxnSpPr>
            <a:cxnSpLocks/>
            <a:endCxn id="15" idx="4"/>
          </p:cNvCxnSpPr>
          <p:nvPr/>
        </p:nvCxnSpPr>
        <p:spPr>
          <a:xfrm flipH="1">
            <a:off x="1198366" y="1328436"/>
            <a:ext cx="33356" cy="4318684"/>
          </a:xfrm>
          <a:prstGeom prst="line">
            <a:avLst/>
          </a:prstGeom>
          <a:ln w="19050">
            <a:solidFill>
              <a:srgbClr val="BFBFBF"/>
            </a:solidFill>
            <a:prstDash val="sysDash"/>
            <a:bevel/>
          </a:ln>
        </p:spPr>
      </p:cxnSp>
      <p:sp>
        <p:nvSpPr>
          <p:cNvPr id="6" name="Oval 17">
            <a:extLst>
              <a:ext uri="{FF2B5EF4-FFF2-40B4-BE49-F238E27FC236}">
                <a16:creationId xmlns:a16="http://schemas.microsoft.com/office/drawing/2014/main" id="{75E1E8EE-91EE-4035-AF9B-DA6A0208DCEE}"/>
              </a:ext>
            </a:extLst>
          </p:cNvPr>
          <p:cNvSpPr/>
          <p:nvPr/>
        </p:nvSpPr>
        <p:spPr>
          <a:xfrm>
            <a:off x="828859" y="1217970"/>
            <a:ext cx="793115" cy="793115"/>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18">
            <a:extLst>
              <a:ext uri="{FF2B5EF4-FFF2-40B4-BE49-F238E27FC236}">
                <a16:creationId xmlns:a16="http://schemas.microsoft.com/office/drawing/2014/main" id="{366FD6CB-5AD3-45DF-83BF-8742EEC9EF5F}"/>
              </a:ext>
            </a:extLst>
          </p:cNvPr>
          <p:cNvSpPr/>
          <p:nvPr/>
        </p:nvSpPr>
        <p:spPr>
          <a:xfrm>
            <a:off x="800874" y="2999807"/>
            <a:ext cx="793115" cy="793115"/>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21">
            <a:extLst>
              <a:ext uri="{FF2B5EF4-FFF2-40B4-BE49-F238E27FC236}">
                <a16:creationId xmlns:a16="http://schemas.microsoft.com/office/drawing/2014/main" id="{FAF3ECA1-B960-4BD5-82D2-AEA030EC808D}"/>
              </a:ext>
            </a:extLst>
          </p:cNvPr>
          <p:cNvSpPr/>
          <p:nvPr/>
        </p:nvSpPr>
        <p:spPr>
          <a:xfrm>
            <a:off x="810198" y="4917816"/>
            <a:ext cx="793115" cy="793115"/>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2">
            <a:extLst>
              <a:ext uri="{FF2B5EF4-FFF2-40B4-BE49-F238E27FC236}">
                <a16:creationId xmlns:a16="http://schemas.microsoft.com/office/drawing/2014/main" id="{E95E6AEC-0752-47B7-83EB-C66A9E029EEA}"/>
              </a:ext>
            </a:extLst>
          </p:cNvPr>
          <p:cNvSpPr/>
          <p:nvPr/>
        </p:nvSpPr>
        <p:spPr>
          <a:xfrm>
            <a:off x="892669" y="1281781"/>
            <a:ext cx="665494" cy="6654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3">
            <a:extLst>
              <a:ext uri="{FF2B5EF4-FFF2-40B4-BE49-F238E27FC236}">
                <a16:creationId xmlns:a16="http://schemas.microsoft.com/office/drawing/2014/main" id="{7180BAEF-6717-4AA9-A0C8-4615B8B1F0C4}"/>
              </a:ext>
            </a:extLst>
          </p:cNvPr>
          <p:cNvSpPr/>
          <p:nvPr/>
        </p:nvSpPr>
        <p:spPr>
          <a:xfrm>
            <a:off x="864684" y="3063618"/>
            <a:ext cx="665494" cy="66549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6">
            <a:extLst>
              <a:ext uri="{FF2B5EF4-FFF2-40B4-BE49-F238E27FC236}">
                <a16:creationId xmlns:a16="http://schemas.microsoft.com/office/drawing/2014/main" id="{24F69C98-6E33-48DF-B54D-D2EFC0FD780F}"/>
              </a:ext>
            </a:extLst>
          </p:cNvPr>
          <p:cNvSpPr/>
          <p:nvPr/>
        </p:nvSpPr>
        <p:spPr>
          <a:xfrm>
            <a:off x="865619" y="4981626"/>
            <a:ext cx="665494" cy="66549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25">
            <a:extLst>
              <a:ext uri="{FF2B5EF4-FFF2-40B4-BE49-F238E27FC236}">
                <a16:creationId xmlns:a16="http://schemas.microsoft.com/office/drawing/2014/main" id="{5A9C3264-0AE1-4103-A3C5-44B757DDB078}"/>
              </a:ext>
            </a:extLst>
          </p:cNvPr>
          <p:cNvCxnSpPr>
            <a:cxnSpLocks/>
          </p:cNvCxnSpPr>
          <p:nvPr/>
        </p:nvCxnSpPr>
        <p:spPr>
          <a:xfrm>
            <a:off x="1889967" y="1628139"/>
            <a:ext cx="9801290" cy="0"/>
          </a:xfrm>
          <a:prstGeom prst="line">
            <a:avLst/>
          </a:prstGeom>
          <a:ln w="3175">
            <a:solidFill>
              <a:schemeClr val="accent6"/>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BE23E60E-195E-4E3C-82ED-DDA2A55BFBD3}"/>
              </a:ext>
            </a:extLst>
          </p:cNvPr>
          <p:cNvSpPr txBox="1"/>
          <p:nvPr/>
        </p:nvSpPr>
        <p:spPr>
          <a:xfrm>
            <a:off x="1940774" y="1175651"/>
            <a:ext cx="6774017" cy="369332"/>
          </a:xfrm>
          <a:prstGeom prst="rect">
            <a:avLst/>
          </a:prstGeom>
          <a:noFill/>
        </p:spPr>
        <p:txBody>
          <a:bodyPr wrap="square" rtlCol="0">
            <a:spAutoFit/>
          </a:bodyPr>
          <a:lstStyle/>
          <a:p>
            <a:r>
              <a:rPr lang="fr-FR" b="1" dirty="0">
                <a:solidFill>
                  <a:schemeClr val="accent6">
                    <a:lumMod val="75000"/>
                  </a:schemeClr>
                </a:solidFill>
                <a:latin typeface="Open Sans"/>
              </a:rPr>
              <a:t>1 – Admission sans contestation</a:t>
            </a:r>
          </a:p>
        </p:txBody>
      </p:sp>
      <p:sp>
        <p:nvSpPr>
          <p:cNvPr id="45" name="ZoneTexte 44">
            <a:extLst>
              <a:ext uri="{FF2B5EF4-FFF2-40B4-BE49-F238E27FC236}">
                <a16:creationId xmlns:a16="http://schemas.microsoft.com/office/drawing/2014/main" id="{7B23A57A-41A0-4233-9591-A3C9FAAC187E}"/>
              </a:ext>
            </a:extLst>
          </p:cNvPr>
          <p:cNvSpPr txBox="1"/>
          <p:nvPr/>
        </p:nvSpPr>
        <p:spPr>
          <a:xfrm>
            <a:off x="1950093" y="1628800"/>
            <a:ext cx="9946438" cy="923330"/>
          </a:xfrm>
          <a:prstGeom prst="rect">
            <a:avLst/>
          </a:prstGeom>
          <a:noFill/>
        </p:spPr>
        <p:txBody>
          <a:bodyPr wrap="square" rtlCol="0">
            <a:spAutoFit/>
          </a:bodyPr>
          <a:lstStyle/>
          <a:p>
            <a:r>
              <a:rPr lang="fr-FR" dirty="0">
                <a:latin typeface="Open Sans"/>
              </a:rPr>
              <a:t>La décision d’admission sans contestation est matérialisée par l’apposition de la signature du juge-commissaire sur la liste des créances établie par le mandataire judiciaire. Cette liste fait également état des créances dont la contestation a été acceptée par le créancier</a:t>
            </a:r>
          </a:p>
        </p:txBody>
      </p:sp>
      <p:cxnSp>
        <p:nvCxnSpPr>
          <p:cNvPr id="47" name="Straight Connector 25">
            <a:extLst>
              <a:ext uri="{FF2B5EF4-FFF2-40B4-BE49-F238E27FC236}">
                <a16:creationId xmlns:a16="http://schemas.microsoft.com/office/drawing/2014/main" id="{D8009B9E-9DA8-4871-BB4F-0553BE2B099D}"/>
              </a:ext>
            </a:extLst>
          </p:cNvPr>
          <p:cNvCxnSpPr>
            <a:cxnSpLocks/>
          </p:cNvCxnSpPr>
          <p:nvPr/>
        </p:nvCxnSpPr>
        <p:spPr>
          <a:xfrm>
            <a:off x="1893077" y="3404063"/>
            <a:ext cx="9801290" cy="0"/>
          </a:xfrm>
          <a:prstGeom prst="line">
            <a:avLst/>
          </a:prstGeom>
          <a:ln w="3175">
            <a:solidFill>
              <a:schemeClr val="accent5"/>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ZoneTexte 47">
            <a:extLst>
              <a:ext uri="{FF2B5EF4-FFF2-40B4-BE49-F238E27FC236}">
                <a16:creationId xmlns:a16="http://schemas.microsoft.com/office/drawing/2014/main" id="{575B19BB-FF85-453E-ACED-116020AB186E}"/>
              </a:ext>
            </a:extLst>
          </p:cNvPr>
          <p:cNvSpPr txBox="1"/>
          <p:nvPr/>
        </p:nvSpPr>
        <p:spPr>
          <a:xfrm>
            <a:off x="1943884" y="2951575"/>
            <a:ext cx="7294399" cy="369332"/>
          </a:xfrm>
          <a:prstGeom prst="rect">
            <a:avLst/>
          </a:prstGeom>
          <a:noFill/>
        </p:spPr>
        <p:txBody>
          <a:bodyPr wrap="square" rtlCol="0">
            <a:spAutoFit/>
          </a:bodyPr>
          <a:lstStyle/>
          <a:p>
            <a:r>
              <a:rPr lang="fr-FR" b="1" dirty="0">
                <a:solidFill>
                  <a:schemeClr val="accent5">
                    <a:lumMod val="75000"/>
                  </a:schemeClr>
                </a:solidFill>
                <a:latin typeface="Open Sans"/>
              </a:rPr>
              <a:t>2 – Admission des créances salariales </a:t>
            </a:r>
          </a:p>
        </p:txBody>
      </p:sp>
      <p:sp>
        <p:nvSpPr>
          <p:cNvPr id="49" name="ZoneTexte 48">
            <a:extLst>
              <a:ext uri="{FF2B5EF4-FFF2-40B4-BE49-F238E27FC236}">
                <a16:creationId xmlns:a16="http://schemas.microsoft.com/office/drawing/2014/main" id="{81106ECE-2643-4A0E-8070-C5769453AC54}"/>
              </a:ext>
            </a:extLst>
          </p:cNvPr>
          <p:cNvSpPr txBox="1"/>
          <p:nvPr/>
        </p:nvSpPr>
        <p:spPr>
          <a:xfrm>
            <a:off x="1953203" y="3429000"/>
            <a:ext cx="9946438" cy="923330"/>
          </a:xfrm>
          <a:prstGeom prst="rect">
            <a:avLst/>
          </a:prstGeom>
          <a:noFill/>
        </p:spPr>
        <p:txBody>
          <a:bodyPr wrap="square" rtlCol="0">
            <a:spAutoFit/>
          </a:bodyPr>
          <a:lstStyle/>
          <a:p>
            <a:r>
              <a:rPr lang="fr-FR" dirty="0">
                <a:latin typeface="Open Sans"/>
              </a:rPr>
              <a:t>Les créances salariales sont admises par le visa apposé, par le juge-commissaire, sur l’état des créances salariales remis par le mandataire (le juge-commissaire n’a aucune vérification à effectuer</a:t>
            </a:r>
          </a:p>
        </p:txBody>
      </p:sp>
      <p:cxnSp>
        <p:nvCxnSpPr>
          <p:cNvPr id="50" name="Straight Connector 25">
            <a:extLst>
              <a:ext uri="{FF2B5EF4-FFF2-40B4-BE49-F238E27FC236}">
                <a16:creationId xmlns:a16="http://schemas.microsoft.com/office/drawing/2014/main" id="{78615E12-216B-4A05-87E3-B401B812FAA2}"/>
              </a:ext>
            </a:extLst>
          </p:cNvPr>
          <p:cNvCxnSpPr>
            <a:cxnSpLocks/>
          </p:cNvCxnSpPr>
          <p:nvPr/>
        </p:nvCxnSpPr>
        <p:spPr>
          <a:xfrm>
            <a:off x="1893077" y="5316846"/>
            <a:ext cx="9801290" cy="0"/>
          </a:xfrm>
          <a:prstGeom prst="line">
            <a:avLst/>
          </a:prstGeom>
          <a:ln w="3175">
            <a:solidFill>
              <a:schemeClr val="accent2"/>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51" name="ZoneTexte 50">
            <a:extLst>
              <a:ext uri="{FF2B5EF4-FFF2-40B4-BE49-F238E27FC236}">
                <a16:creationId xmlns:a16="http://schemas.microsoft.com/office/drawing/2014/main" id="{DDD51049-2A06-4D0F-AA3D-481899598B16}"/>
              </a:ext>
            </a:extLst>
          </p:cNvPr>
          <p:cNvSpPr txBox="1"/>
          <p:nvPr/>
        </p:nvSpPr>
        <p:spPr>
          <a:xfrm>
            <a:off x="1943884" y="4864358"/>
            <a:ext cx="9768739" cy="369332"/>
          </a:xfrm>
          <a:prstGeom prst="rect">
            <a:avLst/>
          </a:prstGeom>
          <a:noFill/>
        </p:spPr>
        <p:txBody>
          <a:bodyPr wrap="square" rtlCol="0">
            <a:spAutoFit/>
          </a:bodyPr>
          <a:lstStyle/>
          <a:p>
            <a:r>
              <a:rPr lang="fr-FR" b="1" dirty="0">
                <a:solidFill>
                  <a:schemeClr val="accent2">
                    <a:lumMod val="75000"/>
                  </a:schemeClr>
                </a:solidFill>
                <a:latin typeface="Open Sans"/>
              </a:rPr>
              <a:t>3 – Autorité de la chose jugée de l’admission sans contestation</a:t>
            </a:r>
          </a:p>
        </p:txBody>
      </p:sp>
      <p:sp>
        <p:nvSpPr>
          <p:cNvPr id="52" name="ZoneTexte 51">
            <a:extLst>
              <a:ext uri="{FF2B5EF4-FFF2-40B4-BE49-F238E27FC236}">
                <a16:creationId xmlns:a16="http://schemas.microsoft.com/office/drawing/2014/main" id="{1C726DAD-D117-442F-ADAA-21C07B3BD78D}"/>
              </a:ext>
            </a:extLst>
          </p:cNvPr>
          <p:cNvSpPr txBox="1"/>
          <p:nvPr/>
        </p:nvSpPr>
        <p:spPr>
          <a:xfrm>
            <a:off x="1953203" y="5311040"/>
            <a:ext cx="9946438" cy="646331"/>
          </a:xfrm>
          <a:prstGeom prst="rect">
            <a:avLst/>
          </a:prstGeom>
          <a:noFill/>
        </p:spPr>
        <p:txBody>
          <a:bodyPr wrap="square" rtlCol="0">
            <a:spAutoFit/>
          </a:bodyPr>
          <a:lstStyle/>
          <a:p>
            <a:r>
              <a:rPr lang="fr-FR" dirty="0">
                <a:latin typeface="Open Sans"/>
              </a:rPr>
              <a:t>La décision d’admission des créances non contestées a autorité de la chose jugée (Cour de cassation, chambre commerciale du 0/11/2014, n° 13-21933)</a:t>
            </a:r>
          </a:p>
        </p:txBody>
      </p:sp>
      <p:sp>
        <p:nvSpPr>
          <p:cNvPr id="53" name="ZoneTexte 52">
            <a:extLst>
              <a:ext uri="{FF2B5EF4-FFF2-40B4-BE49-F238E27FC236}">
                <a16:creationId xmlns:a16="http://schemas.microsoft.com/office/drawing/2014/main" id="{145FC977-A6DC-4D07-BC0D-66CAA01DA956}"/>
              </a:ext>
            </a:extLst>
          </p:cNvPr>
          <p:cNvSpPr txBox="1"/>
          <p:nvPr/>
        </p:nvSpPr>
        <p:spPr>
          <a:xfrm>
            <a:off x="1024805" y="1427588"/>
            <a:ext cx="374790" cy="369332"/>
          </a:xfrm>
          <a:prstGeom prst="rect">
            <a:avLst/>
          </a:prstGeom>
          <a:noFill/>
        </p:spPr>
        <p:txBody>
          <a:bodyPr wrap="square" rtlCol="0">
            <a:spAutoFit/>
          </a:bodyPr>
          <a:lstStyle/>
          <a:p>
            <a:pPr algn="ctr"/>
            <a:r>
              <a:rPr lang="fr-FR" b="1" dirty="0">
                <a:latin typeface="Open Sans"/>
              </a:rPr>
              <a:t>1</a:t>
            </a:r>
          </a:p>
        </p:txBody>
      </p:sp>
      <p:sp>
        <p:nvSpPr>
          <p:cNvPr id="54" name="ZoneTexte 53">
            <a:extLst>
              <a:ext uri="{FF2B5EF4-FFF2-40B4-BE49-F238E27FC236}">
                <a16:creationId xmlns:a16="http://schemas.microsoft.com/office/drawing/2014/main" id="{A5033ABC-DFF8-40B6-947B-D3115FE969AD}"/>
              </a:ext>
            </a:extLst>
          </p:cNvPr>
          <p:cNvSpPr txBox="1"/>
          <p:nvPr/>
        </p:nvSpPr>
        <p:spPr>
          <a:xfrm>
            <a:off x="1018583" y="3231512"/>
            <a:ext cx="374790" cy="369332"/>
          </a:xfrm>
          <a:prstGeom prst="rect">
            <a:avLst/>
          </a:prstGeom>
          <a:noFill/>
        </p:spPr>
        <p:txBody>
          <a:bodyPr wrap="square" rtlCol="0">
            <a:spAutoFit/>
          </a:bodyPr>
          <a:lstStyle/>
          <a:p>
            <a:pPr algn="ctr"/>
            <a:r>
              <a:rPr lang="fr-FR" b="1" dirty="0">
                <a:latin typeface="Open Sans"/>
              </a:rPr>
              <a:t>2</a:t>
            </a:r>
          </a:p>
        </p:txBody>
      </p:sp>
      <p:sp>
        <p:nvSpPr>
          <p:cNvPr id="55" name="ZoneTexte 54">
            <a:extLst>
              <a:ext uri="{FF2B5EF4-FFF2-40B4-BE49-F238E27FC236}">
                <a16:creationId xmlns:a16="http://schemas.microsoft.com/office/drawing/2014/main" id="{CF814C37-FFE3-478C-B012-922DBFDB8E96}"/>
              </a:ext>
            </a:extLst>
          </p:cNvPr>
          <p:cNvSpPr txBox="1"/>
          <p:nvPr/>
        </p:nvSpPr>
        <p:spPr>
          <a:xfrm>
            <a:off x="1027921" y="5144288"/>
            <a:ext cx="374790" cy="369332"/>
          </a:xfrm>
          <a:prstGeom prst="rect">
            <a:avLst/>
          </a:prstGeom>
          <a:noFill/>
        </p:spPr>
        <p:txBody>
          <a:bodyPr wrap="square" rtlCol="0">
            <a:spAutoFit/>
          </a:bodyPr>
          <a:lstStyle/>
          <a:p>
            <a:pPr algn="ctr"/>
            <a:r>
              <a:rPr lang="fr-FR" b="1" dirty="0">
                <a:latin typeface="Open Sans"/>
              </a:rPr>
              <a:t>3</a:t>
            </a:r>
          </a:p>
        </p:txBody>
      </p:sp>
      <p:sp>
        <p:nvSpPr>
          <p:cNvPr id="25" name="ZoneTexte 17">
            <a:extLst>
              <a:ext uri="{FF2B5EF4-FFF2-40B4-BE49-F238E27FC236}">
                <a16:creationId xmlns:a16="http://schemas.microsoft.com/office/drawing/2014/main" id="{6E1E474C-3454-41E8-910A-F1D46CCEA827}"/>
              </a:ext>
            </a:extLst>
          </p:cNvPr>
          <p:cNvSpPr txBox="1"/>
          <p:nvPr/>
        </p:nvSpPr>
        <p:spPr>
          <a:xfrm>
            <a:off x="1775521" y="26098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Le déroulement de la vérification des créances par le mandataire (2) </a:t>
            </a:r>
          </a:p>
        </p:txBody>
      </p:sp>
      <p:sp>
        <p:nvSpPr>
          <p:cNvPr id="26" name="ZoneTexte 18">
            <a:hlinkClick r:id="rId2" action="ppaction://hlinksldjump"/>
            <a:extLst>
              <a:ext uri="{FF2B5EF4-FFF2-40B4-BE49-F238E27FC236}">
                <a16:creationId xmlns:a16="http://schemas.microsoft.com/office/drawing/2014/main" id="{5BBC363E-43B6-49D3-B606-15794FABB62D}"/>
              </a:ext>
            </a:extLst>
          </p:cNvPr>
          <p:cNvSpPr txBox="1"/>
          <p:nvPr/>
        </p:nvSpPr>
        <p:spPr>
          <a:xfrm>
            <a:off x="0" y="26064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12 </a:t>
            </a:r>
          </a:p>
        </p:txBody>
      </p:sp>
    </p:spTree>
    <p:extLst>
      <p:ext uri="{BB962C8B-B14F-4D97-AF65-F5344CB8AC3E}">
        <p14:creationId xmlns:p14="http://schemas.microsoft.com/office/powerpoint/2010/main" val="27644371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llipse 10">
            <a:extLst>
              <a:ext uri="{FF2B5EF4-FFF2-40B4-BE49-F238E27FC236}">
                <a16:creationId xmlns:a16="http://schemas.microsoft.com/office/drawing/2014/main" id="{6ECD8195-8C21-458D-BE28-30B56A71BF9C}"/>
              </a:ext>
            </a:extLst>
          </p:cNvPr>
          <p:cNvSpPr/>
          <p:nvPr/>
        </p:nvSpPr>
        <p:spPr>
          <a:xfrm>
            <a:off x="142875" y="1028700"/>
            <a:ext cx="1933571" cy="1095375"/>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a:xfrm>
            <a:off x="47625" y="6550433"/>
            <a:ext cx="2743200" cy="228600"/>
          </a:xfrm>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36</a:t>
            </a:fld>
            <a:endParaRPr lang="fr-FR" dirty="0"/>
          </a:p>
        </p:txBody>
      </p:sp>
      <p:cxnSp>
        <p:nvCxnSpPr>
          <p:cNvPr id="4" name="Connecteur droit 3">
            <a:extLst>
              <a:ext uri="{FF2B5EF4-FFF2-40B4-BE49-F238E27FC236}">
                <a16:creationId xmlns:a16="http://schemas.microsoft.com/office/drawing/2014/main" id="{EAAE7B78-D3B9-4839-890B-F204871EAD89}"/>
              </a:ext>
            </a:extLst>
          </p:cNvPr>
          <p:cNvCxnSpPr>
            <a:cxnSpLocks/>
          </p:cNvCxnSpPr>
          <p:nvPr/>
        </p:nvCxnSpPr>
        <p:spPr>
          <a:xfrm flipH="1">
            <a:off x="1062446" y="2124075"/>
            <a:ext cx="31024" cy="130492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lèche : droite 8">
            <a:extLst>
              <a:ext uri="{FF2B5EF4-FFF2-40B4-BE49-F238E27FC236}">
                <a16:creationId xmlns:a16="http://schemas.microsoft.com/office/drawing/2014/main" id="{BBD51EF2-3C37-41EB-B754-4DA37FB23CF1}"/>
              </a:ext>
            </a:extLst>
          </p:cNvPr>
          <p:cNvSpPr/>
          <p:nvPr/>
        </p:nvSpPr>
        <p:spPr>
          <a:xfrm>
            <a:off x="1093470" y="2543175"/>
            <a:ext cx="10352558" cy="369332"/>
          </a:xfrm>
          <a:prstGeom prst="rightArrow">
            <a:avLst>
              <a:gd name="adj1" fmla="val 50000"/>
              <a:gd name="adj2" fmla="val 178948"/>
            </a:avLst>
          </a:prstGeom>
          <a:solidFill>
            <a:schemeClr val="accent4">
              <a:lumMod val="60000"/>
              <a:lumOff val="40000"/>
            </a:schemeClr>
          </a:solidFill>
          <a:ln cap="sq">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93DAE055-5864-4EFC-A888-F121BF52C4AC}"/>
              </a:ext>
            </a:extLst>
          </p:cNvPr>
          <p:cNvSpPr txBox="1"/>
          <p:nvPr/>
        </p:nvSpPr>
        <p:spPr>
          <a:xfrm>
            <a:off x="47625" y="1114425"/>
            <a:ext cx="2114538" cy="738664"/>
          </a:xfrm>
          <a:prstGeom prst="rect">
            <a:avLst/>
          </a:prstGeom>
          <a:noFill/>
        </p:spPr>
        <p:txBody>
          <a:bodyPr wrap="square" rtlCol="0">
            <a:spAutoFit/>
          </a:bodyPr>
          <a:lstStyle/>
          <a:p>
            <a:pPr algn="ctr"/>
            <a:r>
              <a:rPr lang="fr-FR" sz="1400" dirty="0"/>
              <a:t>Date du jugement d’ouverture de la procédure collective</a:t>
            </a:r>
          </a:p>
        </p:txBody>
      </p:sp>
      <p:cxnSp>
        <p:nvCxnSpPr>
          <p:cNvPr id="14" name="Connecteur droit 13">
            <a:extLst>
              <a:ext uri="{FF2B5EF4-FFF2-40B4-BE49-F238E27FC236}">
                <a16:creationId xmlns:a16="http://schemas.microsoft.com/office/drawing/2014/main" id="{5439861A-94B7-4BEB-A124-61A84EF56840}"/>
              </a:ext>
            </a:extLst>
          </p:cNvPr>
          <p:cNvCxnSpPr/>
          <p:nvPr/>
        </p:nvCxnSpPr>
        <p:spPr>
          <a:xfrm>
            <a:off x="1962150" y="2819400"/>
            <a:ext cx="0" cy="6096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17A50AEE-2D30-4467-AB5E-446334FAD8A7}"/>
              </a:ext>
            </a:extLst>
          </p:cNvPr>
          <p:cNvSpPr txBox="1"/>
          <p:nvPr/>
        </p:nvSpPr>
        <p:spPr>
          <a:xfrm>
            <a:off x="1162050" y="3009900"/>
            <a:ext cx="714374" cy="307777"/>
          </a:xfrm>
          <a:prstGeom prst="rect">
            <a:avLst/>
          </a:prstGeom>
          <a:noFill/>
          <a:ln>
            <a:solidFill>
              <a:schemeClr val="tx1"/>
            </a:solidFill>
          </a:ln>
        </p:spPr>
        <p:txBody>
          <a:bodyPr wrap="square" rtlCol="0">
            <a:spAutoFit/>
          </a:bodyPr>
          <a:lstStyle/>
          <a:p>
            <a:r>
              <a:rPr lang="fr-FR" sz="1400" dirty="0"/>
              <a:t>8 jours</a:t>
            </a:r>
          </a:p>
        </p:txBody>
      </p:sp>
      <p:sp>
        <p:nvSpPr>
          <p:cNvPr id="24" name="Bulle narrative : rectangle à coins arrondis 23">
            <a:extLst>
              <a:ext uri="{FF2B5EF4-FFF2-40B4-BE49-F238E27FC236}">
                <a16:creationId xmlns:a16="http://schemas.microsoft.com/office/drawing/2014/main" id="{27376AFA-ACB5-4D72-B8FC-A8EE80E225E1}"/>
              </a:ext>
            </a:extLst>
          </p:cNvPr>
          <p:cNvSpPr/>
          <p:nvPr/>
        </p:nvSpPr>
        <p:spPr>
          <a:xfrm>
            <a:off x="719551" y="3705225"/>
            <a:ext cx="1423567" cy="1556623"/>
          </a:xfrm>
          <a:prstGeom prst="wedgeRoundRectCallout">
            <a:avLst>
              <a:gd name="adj1" fmla="val 2476"/>
              <a:gd name="adj2" fmla="val -70680"/>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ZoneTexte 24">
            <a:extLst>
              <a:ext uri="{FF2B5EF4-FFF2-40B4-BE49-F238E27FC236}">
                <a16:creationId xmlns:a16="http://schemas.microsoft.com/office/drawing/2014/main" id="{8B00C6B7-8A49-460D-A20B-F94A0A8CC612}"/>
              </a:ext>
            </a:extLst>
          </p:cNvPr>
          <p:cNvSpPr txBox="1"/>
          <p:nvPr/>
        </p:nvSpPr>
        <p:spPr>
          <a:xfrm>
            <a:off x="800100" y="3819525"/>
            <a:ext cx="1266825" cy="1384995"/>
          </a:xfrm>
          <a:prstGeom prst="rect">
            <a:avLst/>
          </a:prstGeom>
          <a:noFill/>
        </p:spPr>
        <p:txBody>
          <a:bodyPr wrap="square" rtlCol="0">
            <a:spAutoFit/>
          </a:bodyPr>
          <a:lstStyle/>
          <a:p>
            <a:pPr algn="ctr"/>
            <a:r>
              <a:rPr lang="fr-FR" sz="1400" dirty="0"/>
              <a:t>Liste des créanciers à remettre par le débiteur au mandataire judiciaire</a:t>
            </a:r>
          </a:p>
        </p:txBody>
      </p:sp>
      <p:cxnSp>
        <p:nvCxnSpPr>
          <p:cNvPr id="36" name="Connecteur droit 35">
            <a:extLst>
              <a:ext uri="{FF2B5EF4-FFF2-40B4-BE49-F238E27FC236}">
                <a16:creationId xmlns:a16="http://schemas.microsoft.com/office/drawing/2014/main" id="{10AF5705-4890-4B00-852A-657EA84F8B66}"/>
              </a:ext>
            </a:extLst>
          </p:cNvPr>
          <p:cNvCxnSpPr>
            <a:cxnSpLocks/>
          </p:cNvCxnSpPr>
          <p:nvPr/>
        </p:nvCxnSpPr>
        <p:spPr>
          <a:xfrm>
            <a:off x="2886075" y="2124075"/>
            <a:ext cx="0" cy="12954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ZoneTexte 36">
            <a:extLst>
              <a:ext uri="{FF2B5EF4-FFF2-40B4-BE49-F238E27FC236}">
                <a16:creationId xmlns:a16="http://schemas.microsoft.com/office/drawing/2014/main" id="{69A3B5CC-59FA-48EE-8B14-3F46CD78F006}"/>
              </a:ext>
            </a:extLst>
          </p:cNvPr>
          <p:cNvSpPr txBox="1"/>
          <p:nvPr/>
        </p:nvSpPr>
        <p:spPr>
          <a:xfrm>
            <a:off x="1619249" y="2181225"/>
            <a:ext cx="773425" cy="307777"/>
          </a:xfrm>
          <a:prstGeom prst="rect">
            <a:avLst/>
          </a:prstGeom>
          <a:noFill/>
          <a:ln>
            <a:solidFill>
              <a:schemeClr val="tx1"/>
            </a:solidFill>
          </a:ln>
        </p:spPr>
        <p:txBody>
          <a:bodyPr wrap="square" rtlCol="0">
            <a:spAutoFit/>
          </a:bodyPr>
          <a:lstStyle/>
          <a:p>
            <a:r>
              <a:rPr lang="fr-FR" sz="1400" dirty="0"/>
              <a:t>15 jours</a:t>
            </a:r>
          </a:p>
        </p:txBody>
      </p:sp>
      <p:sp>
        <p:nvSpPr>
          <p:cNvPr id="38" name="Bulle narrative : rectangle à coins arrondis 37">
            <a:extLst>
              <a:ext uri="{FF2B5EF4-FFF2-40B4-BE49-F238E27FC236}">
                <a16:creationId xmlns:a16="http://schemas.microsoft.com/office/drawing/2014/main" id="{626F6F11-1435-48C5-8332-B3ACDA49445B}"/>
              </a:ext>
            </a:extLst>
          </p:cNvPr>
          <p:cNvSpPr/>
          <p:nvPr/>
        </p:nvSpPr>
        <p:spPr>
          <a:xfrm>
            <a:off x="2634076" y="3724275"/>
            <a:ext cx="1423567" cy="1556623"/>
          </a:xfrm>
          <a:prstGeom prst="wedgeRoundRectCallout">
            <a:avLst>
              <a:gd name="adj1" fmla="val -85175"/>
              <a:gd name="adj2" fmla="val -130034"/>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ZoneTexte 38">
            <a:extLst>
              <a:ext uri="{FF2B5EF4-FFF2-40B4-BE49-F238E27FC236}">
                <a16:creationId xmlns:a16="http://schemas.microsoft.com/office/drawing/2014/main" id="{389B31AF-966F-4CA4-9F2C-6CF050AC80CA}"/>
              </a:ext>
            </a:extLst>
          </p:cNvPr>
          <p:cNvSpPr txBox="1"/>
          <p:nvPr/>
        </p:nvSpPr>
        <p:spPr>
          <a:xfrm>
            <a:off x="2714625" y="3838575"/>
            <a:ext cx="1266825" cy="1384995"/>
          </a:xfrm>
          <a:prstGeom prst="rect">
            <a:avLst/>
          </a:prstGeom>
          <a:noFill/>
        </p:spPr>
        <p:txBody>
          <a:bodyPr wrap="square" rtlCol="0">
            <a:spAutoFit/>
          </a:bodyPr>
          <a:lstStyle/>
          <a:p>
            <a:pPr algn="ctr"/>
            <a:r>
              <a:rPr lang="fr-FR" sz="1400" dirty="0"/>
              <a:t>Information par le mandataire judiciaire des créanciers connus</a:t>
            </a:r>
          </a:p>
        </p:txBody>
      </p:sp>
      <p:cxnSp>
        <p:nvCxnSpPr>
          <p:cNvPr id="40" name="Connecteur droit 39">
            <a:extLst>
              <a:ext uri="{FF2B5EF4-FFF2-40B4-BE49-F238E27FC236}">
                <a16:creationId xmlns:a16="http://schemas.microsoft.com/office/drawing/2014/main" id="{2BE61F43-C166-435D-AC01-D58E8E97850A}"/>
              </a:ext>
            </a:extLst>
          </p:cNvPr>
          <p:cNvCxnSpPr>
            <a:cxnSpLocks/>
          </p:cNvCxnSpPr>
          <p:nvPr/>
        </p:nvCxnSpPr>
        <p:spPr>
          <a:xfrm>
            <a:off x="3486150" y="2143125"/>
            <a:ext cx="0" cy="12954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Ellipse 41">
            <a:extLst>
              <a:ext uri="{FF2B5EF4-FFF2-40B4-BE49-F238E27FC236}">
                <a16:creationId xmlns:a16="http://schemas.microsoft.com/office/drawing/2014/main" id="{3A282EC0-8F19-4724-A122-54B02EC1E20F}"/>
              </a:ext>
            </a:extLst>
          </p:cNvPr>
          <p:cNvSpPr/>
          <p:nvPr/>
        </p:nvSpPr>
        <p:spPr>
          <a:xfrm>
            <a:off x="2524125" y="1038225"/>
            <a:ext cx="1933571" cy="1095375"/>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ZoneTexte 42">
            <a:extLst>
              <a:ext uri="{FF2B5EF4-FFF2-40B4-BE49-F238E27FC236}">
                <a16:creationId xmlns:a16="http://schemas.microsoft.com/office/drawing/2014/main" id="{47C0016E-32E7-4337-B6E3-7321863692C1}"/>
              </a:ext>
            </a:extLst>
          </p:cNvPr>
          <p:cNvSpPr txBox="1"/>
          <p:nvPr/>
        </p:nvSpPr>
        <p:spPr>
          <a:xfrm>
            <a:off x="2352675" y="1238250"/>
            <a:ext cx="2114538" cy="523220"/>
          </a:xfrm>
          <a:prstGeom prst="rect">
            <a:avLst/>
          </a:prstGeom>
          <a:noFill/>
        </p:spPr>
        <p:txBody>
          <a:bodyPr wrap="square" rtlCol="0">
            <a:spAutoFit/>
          </a:bodyPr>
          <a:lstStyle/>
          <a:p>
            <a:pPr algn="ctr"/>
            <a:r>
              <a:rPr lang="fr-FR" sz="1400" dirty="0"/>
              <a:t>Date du parution au BODACC</a:t>
            </a:r>
          </a:p>
        </p:txBody>
      </p:sp>
      <p:cxnSp>
        <p:nvCxnSpPr>
          <p:cNvPr id="44" name="Connecteur droit 43">
            <a:extLst>
              <a:ext uri="{FF2B5EF4-FFF2-40B4-BE49-F238E27FC236}">
                <a16:creationId xmlns:a16="http://schemas.microsoft.com/office/drawing/2014/main" id="{53ABCBE0-FAC0-4D3E-8B95-40A9FEFCC1D7}"/>
              </a:ext>
            </a:extLst>
          </p:cNvPr>
          <p:cNvCxnSpPr>
            <a:cxnSpLocks/>
          </p:cNvCxnSpPr>
          <p:nvPr/>
        </p:nvCxnSpPr>
        <p:spPr>
          <a:xfrm>
            <a:off x="6286500" y="2143125"/>
            <a:ext cx="0" cy="12954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Flèche : double flèche horizontale 44">
            <a:extLst>
              <a:ext uri="{FF2B5EF4-FFF2-40B4-BE49-F238E27FC236}">
                <a16:creationId xmlns:a16="http://schemas.microsoft.com/office/drawing/2014/main" id="{EAD68177-EA06-4A8C-821C-1E67EBA09ECF}"/>
              </a:ext>
            </a:extLst>
          </p:cNvPr>
          <p:cNvSpPr/>
          <p:nvPr/>
        </p:nvSpPr>
        <p:spPr>
          <a:xfrm>
            <a:off x="3543306" y="2289393"/>
            <a:ext cx="2686039" cy="196454"/>
          </a:xfrm>
          <a:prstGeom prst="leftRightArrow">
            <a:avLst/>
          </a:prstGeom>
          <a:solidFill>
            <a:schemeClr val="accent4">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ZoneTexte 45">
            <a:extLst>
              <a:ext uri="{FF2B5EF4-FFF2-40B4-BE49-F238E27FC236}">
                <a16:creationId xmlns:a16="http://schemas.microsoft.com/office/drawing/2014/main" id="{58036EAC-771B-470E-84D6-BFE522DDA627}"/>
              </a:ext>
            </a:extLst>
          </p:cNvPr>
          <p:cNvSpPr txBox="1"/>
          <p:nvPr/>
        </p:nvSpPr>
        <p:spPr>
          <a:xfrm>
            <a:off x="4391024" y="1895475"/>
            <a:ext cx="773425" cy="307777"/>
          </a:xfrm>
          <a:prstGeom prst="rect">
            <a:avLst/>
          </a:prstGeom>
          <a:noFill/>
          <a:ln>
            <a:solidFill>
              <a:schemeClr val="tx1"/>
            </a:solidFill>
          </a:ln>
        </p:spPr>
        <p:txBody>
          <a:bodyPr wrap="square" rtlCol="0">
            <a:spAutoFit/>
          </a:bodyPr>
          <a:lstStyle/>
          <a:p>
            <a:r>
              <a:rPr lang="fr-FR" sz="1400" dirty="0"/>
              <a:t>2 mois</a:t>
            </a:r>
          </a:p>
        </p:txBody>
      </p:sp>
      <p:sp>
        <p:nvSpPr>
          <p:cNvPr id="47" name="Bulle narrative : rectangle à coins arrondis 46">
            <a:extLst>
              <a:ext uri="{FF2B5EF4-FFF2-40B4-BE49-F238E27FC236}">
                <a16:creationId xmlns:a16="http://schemas.microsoft.com/office/drawing/2014/main" id="{7D9C13B4-1A76-4BB3-82D8-518CDCC6C49C}"/>
              </a:ext>
            </a:extLst>
          </p:cNvPr>
          <p:cNvSpPr/>
          <p:nvPr/>
        </p:nvSpPr>
        <p:spPr>
          <a:xfrm>
            <a:off x="4939126" y="3733800"/>
            <a:ext cx="1423567" cy="1556623"/>
          </a:xfrm>
          <a:prstGeom prst="wedgeRoundRectCallout">
            <a:avLst>
              <a:gd name="adj1" fmla="val -53728"/>
              <a:gd name="adj2" fmla="val -150227"/>
              <a:gd name="adj3" fmla="val 16667"/>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8" name="ZoneTexte 47">
            <a:extLst>
              <a:ext uri="{FF2B5EF4-FFF2-40B4-BE49-F238E27FC236}">
                <a16:creationId xmlns:a16="http://schemas.microsoft.com/office/drawing/2014/main" id="{191D4771-46FF-43CC-8C8D-7005CEECB9E4}"/>
              </a:ext>
            </a:extLst>
          </p:cNvPr>
          <p:cNvSpPr txBox="1"/>
          <p:nvPr/>
        </p:nvSpPr>
        <p:spPr>
          <a:xfrm>
            <a:off x="5019675" y="4010025"/>
            <a:ext cx="1266825" cy="954107"/>
          </a:xfrm>
          <a:prstGeom prst="rect">
            <a:avLst/>
          </a:prstGeom>
          <a:noFill/>
        </p:spPr>
        <p:txBody>
          <a:bodyPr wrap="square" rtlCol="0">
            <a:spAutoFit/>
          </a:bodyPr>
          <a:lstStyle/>
          <a:p>
            <a:pPr algn="ctr"/>
            <a:r>
              <a:rPr lang="fr-FR" sz="1400" dirty="0"/>
              <a:t>Délai de déclaration de sa créance par le créancier</a:t>
            </a:r>
          </a:p>
        </p:txBody>
      </p:sp>
      <p:cxnSp>
        <p:nvCxnSpPr>
          <p:cNvPr id="49" name="Connecteur droit 48">
            <a:extLst>
              <a:ext uri="{FF2B5EF4-FFF2-40B4-BE49-F238E27FC236}">
                <a16:creationId xmlns:a16="http://schemas.microsoft.com/office/drawing/2014/main" id="{0799E14E-7F4B-49C4-81F0-F3893C2829A9}"/>
              </a:ext>
            </a:extLst>
          </p:cNvPr>
          <p:cNvCxnSpPr>
            <a:cxnSpLocks/>
          </p:cNvCxnSpPr>
          <p:nvPr/>
        </p:nvCxnSpPr>
        <p:spPr>
          <a:xfrm>
            <a:off x="11449050" y="2152650"/>
            <a:ext cx="0" cy="12954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id="{5261B4F8-7334-416C-9CD5-B45401F2248A}"/>
              </a:ext>
            </a:extLst>
          </p:cNvPr>
          <p:cNvCxnSpPr>
            <a:cxnSpLocks/>
          </p:cNvCxnSpPr>
          <p:nvPr/>
        </p:nvCxnSpPr>
        <p:spPr>
          <a:xfrm>
            <a:off x="7048500" y="1924050"/>
            <a:ext cx="0" cy="151447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Ellipse 50">
            <a:extLst>
              <a:ext uri="{FF2B5EF4-FFF2-40B4-BE49-F238E27FC236}">
                <a16:creationId xmlns:a16="http://schemas.microsoft.com/office/drawing/2014/main" id="{C1F9BB8B-861C-4650-ABD0-F96FA6DA1684}"/>
              </a:ext>
            </a:extLst>
          </p:cNvPr>
          <p:cNvSpPr/>
          <p:nvPr/>
        </p:nvSpPr>
        <p:spPr>
          <a:xfrm>
            <a:off x="5619751" y="819150"/>
            <a:ext cx="2861302" cy="1095375"/>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2" name="ZoneTexte 51">
            <a:extLst>
              <a:ext uri="{FF2B5EF4-FFF2-40B4-BE49-F238E27FC236}">
                <a16:creationId xmlns:a16="http://schemas.microsoft.com/office/drawing/2014/main" id="{91F6EC61-3B52-4493-A0AF-05F338E210C6}"/>
              </a:ext>
            </a:extLst>
          </p:cNvPr>
          <p:cNvSpPr txBox="1"/>
          <p:nvPr/>
        </p:nvSpPr>
        <p:spPr>
          <a:xfrm>
            <a:off x="5886449" y="904875"/>
            <a:ext cx="2362189" cy="954107"/>
          </a:xfrm>
          <a:prstGeom prst="rect">
            <a:avLst/>
          </a:prstGeom>
          <a:noFill/>
        </p:spPr>
        <p:txBody>
          <a:bodyPr wrap="square" rtlCol="0">
            <a:spAutoFit/>
          </a:bodyPr>
          <a:lstStyle/>
          <a:p>
            <a:pPr algn="ctr"/>
            <a:r>
              <a:rPr lang="fr-FR" sz="1400" dirty="0"/>
              <a:t>Convocation du débiteur par le mandataire judiciaire pour effectuer la vérification des créances</a:t>
            </a:r>
          </a:p>
        </p:txBody>
      </p:sp>
      <p:cxnSp>
        <p:nvCxnSpPr>
          <p:cNvPr id="53" name="Connecteur droit 52">
            <a:extLst>
              <a:ext uri="{FF2B5EF4-FFF2-40B4-BE49-F238E27FC236}">
                <a16:creationId xmlns:a16="http://schemas.microsoft.com/office/drawing/2014/main" id="{AFDA3989-A958-49B0-8E99-AB4B0FBC066C}"/>
              </a:ext>
            </a:extLst>
          </p:cNvPr>
          <p:cNvCxnSpPr>
            <a:cxnSpLocks/>
          </p:cNvCxnSpPr>
          <p:nvPr/>
        </p:nvCxnSpPr>
        <p:spPr>
          <a:xfrm>
            <a:off x="8505825" y="2152650"/>
            <a:ext cx="0" cy="12954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Flèche : double flèche horizontale 53">
            <a:extLst>
              <a:ext uri="{FF2B5EF4-FFF2-40B4-BE49-F238E27FC236}">
                <a16:creationId xmlns:a16="http://schemas.microsoft.com/office/drawing/2014/main" id="{4B2841A0-FE90-4000-A6C6-3EB48766D978}"/>
              </a:ext>
            </a:extLst>
          </p:cNvPr>
          <p:cNvSpPr/>
          <p:nvPr/>
        </p:nvSpPr>
        <p:spPr>
          <a:xfrm>
            <a:off x="7067557" y="2279868"/>
            <a:ext cx="1381112" cy="179189"/>
          </a:xfrm>
          <a:prstGeom prst="leftRightArrow">
            <a:avLst/>
          </a:prstGeom>
          <a:solidFill>
            <a:schemeClr val="accent4">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ZoneTexte 55">
            <a:extLst>
              <a:ext uri="{FF2B5EF4-FFF2-40B4-BE49-F238E27FC236}">
                <a16:creationId xmlns:a16="http://schemas.microsoft.com/office/drawing/2014/main" id="{12FFA321-E5CA-4054-AA13-E739C797B654}"/>
              </a:ext>
            </a:extLst>
          </p:cNvPr>
          <p:cNvSpPr txBox="1"/>
          <p:nvPr/>
        </p:nvSpPr>
        <p:spPr>
          <a:xfrm>
            <a:off x="7372349" y="1943100"/>
            <a:ext cx="773425" cy="307777"/>
          </a:xfrm>
          <a:prstGeom prst="rect">
            <a:avLst/>
          </a:prstGeom>
          <a:noFill/>
          <a:ln>
            <a:solidFill>
              <a:schemeClr val="tx1"/>
            </a:solidFill>
          </a:ln>
        </p:spPr>
        <p:txBody>
          <a:bodyPr wrap="square" rtlCol="0">
            <a:spAutoFit/>
          </a:bodyPr>
          <a:lstStyle/>
          <a:p>
            <a:r>
              <a:rPr lang="fr-FR" sz="1400" dirty="0"/>
              <a:t>30 jours</a:t>
            </a:r>
          </a:p>
        </p:txBody>
      </p:sp>
      <p:sp>
        <p:nvSpPr>
          <p:cNvPr id="57" name="Bulle narrative : rectangle à coins arrondis 56">
            <a:extLst>
              <a:ext uri="{FF2B5EF4-FFF2-40B4-BE49-F238E27FC236}">
                <a16:creationId xmlns:a16="http://schemas.microsoft.com/office/drawing/2014/main" id="{0BECE301-4AE0-41CB-AB95-9C732B075858}"/>
              </a:ext>
            </a:extLst>
          </p:cNvPr>
          <p:cNvSpPr/>
          <p:nvPr/>
        </p:nvSpPr>
        <p:spPr>
          <a:xfrm>
            <a:off x="7072726" y="3714749"/>
            <a:ext cx="1423567" cy="2443163"/>
          </a:xfrm>
          <a:prstGeom prst="wedgeRoundRectCallout">
            <a:avLst>
              <a:gd name="adj1" fmla="val -869"/>
              <a:gd name="adj2" fmla="val -113240"/>
              <a:gd name="adj3" fmla="val 16667"/>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ZoneTexte 57">
            <a:extLst>
              <a:ext uri="{FF2B5EF4-FFF2-40B4-BE49-F238E27FC236}">
                <a16:creationId xmlns:a16="http://schemas.microsoft.com/office/drawing/2014/main" id="{0E3985B3-C133-4F04-84D8-F2EF5E542F6D}"/>
              </a:ext>
            </a:extLst>
          </p:cNvPr>
          <p:cNvSpPr txBox="1"/>
          <p:nvPr/>
        </p:nvSpPr>
        <p:spPr>
          <a:xfrm>
            <a:off x="7153275" y="3695700"/>
            <a:ext cx="1266825" cy="2462213"/>
          </a:xfrm>
          <a:prstGeom prst="rect">
            <a:avLst/>
          </a:prstGeom>
          <a:noFill/>
        </p:spPr>
        <p:txBody>
          <a:bodyPr wrap="square" rtlCol="0">
            <a:spAutoFit/>
          </a:bodyPr>
          <a:lstStyle/>
          <a:p>
            <a:pPr algn="ctr"/>
            <a:r>
              <a:rPr lang="fr-FR" sz="1400" dirty="0"/>
              <a:t>Délai dont dispose le débiteur pour effectuer ses observations s’il est présent le jour de l’examen des créances par le mandataire judiciaire</a:t>
            </a:r>
          </a:p>
        </p:txBody>
      </p:sp>
      <p:cxnSp>
        <p:nvCxnSpPr>
          <p:cNvPr id="59" name="Connecteur droit 58">
            <a:extLst>
              <a:ext uri="{FF2B5EF4-FFF2-40B4-BE49-F238E27FC236}">
                <a16:creationId xmlns:a16="http://schemas.microsoft.com/office/drawing/2014/main" id="{7E1F7798-E1CF-44E1-9A30-06D155E363CB}"/>
              </a:ext>
            </a:extLst>
          </p:cNvPr>
          <p:cNvCxnSpPr>
            <a:cxnSpLocks/>
          </p:cNvCxnSpPr>
          <p:nvPr/>
        </p:nvCxnSpPr>
        <p:spPr>
          <a:xfrm>
            <a:off x="8658225" y="2133600"/>
            <a:ext cx="0" cy="12954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Bulle narrative : rectangle à coins arrondis 59">
            <a:extLst>
              <a:ext uri="{FF2B5EF4-FFF2-40B4-BE49-F238E27FC236}">
                <a16:creationId xmlns:a16="http://schemas.microsoft.com/office/drawing/2014/main" id="{203A08CA-CED1-4C1B-9C2D-DC6F88746B14}"/>
              </a:ext>
            </a:extLst>
          </p:cNvPr>
          <p:cNvSpPr/>
          <p:nvPr/>
        </p:nvSpPr>
        <p:spPr>
          <a:xfrm>
            <a:off x="8920575" y="847726"/>
            <a:ext cx="2503697" cy="1005363"/>
          </a:xfrm>
          <a:prstGeom prst="wedgeRoundRectCallout">
            <a:avLst>
              <a:gd name="adj1" fmla="val -58727"/>
              <a:gd name="adj2" fmla="val 76984"/>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1" name="ZoneTexte 60">
            <a:extLst>
              <a:ext uri="{FF2B5EF4-FFF2-40B4-BE49-F238E27FC236}">
                <a16:creationId xmlns:a16="http://schemas.microsoft.com/office/drawing/2014/main" id="{5F414900-6E01-4644-823A-D0BCC4BE3850}"/>
              </a:ext>
            </a:extLst>
          </p:cNvPr>
          <p:cNvSpPr txBox="1"/>
          <p:nvPr/>
        </p:nvSpPr>
        <p:spPr>
          <a:xfrm>
            <a:off x="9001125" y="914400"/>
            <a:ext cx="2314575" cy="954107"/>
          </a:xfrm>
          <a:prstGeom prst="rect">
            <a:avLst/>
          </a:prstGeom>
          <a:noFill/>
        </p:spPr>
        <p:txBody>
          <a:bodyPr wrap="square" rtlCol="0">
            <a:spAutoFit/>
          </a:bodyPr>
          <a:lstStyle/>
          <a:p>
            <a:pPr algn="ctr"/>
            <a:r>
              <a:rPr lang="fr-FR" sz="1400" dirty="0"/>
              <a:t>En cas d’absence du débiteur au jour de la vérification des créances par le mandataire, envoi d’une LRAR</a:t>
            </a:r>
          </a:p>
        </p:txBody>
      </p:sp>
      <p:sp>
        <p:nvSpPr>
          <p:cNvPr id="62" name="Flèche : double flèche horizontale 61">
            <a:extLst>
              <a:ext uri="{FF2B5EF4-FFF2-40B4-BE49-F238E27FC236}">
                <a16:creationId xmlns:a16="http://schemas.microsoft.com/office/drawing/2014/main" id="{6CDD19BE-962B-4009-97A1-4A8E38A7A15B}"/>
              </a:ext>
            </a:extLst>
          </p:cNvPr>
          <p:cNvSpPr/>
          <p:nvPr/>
        </p:nvSpPr>
        <p:spPr>
          <a:xfrm>
            <a:off x="8705857" y="2279868"/>
            <a:ext cx="1381112" cy="179189"/>
          </a:xfrm>
          <a:prstGeom prst="leftRightArrow">
            <a:avLst/>
          </a:prstGeom>
          <a:solidFill>
            <a:schemeClr val="accent4">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3" name="ZoneTexte 62">
            <a:extLst>
              <a:ext uri="{FF2B5EF4-FFF2-40B4-BE49-F238E27FC236}">
                <a16:creationId xmlns:a16="http://schemas.microsoft.com/office/drawing/2014/main" id="{2F26E18F-8A8A-44D9-B97B-FE0893A1400F}"/>
              </a:ext>
            </a:extLst>
          </p:cNvPr>
          <p:cNvSpPr txBox="1"/>
          <p:nvPr/>
        </p:nvSpPr>
        <p:spPr>
          <a:xfrm>
            <a:off x="9010649" y="1943100"/>
            <a:ext cx="773425" cy="307777"/>
          </a:xfrm>
          <a:prstGeom prst="rect">
            <a:avLst/>
          </a:prstGeom>
          <a:noFill/>
          <a:ln>
            <a:solidFill>
              <a:schemeClr val="tx1"/>
            </a:solidFill>
          </a:ln>
        </p:spPr>
        <p:txBody>
          <a:bodyPr wrap="square" rtlCol="0">
            <a:spAutoFit/>
          </a:bodyPr>
          <a:lstStyle/>
          <a:p>
            <a:r>
              <a:rPr lang="fr-FR" sz="1400" dirty="0"/>
              <a:t>30 jours</a:t>
            </a:r>
          </a:p>
        </p:txBody>
      </p:sp>
      <p:cxnSp>
        <p:nvCxnSpPr>
          <p:cNvPr id="64" name="Connecteur droit 63">
            <a:extLst>
              <a:ext uri="{FF2B5EF4-FFF2-40B4-BE49-F238E27FC236}">
                <a16:creationId xmlns:a16="http://schemas.microsoft.com/office/drawing/2014/main" id="{33457EEA-6E02-486E-9F40-A76F04D902A4}"/>
              </a:ext>
            </a:extLst>
          </p:cNvPr>
          <p:cNvCxnSpPr>
            <a:cxnSpLocks/>
          </p:cNvCxnSpPr>
          <p:nvPr/>
        </p:nvCxnSpPr>
        <p:spPr>
          <a:xfrm>
            <a:off x="10115550" y="2114550"/>
            <a:ext cx="0" cy="12954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Bulle narrative : rectangle à coins arrondis 64">
            <a:extLst>
              <a:ext uri="{FF2B5EF4-FFF2-40B4-BE49-F238E27FC236}">
                <a16:creationId xmlns:a16="http://schemas.microsoft.com/office/drawing/2014/main" id="{A694A274-5846-4A41-9F93-7C45E74AA458}"/>
              </a:ext>
            </a:extLst>
          </p:cNvPr>
          <p:cNvSpPr/>
          <p:nvPr/>
        </p:nvSpPr>
        <p:spPr>
          <a:xfrm>
            <a:off x="8839215" y="3240763"/>
            <a:ext cx="2124054" cy="1528960"/>
          </a:xfrm>
          <a:prstGeom prst="wedgeRoundRectCallout">
            <a:avLst>
              <a:gd name="adj1" fmla="val -23683"/>
              <a:gd name="adj2" fmla="val -101195"/>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6" name="ZoneTexte 65">
            <a:extLst>
              <a:ext uri="{FF2B5EF4-FFF2-40B4-BE49-F238E27FC236}">
                <a16:creationId xmlns:a16="http://schemas.microsoft.com/office/drawing/2014/main" id="{7203EDA5-79A2-447E-83C7-67991BCDC73B}"/>
              </a:ext>
            </a:extLst>
          </p:cNvPr>
          <p:cNvSpPr txBox="1"/>
          <p:nvPr/>
        </p:nvSpPr>
        <p:spPr>
          <a:xfrm>
            <a:off x="8911058" y="3324225"/>
            <a:ext cx="1976017" cy="1384995"/>
          </a:xfrm>
          <a:prstGeom prst="rect">
            <a:avLst/>
          </a:prstGeom>
          <a:noFill/>
        </p:spPr>
        <p:txBody>
          <a:bodyPr wrap="square" rtlCol="0">
            <a:spAutoFit/>
          </a:bodyPr>
          <a:lstStyle/>
          <a:p>
            <a:pPr algn="ctr"/>
            <a:r>
              <a:rPr lang="fr-FR" sz="1400" dirty="0"/>
              <a:t>Délai dont dispose le débiteur qui n’était pas présent le jour de la vérification des créances pour effectuer ses observations</a:t>
            </a:r>
          </a:p>
        </p:txBody>
      </p:sp>
      <p:sp>
        <p:nvSpPr>
          <p:cNvPr id="67" name="Bulle narrative : rectangle à coins arrondis 66">
            <a:extLst>
              <a:ext uri="{FF2B5EF4-FFF2-40B4-BE49-F238E27FC236}">
                <a16:creationId xmlns:a16="http://schemas.microsoft.com/office/drawing/2014/main" id="{D9A2637B-466E-4820-B3CD-0CB7CAA95980}"/>
              </a:ext>
            </a:extLst>
          </p:cNvPr>
          <p:cNvSpPr/>
          <p:nvPr/>
        </p:nvSpPr>
        <p:spPr>
          <a:xfrm>
            <a:off x="9557924" y="4876800"/>
            <a:ext cx="2500720" cy="1686163"/>
          </a:xfrm>
          <a:prstGeom prst="wedgeRoundRectCallout">
            <a:avLst>
              <a:gd name="adj1" fmla="val 21160"/>
              <a:gd name="adj2" fmla="val -136765"/>
              <a:gd name="adj3" fmla="val 16667"/>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8" name="ZoneTexte 67">
            <a:extLst>
              <a:ext uri="{FF2B5EF4-FFF2-40B4-BE49-F238E27FC236}">
                <a16:creationId xmlns:a16="http://schemas.microsoft.com/office/drawing/2014/main" id="{8CE413FD-2967-4D8C-89DE-89C0C86813CD}"/>
              </a:ext>
            </a:extLst>
          </p:cNvPr>
          <p:cNvSpPr txBox="1"/>
          <p:nvPr/>
        </p:nvSpPr>
        <p:spPr>
          <a:xfrm>
            <a:off x="9667875" y="4962525"/>
            <a:ext cx="2305050" cy="1600438"/>
          </a:xfrm>
          <a:prstGeom prst="rect">
            <a:avLst/>
          </a:prstGeom>
          <a:noFill/>
        </p:spPr>
        <p:txBody>
          <a:bodyPr wrap="square" rtlCol="0">
            <a:spAutoFit/>
          </a:bodyPr>
          <a:lstStyle/>
          <a:p>
            <a:pPr algn="ctr"/>
            <a:r>
              <a:rPr lang="fr-FR" sz="1400" dirty="0"/>
              <a:t>Date limite à laquelle le mandataire doit remettre l’état des créances au juge-commissaire (18 mois à compter de l’ouverture de la procédure pour notre tribunal)</a:t>
            </a:r>
          </a:p>
        </p:txBody>
      </p:sp>
      <p:sp>
        <p:nvSpPr>
          <p:cNvPr id="55" name="ZoneTexte 17">
            <a:extLst>
              <a:ext uri="{FF2B5EF4-FFF2-40B4-BE49-F238E27FC236}">
                <a16:creationId xmlns:a16="http://schemas.microsoft.com/office/drawing/2014/main" id="{A3B07036-7E86-49FB-A8C4-DCA0DE87857E}"/>
              </a:ext>
            </a:extLst>
          </p:cNvPr>
          <p:cNvSpPr txBox="1"/>
          <p:nvPr/>
        </p:nvSpPr>
        <p:spPr>
          <a:xfrm>
            <a:off x="1775521" y="116971"/>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Schéma général concernant les délais en rapport avec la déclaration de créance (3) </a:t>
            </a:r>
          </a:p>
        </p:txBody>
      </p:sp>
      <p:sp>
        <p:nvSpPr>
          <p:cNvPr id="69" name="ZoneTexte 18">
            <a:hlinkClick r:id="rId2" action="ppaction://hlinksldjump"/>
            <a:extLst>
              <a:ext uri="{FF2B5EF4-FFF2-40B4-BE49-F238E27FC236}">
                <a16:creationId xmlns:a16="http://schemas.microsoft.com/office/drawing/2014/main" id="{9C5CCB1E-869B-4AD0-9AB5-004A5846DD20}"/>
              </a:ext>
            </a:extLst>
          </p:cNvPr>
          <p:cNvSpPr txBox="1"/>
          <p:nvPr/>
        </p:nvSpPr>
        <p:spPr>
          <a:xfrm>
            <a:off x="0" y="116632"/>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12 </a:t>
            </a:r>
          </a:p>
        </p:txBody>
      </p:sp>
    </p:spTree>
    <p:extLst>
      <p:ext uri="{BB962C8B-B14F-4D97-AF65-F5344CB8AC3E}">
        <p14:creationId xmlns:p14="http://schemas.microsoft.com/office/powerpoint/2010/main" val="725453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a:xfrm>
            <a:off x="47625" y="6550433"/>
            <a:ext cx="2743200" cy="228600"/>
          </a:xfrm>
        </p:spPr>
        <p:txBody>
          <a:bodyPr/>
          <a:lstStyle/>
          <a:p>
            <a:r>
              <a:rPr lang="fr-FR" dirty="0"/>
              <a:t>15/12/2020</a:t>
            </a:r>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37</a:t>
            </a:fld>
            <a:endParaRPr lang="fr-FR" dirty="0"/>
          </a:p>
        </p:txBody>
      </p:sp>
      <p:sp>
        <p:nvSpPr>
          <p:cNvPr id="3" name="Flèche : droite 2">
            <a:extLst>
              <a:ext uri="{FF2B5EF4-FFF2-40B4-BE49-F238E27FC236}">
                <a16:creationId xmlns:a16="http://schemas.microsoft.com/office/drawing/2014/main" id="{53F31ECD-4A79-4FFA-AEE3-D214466EEAB7}"/>
              </a:ext>
            </a:extLst>
          </p:cNvPr>
          <p:cNvSpPr/>
          <p:nvPr/>
        </p:nvSpPr>
        <p:spPr>
          <a:xfrm>
            <a:off x="335360" y="980728"/>
            <a:ext cx="936104" cy="360040"/>
          </a:xfrm>
          <a:prstGeom prst="rightArrow">
            <a:avLst/>
          </a:prstGeom>
          <a:pattFill prst="pct60">
            <a:fgClr>
              <a:schemeClr val="accent1"/>
            </a:fgClr>
            <a:bgClr>
              <a:schemeClr val="bg1"/>
            </a:bgClr>
          </a:patt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ZoneTexte 3">
            <a:extLst>
              <a:ext uri="{FF2B5EF4-FFF2-40B4-BE49-F238E27FC236}">
                <a16:creationId xmlns:a16="http://schemas.microsoft.com/office/drawing/2014/main" id="{DC7753A1-9FBC-455D-A75C-BCA06E5A9E30}"/>
              </a:ext>
            </a:extLst>
          </p:cNvPr>
          <p:cNvSpPr txBox="1"/>
          <p:nvPr/>
        </p:nvSpPr>
        <p:spPr>
          <a:xfrm>
            <a:off x="1428206" y="911721"/>
            <a:ext cx="9753600" cy="1200329"/>
          </a:xfrm>
          <a:prstGeom prst="rect">
            <a:avLst/>
          </a:prstGeom>
          <a:noFill/>
        </p:spPr>
        <p:txBody>
          <a:bodyPr wrap="square" rtlCol="0">
            <a:spAutoFit/>
          </a:bodyPr>
          <a:lstStyle/>
          <a:p>
            <a:pPr algn="just"/>
            <a:r>
              <a:rPr lang="fr-FR" dirty="0"/>
              <a:t>Elle est l’aboutissement de la vérification des créances effectuée par le mandataire judiciaire, faite en collaboration avec le débiteur. Elle reproduit la contestation soulevée soit par le débiteur, soit à l’initiative même du mandataire judiciaire. Le mandataire ne peut, de sa propre autorité, décider d’exclure les contestations de créances émanant du débiteur (sauf si elles sont hors délais)</a:t>
            </a:r>
          </a:p>
        </p:txBody>
      </p:sp>
      <p:sp>
        <p:nvSpPr>
          <p:cNvPr id="24" name="Flèche : droite 23">
            <a:extLst>
              <a:ext uri="{FF2B5EF4-FFF2-40B4-BE49-F238E27FC236}">
                <a16:creationId xmlns:a16="http://schemas.microsoft.com/office/drawing/2014/main" id="{5EDECA73-7401-4904-90C8-BA2A8AF295D9}"/>
              </a:ext>
            </a:extLst>
          </p:cNvPr>
          <p:cNvSpPr/>
          <p:nvPr/>
        </p:nvSpPr>
        <p:spPr>
          <a:xfrm>
            <a:off x="335360" y="2348880"/>
            <a:ext cx="936104" cy="360040"/>
          </a:xfrm>
          <a:prstGeom prst="rightArrow">
            <a:avLst/>
          </a:prstGeom>
          <a:pattFill prst="pct60">
            <a:fgClr>
              <a:schemeClr val="accent6">
                <a:lumMod val="75000"/>
              </a:schemeClr>
            </a:fgClr>
            <a:bgClr>
              <a:schemeClr val="bg1"/>
            </a:bgClr>
          </a:patt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ZoneTexte 24">
            <a:extLst>
              <a:ext uri="{FF2B5EF4-FFF2-40B4-BE49-F238E27FC236}">
                <a16:creationId xmlns:a16="http://schemas.microsoft.com/office/drawing/2014/main" id="{C368F75E-AE3A-4C21-ABE5-047DADFEFD75}"/>
              </a:ext>
            </a:extLst>
          </p:cNvPr>
          <p:cNvSpPr txBox="1"/>
          <p:nvPr/>
        </p:nvSpPr>
        <p:spPr>
          <a:xfrm>
            <a:off x="1449971" y="2253387"/>
            <a:ext cx="9753600" cy="646331"/>
          </a:xfrm>
          <a:prstGeom prst="rect">
            <a:avLst/>
          </a:prstGeom>
          <a:noFill/>
        </p:spPr>
        <p:txBody>
          <a:bodyPr wrap="square" rtlCol="0">
            <a:spAutoFit/>
          </a:bodyPr>
          <a:lstStyle/>
          <a:p>
            <a:pPr algn="just"/>
            <a:r>
              <a:rPr lang="fr-FR" dirty="0"/>
              <a:t>Le courrier de contestation de la créance déclarée, en LRAR, qui ne peut avoir comme auteur que le mandataire judiciaire, doit comporter les mentions suivantes (article R. 624-1) :</a:t>
            </a:r>
          </a:p>
        </p:txBody>
      </p:sp>
      <p:sp>
        <p:nvSpPr>
          <p:cNvPr id="29" name="ZoneTexte 28">
            <a:extLst>
              <a:ext uri="{FF2B5EF4-FFF2-40B4-BE49-F238E27FC236}">
                <a16:creationId xmlns:a16="http://schemas.microsoft.com/office/drawing/2014/main" id="{F94DEA3D-3A31-4827-BA9F-78BBCDAE2720}"/>
              </a:ext>
            </a:extLst>
          </p:cNvPr>
          <p:cNvSpPr txBox="1"/>
          <p:nvPr/>
        </p:nvSpPr>
        <p:spPr>
          <a:xfrm>
            <a:off x="2135560" y="2882037"/>
            <a:ext cx="9069971" cy="646331"/>
          </a:xfrm>
          <a:prstGeom prst="rect">
            <a:avLst/>
          </a:prstGeom>
          <a:noFill/>
        </p:spPr>
        <p:txBody>
          <a:bodyPr wrap="square" rtlCol="0">
            <a:spAutoFit/>
          </a:bodyPr>
          <a:lstStyle/>
          <a:p>
            <a:pPr algn="just">
              <a:buClr>
                <a:schemeClr val="accent6">
                  <a:lumMod val="75000"/>
                </a:schemeClr>
              </a:buClr>
              <a:buSzPct val="120000"/>
            </a:pPr>
            <a:r>
              <a:rPr lang="fr-FR" dirty="0"/>
              <a:t>l’objet de la discussion (c’est-à-dire une véritable discussion sur la créance, permettant au juge-commissaire de prendre position concernant la contestation émise);</a:t>
            </a:r>
          </a:p>
        </p:txBody>
      </p:sp>
      <p:sp>
        <p:nvSpPr>
          <p:cNvPr id="36" name="ZoneTexte 35">
            <a:extLst>
              <a:ext uri="{FF2B5EF4-FFF2-40B4-BE49-F238E27FC236}">
                <a16:creationId xmlns:a16="http://schemas.microsoft.com/office/drawing/2014/main" id="{F9258F92-4840-4B5F-8BF9-6261E319C36E}"/>
              </a:ext>
            </a:extLst>
          </p:cNvPr>
          <p:cNvSpPr txBox="1"/>
          <p:nvPr/>
        </p:nvSpPr>
        <p:spPr>
          <a:xfrm>
            <a:off x="2162174" y="3507313"/>
            <a:ext cx="9069971" cy="646331"/>
          </a:xfrm>
          <a:prstGeom prst="rect">
            <a:avLst/>
          </a:prstGeom>
          <a:noFill/>
        </p:spPr>
        <p:txBody>
          <a:bodyPr wrap="square" rtlCol="0">
            <a:spAutoFit/>
          </a:bodyPr>
          <a:lstStyle/>
          <a:p>
            <a:pPr algn="just">
              <a:buClr>
                <a:schemeClr val="accent6">
                  <a:lumMod val="75000"/>
                </a:schemeClr>
              </a:buClr>
              <a:buSzPct val="120000"/>
            </a:pPr>
            <a:r>
              <a:rPr lang="fr-FR" dirty="0"/>
              <a:t>le montant de la créance dont l’inscription est proposée, (à savoir la proposition du mandataire judiciaire de rejet partiel ou total de la créance); </a:t>
            </a:r>
          </a:p>
        </p:txBody>
      </p:sp>
      <p:sp>
        <p:nvSpPr>
          <p:cNvPr id="37" name="ZoneTexte 36">
            <a:extLst>
              <a:ext uri="{FF2B5EF4-FFF2-40B4-BE49-F238E27FC236}">
                <a16:creationId xmlns:a16="http://schemas.microsoft.com/office/drawing/2014/main" id="{6C9B8853-443B-420B-BB63-1F220DC9116F}"/>
              </a:ext>
            </a:extLst>
          </p:cNvPr>
          <p:cNvSpPr txBox="1"/>
          <p:nvPr/>
        </p:nvSpPr>
        <p:spPr>
          <a:xfrm>
            <a:off x="2162174" y="4150821"/>
            <a:ext cx="9069971" cy="646331"/>
          </a:xfrm>
          <a:prstGeom prst="rect">
            <a:avLst/>
          </a:prstGeom>
          <a:noFill/>
        </p:spPr>
        <p:txBody>
          <a:bodyPr wrap="square" rtlCol="0">
            <a:spAutoFit/>
          </a:bodyPr>
          <a:lstStyle/>
          <a:p>
            <a:pPr algn="just">
              <a:buClr>
                <a:schemeClr val="accent6">
                  <a:lumMod val="75000"/>
                </a:schemeClr>
              </a:buClr>
              <a:buSzPct val="120000"/>
            </a:pPr>
            <a:r>
              <a:rPr lang="fr-FR" dirty="0"/>
              <a:t>rappelle les dispositions de l’article L. 622-27 (concernant les conséquences du défaut de réponse dans les 30 jours).</a:t>
            </a:r>
          </a:p>
        </p:txBody>
      </p:sp>
      <p:sp>
        <p:nvSpPr>
          <p:cNvPr id="38" name="Flèche : droite 37">
            <a:extLst>
              <a:ext uri="{FF2B5EF4-FFF2-40B4-BE49-F238E27FC236}">
                <a16:creationId xmlns:a16="http://schemas.microsoft.com/office/drawing/2014/main" id="{401C4073-BDC6-4367-BCBA-3964CA80F94F}"/>
              </a:ext>
            </a:extLst>
          </p:cNvPr>
          <p:cNvSpPr/>
          <p:nvPr/>
        </p:nvSpPr>
        <p:spPr>
          <a:xfrm>
            <a:off x="335360" y="4952052"/>
            <a:ext cx="1008112" cy="425797"/>
          </a:xfrm>
          <a:prstGeom prst="rightArrow">
            <a:avLst/>
          </a:prstGeom>
          <a:pattFill prst="pct60">
            <a:fgClr>
              <a:schemeClr val="accent2">
                <a:lumMod val="75000"/>
              </a:schemeClr>
            </a:fgClr>
            <a:bgClr>
              <a:schemeClr val="bg1"/>
            </a:bgClr>
          </a:patt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ZoneTexte 38">
            <a:extLst>
              <a:ext uri="{FF2B5EF4-FFF2-40B4-BE49-F238E27FC236}">
                <a16:creationId xmlns:a16="http://schemas.microsoft.com/office/drawing/2014/main" id="{343A5D43-0F58-497B-A7CE-A0810C80FA53}"/>
              </a:ext>
            </a:extLst>
          </p:cNvPr>
          <p:cNvSpPr txBox="1"/>
          <p:nvPr/>
        </p:nvSpPr>
        <p:spPr>
          <a:xfrm>
            <a:off x="1449971" y="4942914"/>
            <a:ext cx="9753600" cy="369332"/>
          </a:xfrm>
          <a:prstGeom prst="rect">
            <a:avLst/>
          </a:prstGeom>
          <a:noFill/>
        </p:spPr>
        <p:txBody>
          <a:bodyPr wrap="square" rtlCol="0">
            <a:spAutoFit/>
          </a:bodyPr>
          <a:lstStyle/>
          <a:p>
            <a:pPr algn="just"/>
            <a:r>
              <a:rPr lang="fr-FR" dirty="0"/>
              <a:t>Ce document doit faire l’objet d’une vérification de la part du juge-commissaire concernant :</a:t>
            </a:r>
          </a:p>
        </p:txBody>
      </p:sp>
      <p:sp>
        <p:nvSpPr>
          <p:cNvPr id="40" name="ZoneTexte 39">
            <a:extLst>
              <a:ext uri="{FF2B5EF4-FFF2-40B4-BE49-F238E27FC236}">
                <a16:creationId xmlns:a16="http://schemas.microsoft.com/office/drawing/2014/main" id="{1F6C0CFD-0E70-4039-A094-88672D7DBF75}"/>
              </a:ext>
            </a:extLst>
          </p:cNvPr>
          <p:cNvSpPr txBox="1"/>
          <p:nvPr/>
        </p:nvSpPr>
        <p:spPr>
          <a:xfrm>
            <a:off x="2152649" y="5323914"/>
            <a:ext cx="9069971" cy="369332"/>
          </a:xfrm>
          <a:prstGeom prst="rect">
            <a:avLst/>
          </a:prstGeom>
          <a:noFill/>
        </p:spPr>
        <p:txBody>
          <a:bodyPr wrap="square" rtlCol="0">
            <a:spAutoFit/>
          </a:bodyPr>
          <a:lstStyle/>
          <a:p>
            <a:pPr algn="just">
              <a:buClr>
                <a:schemeClr val="accent2">
                  <a:lumMod val="75000"/>
                </a:schemeClr>
              </a:buClr>
              <a:buSzPct val="120000"/>
            </a:pPr>
            <a:r>
              <a:rPr lang="fr-FR" dirty="0"/>
              <a:t>sa régularité et sa réception par le créancier (avis de réception signé par le débiteur),</a:t>
            </a:r>
          </a:p>
        </p:txBody>
      </p:sp>
      <p:sp>
        <p:nvSpPr>
          <p:cNvPr id="41" name="ZoneTexte 40">
            <a:extLst>
              <a:ext uri="{FF2B5EF4-FFF2-40B4-BE49-F238E27FC236}">
                <a16:creationId xmlns:a16="http://schemas.microsoft.com/office/drawing/2014/main" id="{616B38A2-F565-47F5-98B0-4C3C3C95AD9A}"/>
              </a:ext>
            </a:extLst>
          </p:cNvPr>
          <p:cNvSpPr txBox="1"/>
          <p:nvPr/>
        </p:nvSpPr>
        <p:spPr>
          <a:xfrm>
            <a:off x="2162174" y="5704914"/>
            <a:ext cx="9069971" cy="369332"/>
          </a:xfrm>
          <a:prstGeom prst="rect">
            <a:avLst/>
          </a:prstGeom>
          <a:noFill/>
        </p:spPr>
        <p:txBody>
          <a:bodyPr wrap="square" rtlCol="0">
            <a:spAutoFit/>
          </a:bodyPr>
          <a:lstStyle/>
          <a:p>
            <a:pPr algn="just">
              <a:buClr>
                <a:schemeClr val="accent2">
                  <a:lumMod val="75000"/>
                </a:schemeClr>
              </a:buClr>
              <a:buSzPct val="120000"/>
            </a:pPr>
            <a:r>
              <a:rPr lang="fr-FR" dirty="0"/>
              <a:t>si la contestation émane du débiteur, que celle-ci a bien été faite dans les délais</a:t>
            </a:r>
          </a:p>
        </p:txBody>
      </p:sp>
      <p:sp>
        <p:nvSpPr>
          <p:cNvPr id="17" name="ZoneTexte 17">
            <a:extLst>
              <a:ext uri="{FF2B5EF4-FFF2-40B4-BE49-F238E27FC236}">
                <a16:creationId xmlns:a16="http://schemas.microsoft.com/office/drawing/2014/main" id="{E9952594-3B5F-400F-B931-5357F0650A4E}"/>
              </a:ext>
            </a:extLst>
          </p:cNvPr>
          <p:cNvSpPr txBox="1"/>
          <p:nvPr/>
        </p:nvSpPr>
        <p:spPr>
          <a:xfrm>
            <a:off x="1559496" y="260987"/>
            <a:ext cx="10632503"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La lettre de contestation de créance émise par le mandataire   </a:t>
            </a:r>
          </a:p>
        </p:txBody>
      </p:sp>
      <p:sp>
        <p:nvSpPr>
          <p:cNvPr id="18" name="ZoneTexte 18">
            <a:hlinkClick r:id="rId2" action="ppaction://hlinksldjump"/>
            <a:extLst>
              <a:ext uri="{FF2B5EF4-FFF2-40B4-BE49-F238E27FC236}">
                <a16:creationId xmlns:a16="http://schemas.microsoft.com/office/drawing/2014/main" id="{3FA4ED48-CDE7-448A-B2A1-5C77EA9F4983}"/>
              </a:ext>
            </a:extLst>
          </p:cNvPr>
          <p:cNvSpPr txBox="1"/>
          <p:nvPr/>
        </p:nvSpPr>
        <p:spPr>
          <a:xfrm>
            <a:off x="0" y="26064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13 </a:t>
            </a:r>
          </a:p>
        </p:txBody>
      </p:sp>
      <p:sp>
        <p:nvSpPr>
          <p:cNvPr id="19" name="Flèche : droite 18">
            <a:extLst>
              <a:ext uri="{FF2B5EF4-FFF2-40B4-BE49-F238E27FC236}">
                <a16:creationId xmlns:a16="http://schemas.microsoft.com/office/drawing/2014/main" id="{9B658CA6-BFA1-4163-B295-4C05102A7741}"/>
              </a:ext>
            </a:extLst>
          </p:cNvPr>
          <p:cNvSpPr/>
          <p:nvPr/>
        </p:nvSpPr>
        <p:spPr>
          <a:xfrm>
            <a:off x="1783904" y="2977702"/>
            <a:ext cx="351656" cy="216024"/>
          </a:xfrm>
          <a:prstGeom prst="rightArrow">
            <a:avLst/>
          </a:prstGeom>
          <a:pattFill prst="pct60">
            <a:fgClr>
              <a:schemeClr val="accent6">
                <a:lumMod val="75000"/>
              </a:schemeClr>
            </a:fgClr>
            <a:bgClr>
              <a:schemeClr val="bg1"/>
            </a:bgClr>
          </a:patt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Flèche : droite 19">
            <a:extLst>
              <a:ext uri="{FF2B5EF4-FFF2-40B4-BE49-F238E27FC236}">
                <a16:creationId xmlns:a16="http://schemas.microsoft.com/office/drawing/2014/main" id="{594018E5-AC34-40AE-A9CA-00068F18F915}"/>
              </a:ext>
            </a:extLst>
          </p:cNvPr>
          <p:cNvSpPr/>
          <p:nvPr/>
        </p:nvSpPr>
        <p:spPr>
          <a:xfrm>
            <a:off x="1811174" y="3592113"/>
            <a:ext cx="351656" cy="216024"/>
          </a:xfrm>
          <a:prstGeom prst="rightArrow">
            <a:avLst/>
          </a:prstGeom>
          <a:pattFill prst="pct60">
            <a:fgClr>
              <a:schemeClr val="accent6">
                <a:lumMod val="75000"/>
              </a:schemeClr>
            </a:fgClr>
            <a:bgClr>
              <a:schemeClr val="bg1"/>
            </a:bgClr>
          </a:patt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Flèche : droite 25">
            <a:extLst>
              <a:ext uri="{FF2B5EF4-FFF2-40B4-BE49-F238E27FC236}">
                <a16:creationId xmlns:a16="http://schemas.microsoft.com/office/drawing/2014/main" id="{B73BF4F1-6ECB-43C8-8E58-B69E316CBEBE}"/>
              </a:ext>
            </a:extLst>
          </p:cNvPr>
          <p:cNvSpPr/>
          <p:nvPr/>
        </p:nvSpPr>
        <p:spPr>
          <a:xfrm>
            <a:off x="1801554" y="4256257"/>
            <a:ext cx="351656" cy="216024"/>
          </a:xfrm>
          <a:prstGeom prst="rightArrow">
            <a:avLst/>
          </a:prstGeom>
          <a:pattFill prst="pct60">
            <a:fgClr>
              <a:schemeClr val="accent6">
                <a:lumMod val="75000"/>
              </a:schemeClr>
            </a:fgClr>
            <a:bgClr>
              <a:schemeClr val="bg1"/>
            </a:bgClr>
          </a:patt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Flèche : droite 26">
            <a:extLst>
              <a:ext uri="{FF2B5EF4-FFF2-40B4-BE49-F238E27FC236}">
                <a16:creationId xmlns:a16="http://schemas.microsoft.com/office/drawing/2014/main" id="{72AC2F19-34ED-4183-91EF-9E895102F01B}"/>
              </a:ext>
            </a:extLst>
          </p:cNvPr>
          <p:cNvSpPr/>
          <p:nvPr/>
        </p:nvSpPr>
        <p:spPr>
          <a:xfrm>
            <a:off x="1813661" y="5416708"/>
            <a:ext cx="351656" cy="216024"/>
          </a:xfrm>
          <a:prstGeom prst="rightArrow">
            <a:avLst/>
          </a:prstGeom>
          <a:pattFill prst="pct60">
            <a:fgClr>
              <a:schemeClr val="accent2">
                <a:lumMod val="75000"/>
              </a:schemeClr>
            </a:fgClr>
            <a:bgClr>
              <a:schemeClr val="bg1"/>
            </a:bgClr>
          </a:patt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Flèche : droite 27">
            <a:extLst>
              <a:ext uri="{FF2B5EF4-FFF2-40B4-BE49-F238E27FC236}">
                <a16:creationId xmlns:a16="http://schemas.microsoft.com/office/drawing/2014/main" id="{D10EC08E-197B-4CA0-9A35-9869EBDA5844}"/>
              </a:ext>
            </a:extLst>
          </p:cNvPr>
          <p:cNvSpPr/>
          <p:nvPr/>
        </p:nvSpPr>
        <p:spPr>
          <a:xfrm>
            <a:off x="1823645" y="5805264"/>
            <a:ext cx="351656" cy="216024"/>
          </a:xfrm>
          <a:prstGeom prst="rightArrow">
            <a:avLst/>
          </a:prstGeom>
          <a:pattFill prst="pct60">
            <a:fgClr>
              <a:schemeClr val="accent2">
                <a:lumMod val="75000"/>
              </a:schemeClr>
            </a:fgClr>
            <a:bgClr>
              <a:schemeClr val="bg1"/>
            </a:bgClr>
          </a:patt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741100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a:xfrm>
            <a:off x="47625" y="6550433"/>
            <a:ext cx="2743200" cy="228600"/>
          </a:xfrm>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a:xfrm>
            <a:off x="9428162" y="6629400"/>
            <a:ext cx="2743200" cy="228600"/>
          </a:xfrm>
        </p:spPr>
        <p:txBody>
          <a:bodyPr/>
          <a:lstStyle/>
          <a:p>
            <a:fld id="{A7D2C6EA-A00E-474B-A989-EF59E4134B89}" type="slidenum">
              <a:rPr lang="fr-FR" smtClean="0"/>
              <a:t>38</a:t>
            </a:fld>
            <a:endParaRPr lang="fr-FR" dirty="0"/>
          </a:p>
        </p:txBody>
      </p:sp>
      <p:sp>
        <p:nvSpPr>
          <p:cNvPr id="4" name="ZoneTexte 3">
            <a:extLst>
              <a:ext uri="{FF2B5EF4-FFF2-40B4-BE49-F238E27FC236}">
                <a16:creationId xmlns:a16="http://schemas.microsoft.com/office/drawing/2014/main" id="{DC7753A1-9FBC-455D-A75C-BCA06E5A9E30}"/>
              </a:ext>
            </a:extLst>
          </p:cNvPr>
          <p:cNvSpPr txBox="1"/>
          <p:nvPr/>
        </p:nvSpPr>
        <p:spPr>
          <a:xfrm>
            <a:off x="1428206" y="1111746"/>
            <a:ext cx="9753600" cy="923330"/>
          </a:xfrm>
          <a:prstGeom prst="rect">
            <a:avLst/>
          </a:prstGeom>
          <a:noFill/>
        </p:spPr>
        <p:txBody>
          <a:bodyPr wrap="square" rtlCol="0">
            <a:spAutoFit/>
          </a:bodyPr>
          <a:lstStyle/>
          <a:p>
            <a:pPr algn="just"/>
            <a:r>
              <a:rPr lang="fr-FR" dirty="0"/>
              <a:t>Cet état, établi par le mandataire judiciaire, dans les délais fixés par le tribunal (18 mois pour le TC de CANNES), est déposé au greffe, pour être remis, sans délai au juge-commissaire. Il comporte les mentions suivantes :</a:t>
            </a:r>
          </a:p>
        </p:txBody>
      </p:sp>
      <p:sp>
        <p:nvSpPr>
          <p:cNvPr id="29" name="ZoneTexte 28">
            <a:extLst>
              <a:ext uri="{FF2B5EF4-FFF2-40B4-BE49-F238E27FC236}">
                <a16:creationId xmlns:a16="http://schemas.microsoft.com/office/drawing/2014/main" id="{F94DEA3D-3A31-4827-BA9F-78BBCDAE2720}"/>
              </a:ext>
            </a:extLst>
          </p:cNvPr>
          <p:cNvSpPr txBox="1"/>
          <p:nvPr/>
        </p:nvSpPr>
        <p:spPr>
          <a:xfrm>
            <a:off x="2270051" y="2100987"/>
            <a:ext cx="9500463" cy="369332"/>
          </a:xfrm>
          <a:prstGeom prst="rect">
            <a:avLst/>
          </a:prstGeom>
          <a:noFill/>
        </p:spPr>
        <p:txBody>
          <a:bodyPr wrap="square" rtlCol="0">
            <a:spAutoFit/>
          </a:bodyPr>
          <a:lstStyle/>
          <a:p>
            <a:pPr algn="just">
              <a:buClr>
                <a:schemeClr val="accent5">
                  <a:lumMod val="75000"/>
                </a:schemeClr>
              </a:buClr>
              <a:buSzPct val="120000"/>
            </a:pPr>
            <a:r>
              <a:rPr lang="fr-FR" dirty="0"/>
              <a:t>Le montant de la créance, avec indication des sommes à échoir et de la date de leurs échéances ;</a:t>
            </a:r>
          </a:p>
        </p:txBody>
      </p:sp>
      <p:sp>
        <p:nvSpPr>
          <p:cNvPr id="36" name="ZoneTexte 35">
            <a:extLst>
              <a:ext uri="{FF2B5EF4-FFF2-40B4-BE49-F238E27FC236}">
                <a16:creationId xmlns:a16="http://schemas.microsoft.com/office/drawing/2014/main" id="{F9258F92-4840-4B5F-8BF9-6261E319C36E}"/>
              </a:ext>
            </a:extLst>
          </p:cNvPr>
          <p:cNvSpPr txBox="1"/>
          <p:nvPr/>
        </p:nvSpPr>
        <p:spPr>
          <a:xfrm>
            <a:off x="2279576" y="2548662"/>
            <a:ext cx="9500463" cy="369332"/>
          </a:xfrm>
          <a:prstGeom prst="rect">
            <a:avLst/>
          </a:prstGeom>
          <a:noFill/>
        </p:spPr>
        <p:txBody>
          <a:bodyPr wrap="square" rtlCol="0">
            <a:spAutoFit/>
          </a:bodyPr>
          <a:lstStyle/>
          <a:p>
            <a:pPr algn="just">
              <a:buClr>
                <a:schemeClr val="accent5">
                  <a:lumMod val="75000"/>
                </a:schemeClr>
              </a:buClr>
              <a:buSzPct val="120000"/>
            </a:pPr>
            <a:r>
              <a:rPr lang="fr-FR" dirty="0"/>
              <a:t>Il précise la nature du privilège ou de la sûreté dont la créance est éventuellement assortie ;</a:t>
            </a:r>
          </a:p>
        </p:txBody>
      </p:sp>
      <p:sp>
        <p:nvSpPr>
          <p:cNvPr id="37" name="ZoneTexte 36">
            <a:extLst>
              <a:ext uri="{FF2B5EF4-FFF2-40B4-BE49-F238E27FC236}">
                <a16:creationId xmlns:a16="http://schemas.microsoft.com/office/drawing/2014/main" id="{6C9B8853-443B-420B-BB63-1F220DC9116F}"/>
              </a:ext>
            </a:extLst>
          </p:cNvPr>
          <p:cNvSpPr txBox="1"/>
          <p:nvPr/>
        </p:nvSpPr>
        <p:spPr>
          <a:xfrm>
            <a:off x="2279576" y="3034437"/>
            <a:ext cx="9500463" cy="369332"/>
          </a:xfrm>
          <a:prstGeom prst="rect">
            <a:avLst/>
          </a:prstGeom>
          <a:noFill/>
        </p:spPr>
        <p:txBody>
          <a:bodyPr wrap="square" rtlCol="0">
            <a:spAutoFit/>
          </a:bodyPr>
          <a:lstStyle/>
          <a:p>
            <a:pPr algn="just">
              <a:buClr>
                <a:schemeClr val="accent5">
                  <a:lumMod val="75000"/>
                </a:schemeClr>
              </a:buClr>
              <a:buSzPct val="120000"/>
            </a:pPr>
            <a:r>
              <a:rPr lang="fr-FR" dirty="0"/>
              <a:t>Les modalités de calcul des intérêts dont le cours n’est pas arrêté ;</a:t>
            </a:r>
          </a:p>
        </p:txBody>
      </p:sp>
      <p:sp>
        <p:nvSpPr>
          <p:cNvPr id="17" name="ZoneTexte 16">
            <a:extLst>
              <a:ext uri="{FF2B5EF4-FFF2-40B4-BE49-F238E27FC236}">
                <a16:creationId xmlns:a16="http://schemas.microsoft.com/office/drawing/2014/main" id="{3F540E52-C77B-4D1D-95ED-357C642ADB58}"/>
              </a:ext>
            </a:extLst>
          </p:cNvPr>
          <p:cNvSpPr txBox="1"/>
          <p:nvPr/>
        </p:nvSpPr>
        <p:spPr>
          <a:xfrm>
            <a:off x="2291132" y="3453537"/>
            <a:ext cx="9637516" cy="369332"/>
          </a:xfrm>
          <a:prstGeom prst="rect">
            <a:avLst/>
          </a:prstGeom>
          <a:noFill/>
        </p:spPr>
        <p:txBody>
          <a:bodyPr wrap="square" rtlCol="0">
            <a:spAutoFit/>
          </a:bodyPr>
          <a:lstStyle/>
          <a:p>
            <a:pPr algn="just">
              <a:buClr>
                <a:schemeClr val="accent5">
                  <a:lumMod val="75000"/>
                </a:schemeClr>
              </a:buClr>
              <a:buSzPct val="120000"/>
            </a:pPr>
            <a:r>
              <a:rPr lang="fr-FR" dirty="0"/>
              <a:t>Les propositions du mandataire judiciaire (admission, rejet, renvoi devant la juridiction compétente) ;</a:t>
            </a:r>
          </a:p>
        </p:txBody>
      </p:sp>
      <p:sp>
        <p:nvSpPr>
          <p:cNvPr id="18" name="ZoneTexte 17">
            <a:extLst>
              <a:ext uri="{FF2B5EF4-FFF2-40B4-BE49-F238E27FC236}">
                <a16:creationId xmlns:a16="http://schemas.microsoft.com/office/drawing/2014/main" id="{2D5856B1-AC2E-4F23-BA6A-E1D5D489FD6B}"/>
              </a:ext>
            </a:extLst>
          </p:cNvPr>
          <p:cNvSpPr txBox="1"/>
          <p:nvPr/>
        </p:nvSpPr>
        <p:spPr>
          <a:xfrm>
            <a:off x="2291132" y="3872637"/>
            <a:ext cx="9637516" cy="369332"/>
          </a:xfrm>
          <a:prstGeom prst="rect">
            <a:avLst/>
          </a:prstGeom>
          <a:noFill/>
        </p:spPr>
        <p:txBody>
          <a:bodyPr wrap="square" rtlCol="0">
            <a:spAutoFit/>
          </a:bodyPr>
          <a:lstStyle/>
          <a:p>
            <a:pPr algn="just">
              <a:buClr>
                <a:schemeClr val="accent5">
                  <a:lumMod val="75000"/>
                </a:schemeClr>
              </a:buClr>
              <a:buSzPct val="120000"/>
            </a:pPr>
            <a:r>
              <a:rPr lang="fr-FR" b="1" i="1" u="sng" dirty="0"/>
              <a:t>Les observations du débiteur, avec indication de leur date (article R. 624-2 1</a:t>
            </a:r>
            <a:r>
              <a:rPr lang="fr-FR" b="1" i="1" u="sng" baseline="30000" dirty="0"/>
              <a:t>ier</a:t>
            </a:r>
            <a:r>
              <a:rPr lang="fr-FR" b="1" i="1" u="sng" dirty="0"/>
              <a:t> alinéa) ;</a:t>
            </a:r>
          </a:p>
        </p:txBody>
      </p:sp>
      <p:sp>
        <p:nvSpPr>
          <p:cNvPr id="20" name="ZoneTexte 19">
            <a:extLst>
              <a:ext uri="{FF2B5EF4-FFF2-40B4-BE49-F238E27FC236}">
                <a16:creationId xmlns:a16="http://schemas.microsoft.com/office/drawing/2014/main" id="{35C497DF-41A0-4E50-B6BE-136F312C51B8}"/>
              </a:ext>
            </a:extLst>
          </p:cNvPr>
          <p:cNvSpPr txBox="1"/>
          <p:nvPr/>
        </p:nvSpPr>
        <p:spPr>
          <a:xfrm>
            <a:off x="1428206" y="4509120"/>
            <a:ext cx="9753600" cy="923330"/>
          </a:xfrm>
          <a:prstGeom prst="rect">
            <a:avLst/>
          </a:prstGeom>
          <a:noFill/>
        </p:spPr>
        <p:txBody>
          <a:bodyPr wrap="square" rtlCol="0">
            <a:spAutoFit/>
          </a:bodyPr>
          <a:lstStyle/>
          <a:p>
            <a:pPr algn="just"/>
            <a:r>
              <a:rPr lang="fr-FR" dirty="0"/>
              <a:t>Cet état, permet au juge-commissaire d’effectuer les convocations des créanciers contestés et qui ont répondu à la contestation dans le délai de 30 jours. Il permet également de savoir à quelle date le débiteur a formulé ses observations et donc de connaitre l’auteur de la contestation.</a:t>
            </a:r>
          </a:p>
        </p:txBody>
      </p:sp>
      <p:sp>
        <p:nvSpPr>
          <p:cNvPr id="15" name="ZoneTexte 17">
            <a:extLst>
              <a:ext uri="{FF2B5EF4-FFF2-40B4-BE49-F238E27FC236}">
                <a16:creationId xmlns:a16="http://schemas.microsoft.com/office/drawing/2014/main" id="{3C545583-2B75-4B8F-B10A-FC7A47613200}"/>
              </a:ext>
            </a:extLst>
          </p:cNvPr>
          <p:cNvSpPr txBox="1"/>
          <p:nvPr/>
        </p:nvSpPr>
        <p:spPr>
          <a:xfrm>
            <a:off x="1775521" y="332995"/>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La liste des créances (articles L. 624-1 et R. 624-2 1</a:t>
            </a:r>
            <a:r>
              <a:rPr lang="fr-FR" sz="2400" b="1" baseline="30000" dirty="0">
                <a:latin typeface="Vijaya" panose="02020604020202020204" pitchFamily="18" charset="0"/>
                <a:cs typeface="Vijaya" panose="02020604020202020204" pitchFamily="18" charset="0"/>
              </a:rPr>
              <a:t>ier</a:t>
            </a:r>
            <a:r>
              <a:rPr lang="fr-FR" sz="2400" b="1" dirty="0">
                <a:latin typeface="Vijaya" panose="02020604020202020204" pitchFamily="18" charset="0"/>
                <a:cs typeface="Vijaya" panose="02020604020202020204" pitchFamily="18" charset="0"/>
              </a:rPr>
              <a:t> alinéa) </a:t>
            </a:r>
          </a:p>
        </p:txBody>
      </p:sp>
      <p:sp>
        <p:nvSpPr>
          <p:cNvPr id="16" name="ZoneTexte 18">
            <a:hlinkClick r:id="rId2" action="ppaction://hlinksldjump"/>
            <a:extLst>
              <a:ext uri="{FF2B5EF4-FFF2-40B4-BE49-F238E27FC236}">
                <a16:creationId xmlns:a16="http://schemas.microsoft.com/office/drawing/2014/main" id="{795EB29C-2E41-45DF-8769-0C24573C74DD}"/>
              </a:ext>
            </a:extLst>
          </p:cNvPr>
          <p:cNvSpPr txBox="1"/>
          <p:nvPr/>
        </p:nvSpPr>
        <p:spPr>
          <a:xfrm>
            <a:off x="0" y="332656"/>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14 </a:t>
            </a:r>
          </a:p>
        </p:txBody>
      </p:sp>
      <p:sp>
        <p:nvSpPr>
          <p:cNvPr id="24" name="Flèche : droite 23">
            <a:extLst>
              <a:ext uri="{FF2B5EF4-FFF2-40B4-BE49-F238E27FC236}">
                <a16:creationId xmlns:a16="http://schemas.microsoft.com/office/drawing/2014/main" id="{22204F8B-B36D-41F6-BF53-58F43188E63D}"/>
              </a:ext>
            </a:extLst>
          </p:cNvPr>
          <p:cNvSpPr/>
          <p:nvPr/>
        </p:nvSpPr>
        <p:spPr>
          <a:xfrm>
            <a:off x="335360" y="1148986"/>
            <a:ext cx="936104" cy="360040"/>
          </a:xfrm>
          <a:prstGeom prst="rightArrow">
            <a:avLst/>
          </a:prstGeom>
          <a:pattFill prst="pct60">
            <a:fgClr>
              <a:schemeClr val="accent1"/>
            </a:fgClr>
            <a:bgClr>
              <a:schemeClr val="bg1"/>
            </a:bgClr>
          </a:patt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Flèche : droite 24">
            <a:extLst>
              <a:ext uri="{FF2B5EF4-FFF2-40B4-BE49-F238E27FC236}">
                <a16:creationId xmlns:a16="http://schemas.microsoft.com/office/drawing/2014/main" id="{95D78433-34BF-43B3-AAD7-E8E2FA52B0AE}"/>
              </a:ext>
            </a:extLst>
          </p:cNvPr>
          <p:cNvSpPr/>
          <p:nvPr/>
        </p:nvSpPr>
        <p:spPr>
          <a:xfrm>
            <a:off x="335360" y="4541077"/>
            <a:ext cx="936104" cy="360040"/>
          </a:xfrm>
          <a:prstGeom prst="rightArrow">
            <a:avLst/>
          </a:prstGeom>
          <a:pattFill prst="pct60">
            <a:fgClr>
              <a:schemeClr val="accent6">
                <a:lumMod val="75000"/>
              </a:schemeClr>
            </a:fgClr>
            <a:bgClr>
              <a:schemeClr val="bg1"/>
            </a:bgClr>
          </a:patt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Flèche : droite 25">
            <a:extLst>
              <a:ext uri="{FF2B5EF4-FFF2-40B4-BE49-F238E27FC236}">
                <a16:creationId xmlns:a16="http://schemas.microsoft.com/office/drawing/2014/main" id="{F329FDE5-7467-44E9-BE1D-608B7183A4C5}"/>
              </a:ext>
            </a:extLst>
          </p:cNvPr>
          <p:cNvSpPr/>
          <p:nvPr/>
        </p:nvSpPr>
        <p:spPr>
          <a:xfrm>
            <a:off x="1783904" y="2199872"/>
            <a:ext cx="351656" cy="216024"/>
          </a:xfrm>
          <a:prstGeom prst="rightArrow">
            <a:avLst/>
          </a:prstGeom>
          <a:pattFill prst="pct60">
            <a:fgClr>
              <a:schemeClr val="accent5">
                <a:lumMod val="75000"/>
              </a:schemeClr>
            </a:fgClr>
            <a:bgClr>
              <a:schemeClr val="bg1"/>
            </a:bgClr>
          </a:patt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Flèche : droite 26">
            <a:extLst>
              <a:ext uri="{FF2B5EF4-FFF2-40B4-BE49-F238E27FC236}">
                <a16:creationId xmlns:a16="http://schemas.microsoft.com/office/drawing/2014/main" id="{F7446365-1BB8-4F36-A8D9-F9D6790309F7}"/>
              </a:ext>
            </a:extLst>
          </p:cNvPr>
          <p:cNvSpPr/>
          <p:nvPr/>
        </p:nvSpPr>
        <p:spPr>
          <a:xfrm>
            <a:off x="1791929" y="2636912"/>
            <a:ext cx="351656" cy="216024"/>
          </a:xfrm>
          <a:prstGeom prst="rightArrow">
            <a:avLst/>
          </a:prstGeom>
          <a:pattFill prst="pct60">
            <a:fgClr>
              <a:schemeClr val="accent5">
                <a:lumMod val="75000"/>
              </a:schemeClr>
            </a:fgClr>
            <a:bgClr>
              <a:schemeClr val="bg1"/>
            </a:bgClr>
          </a:patt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Flèche : droite 27">
            <a:extLst>
              <a:ext uri="{FF2B5EF4-FFF2-40B4-BE49-F238E27FC236}">
                <a16:creationId xmlns:a16="http://schemas.microsoft.com/office/drawing/2014/main" id="{AEA1E4BE-F19E-43FA-A661-2066EE86CCBA}"/>
              </a:ext>
            </a:extLst>
          </p:cNvPr>
          <p:cNvSpPr/>
          <p:nvPr/>
        </p:nvSpPr>
        <p:spPr>
          <a:xfrm>
            <a:off x="1782304" y="3145960"/>
            <a:ext cx="351656" cy="216024"/>
          </a:xfrm>
          <a:prstGeom prst="rightArrow">
            <a:avLst/>
          </a:prstGeom>
          <a:pattFill prst="pct60">
            <a:fgClr>
              <a:schemeClr val="accent5">
                <a:lumMod val="75000"/>
              </a:schemeClr>
            </a:fgClr>
            <a:bgClr>
              <a:schemeClr val="bg1"/>
            </a:bgClr>
          </a:patt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Flèche : droite 29">
            <a:extLst>
              <a:ext uri="{FF2B5EF4-FFF2-40B4-BE49-F238E27FC236}">
                <a16:creationId xmlns:a16="http://schemas.microsoft.com/office/drawing/2014/main" id="{E66C4937-DAE8-4C79-8927-94EED67D2163}"/>
              </a:ext>
            </a:extLst>
          </p:cNvPr>
          <p:cNvSpPr/>
          <p:nvPr/>
        </p:nvSpPr>
        <p:spPr>
          <a:xfrm>
            <a:off x="1794770" y="3558758"/>
            <a:ext cx="351656" cy="216024"/>
          </a:xfrm>
          <a:prstGeom prst="rightArrow">
            <a:avLst/>
          </a:prstGeom>
          <a:pattFill prst="pct60">
            <a:fgClr>
              <a:schemeClr val="accent5">
                <a:lumMod val="75000"/>
              </a:schemeClr>
            </a:fgClr>
            <a:bgClr>
              <a:schemeClr val="bg1"/>
            </a:bgClr>
          </a:patt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Flèche : droite 30">
            <a:extLst>
              <a:ext uri="{FF2B5EF4-FFF2-40B4-BE49-F238E27FC236}">
                <a16:creationId xmlns:a16="http://schemas.microsoft.com/office/drawing/2014/main" id="{4A9E71A3-7E4F-465A-9612-760A9FB9BADB}"/>
              </a:ext>
            </a:extLst>
          </p:cNvPr>
          <p:cNvSpPr/>
          <p:nvPr/>
        </p:nvSpPr>
        <p:spPr>
          <a:xfrm>
            <a:off x="1791929" y="3971556"/>
            <a:ext cx="351656" cy="216024"/>
          </a:xfrm>
          <a:prstGeom prst="rightArrow">
            <a:avLst/>
          </a:prstGeom>
          <a:pattFill prst="pct60">
            <a:fgClr>
              <a:schemeClr val="accent5">
                <a:lumMod val="75000"/>
              </a:schemeClr>
            </a:fgClr>
            <a:bgClr>
              <a:schemeClr val="bg1"/>
            </a:bgClr>
          </a:patt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ZoneTexte 31">
            <a:extLst>
              <a:ext uri="{FF2B5EF4-FFF2-40B4-BE49-F238E27FC236}">
                <a16:creationId xmlns:a16="http://schemas.microsoft.com/office/drawing/2014/main" id="{24057F14-85E4-41AA-9B60-A319DEA8ED7A}"/>
              </a:ext>
            </a:extLst>
          </p:cNvPr>
          <p:cNvSpPr txBox="1"/>
          <p:nvPr/>
        </p:nvSpPr>
        <p:spPr>
          <a:xfrm>
            <a:off x="1466306" y="5457998"/>
            <a:ext cx="9753600" cy="646331"/>
          </a:xfrm>
          <a:prstGeom prst="rect">
            <a:avLst/>
          </a:prstGeom>
          <a:noFill/>
        </p:spPr>
        <p:txBody>
          <a:bodyPr wrap="square" rtlCol="0">
            <a:spAutoFit/>
          </a:bodyPr>
          <a:lstStyle/>
          <a:p>
            <a:pPr algn="just"/>
            <a:r>
              <a:rPr lang="fr-FR" dirty="0"/>
              <a:t>Cette liste des créances est complétée par les décisions du juge-commissaire et devient l’état des créances déposé au greffe, et fait l’objet d’une publication au BODACC</a:t>
            </a:r>
          </a:p>
        </p:txBody>
      </p:sp>
      <p:sp>
        <p:nvSpPr>
          <p:cNvPr id="33" name="Flèche : droite 32">
            <a:extLst>
              <a:ext uri="{FF2B5EF4-FFF2-40B4-BE49-F238E27FC236}">
                <a16:creationId xmlns:a16="http://schemas.microsoft.com/office/drawing/2014/main" id="{1035906C-BD38-466B-A390-D879C6345686}"/>
              </a:ext>
            </a:extLst>
          </p:cNvPr>
          <p:cNvSpPr/>
          <p:nvPr/>
        </p:nvSpPr>
        <p:spPr>
          <a:xfrm>
            <a:off x="373460" y="5489955"/>
            <a:ext cx="936104" cy="360040"/>
          </a:xfrm>
          <a:prstGeom prst="rightArrow">
            <a:avLst/>
          </a:prstGeom>
          <a:pattFill prst="pct60">
            <a:fgClr>
              <a:schemeClr val="accent6">
                <a:lumMod val="75000"/>
              </a:schemeClr>
            </a:fgClr>
            <a:bgClr>
              <a:schemeClr val="bg1"/>
            </a:bgClr>
          </a:patt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0851312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34A0A10-3E29-4858-A46F-B0754F9DC937}"/>
              </a:ext>
            </a:extLst>
          </p:cNvPr>
          <p:cNvSpPr>
            <a:spLocks noGrp="1"/>
          </p:cNvSpPr>
          <p:nvPr>
            <p:ph type="dt" sz="half" idx="10"/>
          </p:nvPr>
        </p:nvSpPr>
        <p:spPr/>
        <p:txBody>
          <a:bodyPr/>
          <a:lstStyle/>
          <a:p>
            <a:r>
              <a:rPr lang="fr-FR"/>
              <a:t>15/12/2020</a:t>
            </a:r>
            <a:endParaRPr lang="fr-FR" dirty="0"/>
          </a:p>
        </p:txBody>
      </p:sp>
      <p:sp>
        <p:nvSpPr>
          <p:cNvPr id="4" name="Espace réservé du numéro de diapositive 3">
            <a:extLst>
              <a:ext uri="{FF2B5EF4-FFF2-40B4-BE49-F238E27FC236}">
                <a16:creationId xmlns:a16="http://schemas.microsoft.com/office/drawing/2014/main" id="{04F22B65-CFB9-4ADE-A028-62C431004304}"/>
              </a:ext>
            </a:extLst>
          </p:cNvPr>
          <p:cNvSpPr>
            <a:spLocks noGrp="1"/>
          </p:cNvSpPr>
          <p:nvPr>
            <p:ph type="sldNum" sz="quarter" idx="12"/>
          </p:nvPr>
        </p:nvSpPr>
        <p:spPr/>
        <p:txBody>
          <a:bodyPr/>
          <a:lstStyle/>
          <a:p>
            <a:fld id="{A7D2C6EA-A00E-474B-A989-EF59E4134B89}" type="slidenum">
              <a:rPr lang="fr-FR" smtClean="0"/>
              <a:t>39</a:t>
            </a:fld>
            <a:endParaRPr lang="fr-FR" dirty="0"/>
          </a:p>
        </p:txBody>
      </p:sp>
      <p:sp>
        <p:nvSpPr>
          <p:cNvPr id="18" name="Organigramme : Multidocument 17">
            <a:extLst>
              <a:ext uri="{FF2B5EF4-FFF2-40B4-BE49-F238E27FC236}">
                <a16:creationId xmlns:a16="http://schemas.microsoft.com/office/drawing/2014/main" id="{3B652559-1A9B-4D9B-A397-8AB90C0468D5}"/>
              </a:ext>
            </a:extLst>
          </p:cNvPr>
          <p:cNvSpPr/>
          <p:nvPr/>
        </p:nvSpPr>
        <p:spPr>
          <a:xfrm>
            <a:off x="6096000" y="0"/>
            <a:ext cx="6096000" cy="6858000"/>
          </a:xfrm>
          <a:prstGeom prst="flowChartMultidocument">
            <a:avLst/>
          </a:prstGeom>
          <a:pattFill prst="smGrid">
            <a:fgClr>
              <a:schemeClr val="bg1">
                <a:lumMod val="75000"/>
              </a:schemeClr>
            </a:fgClr>
            <a:bgClr>
              <a:schemeClr val="bg1"/>
            </a:bgClr>
          </a:patt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15EBA746-D38D-4F4F-BCF5-B41FDB876F8F}"/>
              </a:ext>
            </a:extLst>
          </p:cNvPr>
          <p:cNvSpPr txBox="1"/>
          <p:nvPr/>
        </p:nvSpPr>
        <p:spPr>
          <a:xfrm>
            <a:off x="6249541" y="1412776"/>
            <a:ext cx="4896544" cy="2808312"/>
          </a:xfrm>
          <a:prstGeom prst="rect">
            <a:avLst/>
          </a:prstGeom>
        </p:spPr>
        <p:txBody>
          <a:bodyPr vert="horz" lIns="91440" tIns="45720" rIns="91440" bIns="45720" rtlCol="0" anchor="b">
            <a:normAutofit fontScale="85000" lnSpcReduction="20000"/>
          </a:bodyPr>
          <a:lstStyle/>
          <a:p>
            <a:pPr algn="ctr">
              <a:lnSpc>
                <a:spcPct val="90000"/>
              </a:lnSpc>
              <a:spcBef>
                <a:spcPct val="0"/>
              </a:spcBef>
              <a:spcAft>
                <a:spcPts val="600"/>
              </a:spcAft>
            </a:pPr>
            <a:r>
              <a:rPr lang="fr-FR" sz="3600" b="1" u="sng" kern="1200" cap="small" dirty="0">
                <a:latin typeface="Open Sans"/>
                <a:ea typeface="+mj-ea"/>
                <a:cs typeface="+mj-cs"/>
              </a:rPr>
              <a:t>Troisième partie</a:t>
            </a:r>
          </a:p>
          <a:p>
            <a:pPr algn="ctr">
              <a:lnSpc>
                <a:spcPct val="90000"/>
              </a:lnSpc>
              <a:spcBef>
                <a:spcPct val="0"/>
              </a:spcBef>
              <a:spcAft>
                <a:spcPts val="600"/>
              </a:spcAft>
            </a:pPr>
            <a:endParaRPr lang="fr-FR" sz="3600" b="1" u="sng" kern="1200" cap="small" dirty="0">
              <a:latin typeface="Open Sans"/>
              <a:ea typeface="+mj-ea"/>
              <a:cs typeface="+mj-cs"/>
            </a:endParaRPr>
          </a:p>
          <a:p>
            <a:pPr algn="ctr">
              <a:lnSpc>
                <a:spcPct val="90000"/>
              </a:lnSpc>
              <a:spcBef>
                <a:spcPct val="0"/>
              </a:spcBef>
              <a:spcAft>
                <a:spcPts val="600"/>
              </a:spcAft>
            </a:pPr>
            <a:r>
              <a:rPr lang="fr-FR" sz="3600" b="1" kern="1200" cap="small" dirty="0">
                <a:latin typeface="Open Sans"/>
                <a:ea typeface="+mj-ea"/>
                <a:cs typeface="+mj-cs"/>
              </a:rPr>
              <a:t>La procédure d’examen de la contestation vérification de créance devant le juge-commissaire</a:t>
            </a:r>
          </a:p>
        </p:txBody>
      </p:sp>
      <p:sp>
        <p:nvSpPr>
          <p:cNvPr id="3" name="Espace réservé du pied de page 2">
            <a:extLst>
              <a:ext uri="{FF2B5EF4-FFF2-40B4-BE49-F238E27FC236}">
                <a16:creationId xmlns:a16="http://schemas.microsoft.com/office/drawing/2014/main" id="{D6818081-D078-45B4-AD4A-01C36E90BA95}"/>
              </a:ext>
            </a:extLst>
          </p:cNvPr>
          <p:cNvSpPr>
            <a:spLocks noGrp="1"/>
          </p:cNvSpPr>
          <p:nvPr>
            <p:ph type="ftr" sz="quarter" idx="11"/>
          </p:nvPr>
        </p:nvSpPr>
        <p:spPr>
          <a:xfrm>
            <a:off x="6373688" y="6540500"/>
            <a:ext cx="4114800" cy="228600"/>
          </a:xfrm>
        </p:spPr>
        <p:txBody>
          <a:bodyPr/>
          <a:lstStyle/>
          <a:p>
            <a:r>
              <a:rPr lang="fr-FR" dirty="0"/>
              <a:t>Déclaration et vérification des créances antérieures</a:t>
            </a:r>
          </a:p>
        </p:txBody>
      </p:sp>
      <p:pic>
        <p:nvPicPr>
          <p:cNvPr id="8" name="Image 7">
            <a:extLst>
              <a:ext uri="{FF2B5EF4-FFF2-40B4-BE49-F238E27FC236}">
                <a16:creationId xmlns:a16="http://schemas.microsoft.com/office/drawing/2014/main" id="{42F797D4-56EA-47B9-BDE9-3F81EF982C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0216" y="4437112"/>
            <a:ext cx="1225195" cy="902133"/>
          </a:xfrm>
          <a:prstGeom prst="rect">
            <a:avLst/>
          </a:prstGeom>
        </p:spPr>
      </p:pic>
      <p:pic>
        <p:nvPicPr>
          <p:cNvPr id="10" name="Image 9">
            <a:extLst>
              <a:ext uri="{FF2B5EF4-FFF2-40B4-BE49-F238E27FC236}">
                <a16:creationId xmlns:a16="http://schemas.microsoft.com/office/drawing/2014/main" id="{67595FBB-8B0A-4CFF-98E5-C377F9BE24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781" y="1077819"/>
            <a:ext cx="3079044" cy="4511421"/>
          </a:xfrm>
          <a:prstGeom prst="rect">
            <a:avLst/>
          </a:prstGeom>
        </p:spPr>
      </p:pic>
      <p:cxnSp>
        <p:nvCxnSpPr>
          <p:cNvPr id="11" name="Connecteur droit 10">
            <a:extLst>
              <a:ext uri="{FF2B5EF4-FFF2-40B4-BE49-F238E27FC236}">
                <a16:creationId xmlns:a16="http://schemas.microsoft.com/office/drawing/2014/main" id="{44A8D30A-5449-479B-99F9-FCDF00D4A313}"/>
              </a:ext>
            </a:extLst>
          </p:cNvPr>
          <p:cNvCxnSpPr/>
          <p:nvPr/>
        </p:nvCxnSpPr>
        <p:spPr>
          <a:xfrm>
            <a:off x="7686650" y="2276872"/>
            <a:ext cx="2016224"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15387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AEC62F2-A7F5-4C27-941A-E33A1D826991}"/>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C637EA50-0ECE-4548-BE42-4C135621C0C9}"/>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4A2AD34E-22F6-46F5-88EA-215886E34B1C}"/>
              </a:ext>
            </a:extLst>
          </p:cNvPr>
          <p:cNvSpPr>
            <a:spLocks noGrp="1"/>
          </p:cNvSpPr>
          <p:nvPr>
            <p:ph type="sldNum" sz="quarter" idx="12"/>
          </p:nvPr>
        </p:nvSpPr>
        <p:spPr/>
        <p:txBody>
          <a:bodyPr/>
          <a:lstStyle/>
          <a:p>
            <a:fld id="{A7D2C6EA-A00E-474B-A989-EF59E4134B89}" type="slidenum">
              <a:rPr lang="fr-FR" smtClean="0"/>
              <a:t>40</a:t>
            </a:fld>
            <a:endParaRPr lang="fr-FR" dirty="0"/>
          </a:p>
        </p:txBody>
      </p:sp>
      <p:sp>
        <p:nvSpPr>
          <p:cNvPr id="5" name="ZoneTexte 17">
            <a:extLst>
              <a:ext uri="{FF2B5EF4-FFF2-40B4-BE49-F238E27FC236}">
                <a16:creationId xmlns:a16="http://schemas.microsoft.com/office/drawing/2014/main" id="{E0683965-6D02-4229-A7B5-C83F766DDC38}"/>
              </a:ext>
            </a:extLst>
          </p:cNvPr>
          <p:cNvSpPr txBox="1"/>
          <p:nvPr/>
        </p:nvSpPr>
        <p:spPr>
          <a:xfrm>
            <a:off x="1775521" y="332995"/>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Phase préparatoire à la convocation du créancier par le juge-commissaire </a:t>
            </a:r>
          </a:p>
        </p:txBody>
      </p:sp>
      <p:sp>
        <p:nvSpPr>
          <p:cNvPr id="6" name="ZoneTexte 18">
            <a:hlinkClick r:id="rId2" action="ppaction://hlinksldjump"/>
            <a:extLst>
              <a:ext uri="{FF2B5EF4-FFF2-40B4-BE49-F238E27FC236}">
                <a16:creationId xmlns:a16="http://schemas.microsoft.com/office/drawing/2014/main" id="{31C1D9C0-0169-417B-A5FB-8A20D534A27F}"/>
              </a:ext>
            </a:extLst>
          </p:cNvPr>
          <p:cNvSpPr txBox="1"/>
          <p:nvPr/>
        </p:nvSpPr>
        <p:spPr>
          <a:xfrm>
            <a:off x="0" y="332656"/>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14 </a:t>
            </a:r>
          </a:p>
        </p:txBody>
      </p:sp>
      <p:sp>
        <p:nvSpPr>
          <p:cNvPr id="16" name="Pentagon 2">
            <a:extLst>
              <a:ext uri="{FF2B5EF4-FFF2-40B4-BE49-F238E27FC236}">
                <a16:creationId xmlns:a16="http://schemas.microsoft.com/office/drawing/2014/main" id="{82FEDE99-0242-4194-9141-4DDB7128F463}"/>
              </a:ext>
            </a:extLst>
          </p:cNvPr>
          <p:cNvSpPr/>
          <p:nvPr/>
        </p:nvSpPr>
        <p:spPr>
          <a:xfrm>
            <a:off x="295275" y="3561774"/>
            <a:ext cx="3280445" cy="494759"/>
          </a:xfrm>
          <a:prstGeom prst="homePlate">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a:latin typeface="Open Sans"/>
              </a:rPr>
              <a:t>Phase 1</a:t>
            </a:r>
          </a:p>
        </p:txBody>
      </p:sp>
      <p:sp>
        <p:nvSpPr>
          <p:cNvPr id="18" name="Chevron 31">
            <a:extLst>
              <a:ext uri="{FF2B5EF4-FFF2-40B4-BE49-F238E27FC236}">
                <a16:creationId xmlns:a16="http://schemas.microsoft.com/office/drawing/2014/main" id="{A2F344D3-A23B-4F74-8874-6AD7E0409DBF}"/>
              </a:ext>
            </a:extLst>
          </p:cNvPr>
          <p:cNvSpPr/>
          <p:nvPr/>
        </p:nvSpPr>
        <p:spPr>
          <a:xfrm>
            <a:off x="4295801" y="3561774"/>
            <a:ext cx="3240360" cy="494759"/>
          </a:xfrm>
          <a:prstGeom prst="chevron">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a:latin typeface="Open Sans"/>
              </a:rPr>
              <a:t>Phase 2</a:t>
            </a:r>
          </a:p>
        </p:txBody>
      </p:sp>
      <p:sp>
        <p:nvSpPr>
          <p:cNvPr id="19" name="Chevron 32">
            <a:extLst>
              <a:ext uri="{FF2B5EF4-FFF2-40B4-BE49-F238E27FC236}">
                <a16:creationId xmlns:a16="http://schemas.microsoft.com/office/drawing/2014/main" id="{684F0DFA-A789-4ECE-8D6E-0650C6DA4325}"/>
              </a:ext>
            </a:extLst>
          </p:cNvPr>
          <p:cNvSpPr/>
          <p:nvPr/>
        </p:nvSpPr>
        <p:spPr>
          <a:xfrm>
            <a:off x="8256240" y="3561774"/>
            <a:ext cx="3240359" cy="494759"/>
          </a:xfrm>
          <a:prstGeom prst="chevron">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a:latin typeface="Open Sans"/>
              </a:rPr>
              <a:t>Phase 3</a:t>
            </a:r>
          </a:p>
        </p:txBody>
      </p:sp>
      <p:sp>
        <p:nvSpPr>
          <p:cNvPr id="25" name="Rectangle 24">
            <a:extLst>
              <a:ext uri="{FF2B5EF4-FFF2-40B4-BE49-F238E27FC236}">
                <a16:creationId xmlns:a16="http://schemas.microsoft.com/office/drawing/2014/main" id="{CBBAC687-523E-4973-A613-1AF8D0D5E5AB}"/>
              </a:ext>
            </a:extLst>
          </p:cNvPr>
          <p:cNvSpPr/>
          <p:nvPr/>
        </p:nvSpPr>
        <p:spPr>
          <a:xfrm>
            <a:off x="4295800" y="4221088"/>
            <a:ext cx="3168352" cy="231941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9110DADA-7F71-4D4D-B142-11596D8793CE}"/>
              </a:ext>
            </a:extLst>
          </p:cNvPr>
          <p:cNvSpPr/>
          <p:nvPr/>
        </p:nvSpPr>
        <p:spPr>
          <a:xfrm>
            <a:off x="8256240" y="1268760"/>
            <a:ext cx="3240360" cy="208823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EBFA1363-97FD-4F80-8867-79456616A907}"/>
              </a:ext>
            </a:extLst>
          </p:cNvPr>
          <p:cNvSpPr/>
          <p:nvPr/>
        </p:nvSpPr>
        <p:spPr>
          <a:xfrm>
            <a:off x="263352" y="1268760"/>
            <a:ext cx="3312368" cy="208823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9" name="Connecteur droit 28">
            <a:extLst>
              <a:ext uri="{FF2B5EF4-FFF2-40B4-BE49-F238E27FC236}">
                <a16:creationId xmlns:a16="http://schemas.microsoft.com/office/drawing/2014/main" id="{7461881F-D759-4243-8BD6-B012DBA851F8}"/>
              </a:ext>
            </a:extLst>
          </p:cNvPr>
          <p:cNvCxnSpPr>
            <a:cxnSpLocks/>
          </p:cNvCxnSpPr>
          <p:nvPr/>
        </p:nvCxnSpPr>
        <p:spPr>
          <a:xfrm>
            <a:off x="263352" y="3356992"/>
            <a:ext cx="3312368"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id="{44F15410-444F-4B41-AEB6-EB899FCCF78F}"/>
              </a:ext>
            </a:extLst>
          </p:cNvPr>
          <p:cNvCxnSpPr>
            <a:cxnSpLocks/>
          </p:cNvCxnSpPr>
          <p:nvPr/>
        </p:nvCxnSpPr>
        <p:spPr>
          <a:xfrm>
            <a:off x="8256240" y="3356992"/>
            <a:ext cx="3168352" cy="0"/>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1BBE8967-1108-4B5D-BED5-1F6A6B3CC49D}"/>
              </a:ext>
            </a:extLst>
          </p:cNvPr>
          <p:cNvCxnSpPr>
            <a:cxnSpLocks/>
          </p:cNvCxnSpPr>
          <p:nvPr/>
        </p:nvCxnSpPr>
        <p:spPr>
          <a:xfrm>
            <a:off x="4295800" y="6525344"/>
            <a:ext cx="3168352"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ZoneTexte 31">
            <a:extLst>
              <a:ext uri="{FF2B5EF4-FFF2-40B4-BE49-F238E27FC236}">
                <a16:creationId xmlns:a16="http://schemas.microsoft.com/office/drawing/2014/main" id="{89CA8949-C570-41F4-9274-92796E78221A}"/>
              </a:ext>
            </a:extLst>
          </p:cNvPr>
          <p:cNvSpPr txBox="1"/>
          <p:nvPr/>
        </p:nvSpPr>
        <p:spPr>
          <a:xfrm>
            <a:off x="407368" y="1499300"/>
            <a:ext cx="3024336" cy="1569660"/>
          </a:xfrm>
          <a:prstGeom prst="rect">
            <a:avLst/>
          </a:prstGeom>
          <a:noFill/>
        </p:spPr>
        <p:txBody>
          <a:bodyPr wrap="square" rtlCol="0">
            <a:spAutoFit/>
          </a:bodyPr>
          <a:lstStyle/>
          <a:p>
            <a:pPr algn="ctr"/>
            <a:r>
              <a:rPr lang="fr-FR" sz="1600" dirty="0">
                <a:latin typeface="Open Sans"/>
              </a:rPr>
              <a:t>Le juge-commissaire prend connaissance de l’état des créances établi par le mandataire et contrôle que qu’il comporte les mentions obligatoires (article R. 624-2) </a:t>
            </a:r>
          </a:p>
        </p:txBody>
      </p:sp>
      <p:sp>
        <p:nvSpPr>
          <p:cNvPr id="33" name="ZoneTexte 32">
            <a:extLst>
              <a:ext uri="{FF2B5EF4-FFF2-40B4-BE49-F238E27FC236}">
                <a16:creationId xmlns:a16="http://schemas.microsoft.com/office/drawing/2014/main" id="{A2E7708F-6B72-4DDB-8F4B-762B44E777C2}"/>
              </a:ext>
            </a:extLst>
          </p:cNvPr>
          <p:cNvSpPr txBox="1"/>
          <p:nvPr/>
        </p:nvSpPr>
        <p:spPr>
          <a:xfrm>
            <a:off x="4439816" y="4221088"/>
            <a:ext cx="2808312" cy="2062103"/>
          </a:xfrm>
          <a:prstGeom prst="rect">
            <a:avLst/>
          </a:prstGeom>
          <a:noFill/>
        </p:spPr>
        <p:txBody>
          <a:bodyPr wrap="square" rtlCol="0">
            <a:spAutoFit/>
          </a:bodyPr>
          <a:lstStyle/>
          <a:p>
            <a:pPr algn="ctr"/>
            <a:r>
              <a:rPr lang="fr-FR" sz="1600" dirty="0">
                <a:latin typeface="Open Sans"/>
              </a:rPr>
              <a:t>Concernant les créanciers qui n’ont pas répondu dans les 30 jours, le juge-commissaire contrôle qu’ils ont bien été informés (signature sur la LRAR) et que la contestation ne concerne pas la régularité de la déclaration. </a:t>
            </a:r>
          </a:p>
        </p:txBody>
      </p:sp>
      <p:sp>
        <p:nvSpPr>
          <p:cNvPr id="34" name="ZoneTexte 33">
            <a:extLst>
              <a:ext uri="{FF2B5EF4-FFF2-40B4-BE49-F238E27FC236}">
                <a16:creationId xmlns:a16="http://schemas.microsoft.com/office/drawing/2014/main" id="{D002F446-E2DC-4C63-B05C-EBBB132B01D8}"/>
              </a:ext>
            </a:extLst>
          </p:cNvPr>
          <p:cNvSpPr txBox="1"/>
          <p:nvPr/>
        </p:nvSpPr>
        <p:spPr>
          <a:xfrm>
            <a:off x="8400256" y="1623467"/>
            <a:ext cx="2880320" cy="1323439"/>
          </a:xfrm>
          <a:prstGeom prst="rect">
            <a:avLst/>
          </a:prstGeom>
          <a:noFill/>
        </p:spPr>
        <p:txBody>
          <a:bodyPr wrap="square" rtlCol="0">
            <a:spAutoFit/>
          </a:bodyPr>
          <a:lstStyle/>
          <a:p>
            <a:pPr algn="ctr"/>
            <a:r>
              <a:rPr lang="fr-FR" sz="1600" dirty="0">
                <a:latin typeface="Open Sans"/>
              </a:rPr>
              <a:t>Le juge-commissaire donne ses instructions au greffe afin de procéder à la convocation par LRAR (article R. 624-4) des créanciers</a:t>
            </a:r>
          </a:p>
        </p:txBody>
      </p:sp>
      <p:cxnSp>
        <p:nvCxnSpPr>
          <p:cNvPr id="36" name="Connecteur droit 35">
            <a:extLst>
              <a:ext uri="{FF2B5EF4-FFF2-40B4-BE49-F238E27FC236}">
                <a16:creationId xmlns:a16="http://schemas.microsoft.com/office/drawing/2014/main" id="{2BC1E7B0-2E55-4B5F-B933-AF426316417F}"/>
              </a:ext>
            </a:extLst>
          </p:cNvPr>
          <p:cNvCxnSpPr/>
          <p:nvPr/>
        </p:nvCxnSpPr>
        <p:spPr>
          <a:xfrm>
            <a:off x="1775520" y="4077072"/>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Connecteur droit 36">
            <a:extLst>
              <a:ext uri="{FF2B5EF4-FFF2-40B4-BE49-F238E27FC236}">
                <a16:creationId xmlns:a16="http://schemas.microsoft.com/office/drawing/2014/main" id="{FFDB2060-D291-4B37-8AA8-2F00ED9F679E}"/>
              </a:ext>
            </a:extLst>
          </p:cNvPr>
          <p:cNvCxnSpPr/>
          <p:nvPr/>
        </p:nvCxnSpPr>
        <p:spPr>
          <a:xfrm>
            <a:off x="5879976" y="3212976"/>
            <a:ext cx="0" cy="28803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2189AC49-FD99-4A29-99E1-38EAFED7D203}"/>
              </a:ext>
            </a:extLst>
          </p:cNvPr>
          <p:cNvCxnSpPr/>
          <p:nvPr/>
        </p:nvCxnSpPr>
        <p:spPr>
          <a:xfrm>
            <a:off x="9821366" y="4077072"/>
            <a:ext cx="0" cy="28803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39" name="Ellipse 38">
            <a:extLst>
              <a:ext uri="{FF2B5EF4-FFF2-40B4-BE49-F238E27FC236}">
                <a16:creationId xmlns:a16="http://schemas.microsoft.com/office/drawing/2014/main" id="{023426A0-28C4-4D63-9283-5C99B8DD82B9}"/>
              </a:ext>
            </a:extLst>
          </p:cNvPr>
          <p:cNvSpPr>
            <a:spLocks noChangeAspect="1"/>
          </p:cNvSpPr>
          <p:nvPr/>
        </p:nvSpPr>
        <p:spPr>
          <a:xfrm>
            <a:off x="1732087" y="4437112"/>
            <a:ext cx="72000" cy="7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0" name="Ellipse 39">
            <a:extLst>
              <a:ext uri="{FF2B5EF4-FFF2-40B4-BE49-F238E27FC236}">
                <a16:creationId xmlns:a16="http://schemas.microsoft.com/office/drawing/2014/main" id="{CEBCAB98-F32C-46E3-8EF3-A3660D69704F}"/>
              </a:ext>
            </a:extLst>
          </p:cNvPr>
          <p:cNvSpPr>
            <a:spLocks noChangeAspect="1"/>
          </p:cNvSpPr>
          <p:nvPr/>
        </p:nvSpPr>
        <p:spPr>
          <a:xfrm>
            <a:off x="5843984" y="3068968"/>
            <a:ext cx="72000" cy="72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Ellipse 40">
            <a:extLst>
              <a:ext uri="{FF2B5EF4-FFF2-40B4-BE49-F238E27FC236}">
                <a16:creationId xmlns:a16="http://schemas.microsoft.com/office/drawing/2014/main" id="{94623C66-FDD2-4D95-BBA8-30D8AB6ADBA6}"/>
              </a:ext>
            </a:extLst>
          </p:cNvPr>
          <p:cNvSpPr>
            <a:spLocks noChangeAspect="1"/>
          </p:cNvSpPr>
          <p:nvPr/>
        </p:nvSpPr>
        <p:spPr>
          <a:xfrm>
            <a:off x="9785374" y="4437112"/>
            <a:ext cx="72000" cy="72000"/>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ZoneTexte 41">
            <a:extLst>
              <a:ext uri="{FF2B5EF4-FFF2-40B4-BE49-F238E27FC236}">
                <a16:creationId xmlns:a16="http://schemas.microsoft.com/office/drawing/2014/main" id="{C6BE734C-1CF4-4AA7-9495-D4CD99C1ED46}"/>
              </a:ext>
            </a:extLst>
          </p:cNvPr>
          <p:cNvSpPr txBox="1"/>
          <p:nvPr/>
        </p:nvSpPr>
        <p:spPr>
          <a:xfrm>
            <a:off x="119336" y="4509120"/>
            <a:ext cx="3672408" cy="1815882"/>
          </a:xfrm>
          <a:prstGeom prst="rect">
            <a:avLst/>
          </a:prstGeom>
          <a:noFill/>
        </p:spPr>
        <p:txBody>
          <a:bodyPr wrap="square" rtlCol="0">
            <a:spAutoFit/>
          </a:bodyPr>
          <a:lstStyle/>
          <a:p>
            <a:pPr marL="285750" indent="-285750">
              <a:buFont typeface="Wingdings" panose="05000000000000000000" pitchFamily="2" charset="2"/>
              <a:buChar char="§"/>
            </a:pPr>
            <a:r>
              <a:rPr lang="fr-FR" sz="1400" dirty="0">
                <a:latin typeface="Open Sans"/>
              </a:rPr>
              <a:t>Montant de la créance (avec indication des sommes à échoir et de la date de leurs échéances).</a:t>
            </a:r>
          </a:p>
          <a:p>
            <a:pPr marL="285750" indent="-285750">
              <a:buFont typeface="Wingdings" panose="05000000000000000000" pitchFamily="2" charset="2"/>
              <a:buChar char="§"/>
            </a:pPr>
            <a:r>
              <a:rPr lang="fr-FR" sz="1400" dirty="0">
                <a:latin typeface="Open Sans"/>
              </a:rPr>
              <a:t>Nature du privilège ou de la sûreté.</a:t>
            </a:r>
          </a:p>
          <a:p>
            <a:pPr marL="285750" indent="-285750">
              <a:buFont typeface="Wingdings" panose="05000000000000000000" pitchFamily="2" charset="2"/>
              <a:buChar char="§"/>
            </a:pPr>
            <a:r>
              <a:rPr lang="fr-FR" sz="1400" dirty="0">
                <a:latin typeface="Open Sans"/>
              </a:rPr>
              <a:t>Modalités de calcul des intérêts dont le calcul n’est pas arrêté.</a:t>
            </a:r>
          </a:p>
          <a:p>
            <a:pPr marL="285750" indent="-285750">
              <a:buFont typeface="Wingdings" panose="05000000000000000000" pitchFamily="2" charset="2"/>
              <a:buChar char="§"/>
            </a:pPr>
            <a:r>
              <a:rPr lang="fr-FR" sz="1400" dirty="0">
                <a:latin typeface="Open Sans"/>
              </a:rPr>
              <a:t>Propositions du mandataire.</a:t>
            </a:r>
          </a:p>
          <a:p>
            <a:pPr marL="285750" indent="-285750">
              <a:buFont typeface="Wingdings" panose="05000000000000000000" pitchFamily="2" charset="2"/>
              <a:buChar char="§"/>
            </a:pPr>
            <a:r>
              <a:rPr lang="fr-FR" sz="1400" dirty="0">
                <a:latin typeface="Open Sans"/>
              </a:rPr>
              <a:t>Observations du débiteur avec leur date</a:t>
            </a:r>
          </a:p>
        </p:txBody>
      </p:sp>
      <p:sp>
        <p:nvSpPr>
          <p:cNvPr id="43" name="ZoneTexte 42">
            <a:extLst>
              <a:ext uri="{FF2B5EF4-FFF2-40B4-BE49-F238E27FC236}">
                <a16:creationId xmlns:a16="http://schemas.microsoft.com/office/drawing/2014/main" id="{1CE65629-3F86-44C5-A3E7-4E2230E7B533}"/>
              </a:ext>
            </a:extLst>
          </p:cNvPr>
          <p:cNvSpPr txBox="1"/>
          <p:nvPr/>
        </p:nvSpPr>
        <p:spPr>
          <a:xfrm>
            <a:off x="4295800" y="1355284"/>
            <a:ext cx="3240360" cy="1569660"/>
          </a:xfrm>
          <a:prstGeom prst="rect">
            <a:avLst/>
          </a:prstGeom>
          <a:noFill/>
        </p:spPr>
        <p:txBody>
          <a:bodyPr wrap="square" rtlCol="0">
            <a:spAutoFit/>
          </a:bodyPr>
          <a:lstStyle/>
          <a:p>
            <a:pPr algn="ctr"/>
            <a:r>
              <a:rPr lang="fr-FR" sz="1600" dirty="0">
                <a:latin typeface="Open Sans"/>
              </a:rPr>
              <a:t>Le créancier qui ne retire pas la LR est considéré comme n’ayant pas reçu le courrier de contestation.</a:t>
            </a:r>
          </a:p>
          <a:p>
            <a:pPr algn="ctr"/>
            <a:r>
              <a:rPr lang="fr-FR" sz="1600" dirty="0">
                <a:latin typeface="Open Sans"/>
              </a:rPr>
              <a:t>Si contestation porte à la fois sur le fond et la régularité, le délai de 30 jours n’est pas applicable.</a:t>
            </a:r>
          </a:p>
        </p:txBody>
      </p:sp>
      <p:sp>
        <p:nvSpPr>
          <p:cNvPr id="44" name="ZoneTexte 43">
            <a:extLst>
              <a:ext uri="{FF2B5EF4-FFF2-40B4-BE49-F238E27FC236}">
                <a16:creationId xmlns:a16="http://schemas.microsoft.com/office/drawing/2014/main" id="{03250C13-5EA6-45EC-896F-C486EF731BB6}"/>
              </a:ext>
            </a:extLst>
          </p:cNvPr>
          <p:cNvSpPr txBox="1"/>
          <p:nvPr/>
        </p:nvSpPr>
        <p:spPr>
          <a:xfrm>
            <a:off x="8184232" y="4610502"/>
            <a:ext cx="3312368" cy="1815882"/>
          </a:xfrm>
          <a:prstGeom prst="rect">
            <a:avLst/>
          </a:prstGeom>
          <a:noFill/>
        </p:spPr>
        <p:txBody>
          <a:bodyPr wrap="square" rtlCol="0">
            <a:spAutoFit/>
          </a:bodyPr>
          <a:lstStyle/>
          <a:p>
            <a:pPr algn="ctr"/>
            <a:r>
              <a:rPr lang="fr-FR" sz="1600" dirty="0">
                <a:latin typeface="Open Sans"/>
              </a:rPr>
              <a:t>Ne sont pas convoqués, les créanciers qui acceptent la contestation.</a:t>
            </a:r>
          </a:p>
          <a:p>
            <a:pPr algn="ctr"/>
            <a:r>
              <a:rPr lang="fr-FR" sz="1600" dirty="0">
                <a:latin typeface="Open Sans"/>
              </a:rPr>
              <a:t>Peuvent ne pas être convoqués les créanciers qui n’ont pas répondu à la contestation dans les 30 jours (situation à contrôler)</a:t>
            </a:r>
          </a:p>
        </p:txBody>
      </p:sp>
    </p:spTree>
    <p:extLst>
      <p:ext uri="{BB962C8B-B14F-4D97-AF65-F5344CB8AC3E}">
        <p14:creationId xmlns:p14="http://schemas.microsoft.com/office/powerpoint/2010/main" val="14629187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278F2E7-BF01-4C06-A293-36F73598E061}"/>
              </a:ext>
            </a:extLst>
          </p:cNvPr>
          <p:cNvSpPr>
            <a:spLocks noGrp="1"/>
          </p:cNvSpPr>
          <p:nvPr>
            <p:ph type="dt" sz="half" idx="10"/>
          </p:nvPr>
        </p:nvSpPr>
        <p:spPr>
          <a:xfrm>
            <a:off x="162791" y="6529070"/>
            <a:ext cx="2493818" cy="251460"/>
          </a:xfrm>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F5EE2EA9-8ED9-464A-814F-89755E00E0EE}"/>
              </a:ext>
            </a:extLst>
          </p:cNvPr>
          <p:cNvSpPr>
            <a:spLocks noGrp="1"/>
          </p:cNvSpPr>
          <p:nvPr>
            <p:ph type="ftr" sz="quarter" idx="11"/>
          </p:nvPr>
        </p:nvSpPr>
        <p:spPr>
          <a:xfrm>
            <a:off x="4225637" y="6489908"/>
            <a:ext cx="3740727" cy="251460"/>
          </a:xfrm>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6E2A8409-D917-405D-A8CC-BFE64F70E95D}"/>
              </a:ext>
            </a:extLst>
          </p:cNvPr>
          <p:cNvSpPr>
            <a:spLocks noGrp="1"/>
          </p:cNvSpPr>
          <p:nvPr>
            <p:ph type="sldNum" sz="quarter" idx="12"/>
          </p:nvPr>
        </p:nvSpPr>
        <p:spPr>
          <a:xfrm>
            <a:off x="9525866" y="6540500"/>
            <a:ext cx="2493818" cy="228600"/>
          </a:xfrm>
        </p:spPr>
        <p:txBody>
          <a:bodyPr/>
          <a:lstStyle/>
          <a:p>
            <a:fld id="{A7D2C6EA-A00E-474B-A989-EF59E4134B89}" type="slidenum">
              <a:rPr lang="fr-FR" smtClean="0"/>
              <a:t>41</a:t>
            </a:fld>
            <a:endParaRPr lang="fr-FR" dirty="0"/>
          </a:p>
        </p:txBody>
      </p:sp>
      <p:sp>
        <p:nvSpPr>
          <p:cNvPr id="5" name="ZoneTexte 17">
            <a:extLst>
              <a:ext uri="{FF2B5EF4-FFF2-40B4-BE49-F238E27FC236}">
                <a16:creationId xmlns:a16="http://schemas.microsoft.com/office/drawing/2014/main" id="{E20B3998-4B0E-421F-BB88-1C886C81218B}"/>
              </a:ext>
            </a:extLst>
          </p:cNvPr>
          <p:cNvSpPr txBox="1"/>
          <p:nvPr/>
        </p:nvSpPr>
        <p:spPr>
          <a:xfrm>
            <a:off x="1750841" y="332995"/>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Remarques concernant l’audience devant le juge-commissaire (1) </a:t>
            </a:r>
          </a:p>
        </p:txBody>
      </p:sp>
      <p:sp>
        <p:nvSpPr>
          <p:cNvPr id="6" name="ZoneTexte 18">
            <a:hlinkClick r:id="rId2" action="ppaction://hlinksldjump"/>
            <a:extLst>
              <a:ext uri="{FF2B5EF4-FFF2-40B4-BE49-F238E27FC236}">
                <a16:creationId xmlns:a16="http://schemas.microsoft.com/office/drawing/2014/main" id="{E615B02B-CED7-474F-ADFB-8398C00CE2B5}"/>
              </a:ext>
            </a:extLst>
          </p:cNvPr>
          <p:cNvSpPr txBox="1"/>
          <p:nvPr/>
        </p:nvSpPr>
        <p:spPr>
          <a:xfrm>
            <a:off x="-1820" y="328880"/>
            <a:ext cx="128680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15 </a:t>
            </a:r>
          </a:p>
        </p:txBody>
      </p:sp>
      <p:grpSp>
        <p:nvGrpSpPr>
          <p:cNvPr id="7" name="Group 54">
            <a:extLst>
              <a:ext uri="{FF2B5EF4-FFF2-40B4-BE49-F238E27FC236}">
                <a16:creationId xmlns:a16="http://schemas.microsoft.com/office/drawing/2014/main" id="{D1EC7D49-6637-491D-87D9-35E3628B2153}"/>
              </a:ext>
            </a:extLst>
          </p:cNvPr>
          <p:cNvGrpSpPr/>
          <p:nvPr/>
        </p:nvGrpSpPr>
        <p:grpSpPr>
          <a:xfrm>
            <a:off x="603029" y="1124744"/>
            <a:ext cx="782420" cy="719791"/>
            <a:chOff x="3966653" y="319087"/>
            <a:chExt cx="4210741" cy="1142924"/>
          </a:xfrm>
        </p:grpSpPr>
        <p:sp>
          <p:nvSpPr>
            <p:cNvPr id="8" name="Notched Right Arrow 85">
              <a:extLst>
                <a:ext uri="{FF2B5EF4-FFF2-40B4-BE49-F238E27FC236}">
                  <a16:creationId xmlns:a16="http://schemas.microsoft.com/office/drawing/2014/main" id="{168E4BF2-ED83-4162-8158-E793AA31C0B2}"/>
                </a:ext>
              </a:extLst>
            </p:cNvPr>
            <p:cNvSpPr/>
            <p:nvPr/>
          </p:nvSpPr>
          <p:spPr>
            <a:xfrm rot="16200000">
              <a:off x="4139069" y="778284"/>
              <a:ext cx="1142924" cy="224530"/>
            </a:xfrm>
            <a:prstGeom prst="notchedRightArrow">
              <a:avLst>
                <a:gd name="adj1" fmla="val 100000"/>
                <a:gd name="adj2" fmla="val 74138"/>
              </a:avLst>
            </a:prstGeom>
            <a:solidFill>
              <a:srgbClr val="01D9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365760" bIns="45720" numCol="1" spcCol="0" rtlCol="0" fromWordArt="0" anchor="t" anchorCtr="0" forceAA="0" compatLnSpc="1">
              <a:prstTxWarp prst="textNoShape">
                <a:avLst/>
              </a:prstTxWarp>
              <a:noAutofit/>
            </a:bodyPr>
            <a:lstStyle/>
            <a:p>
              <a:pPr algn="r"/>
              <a:endParaRPr lang="en-US" sz="2000" b="1"/>
            </a:p>
          </p:txBody>
        </p:sp>
        <p:grpSp>
          <p:nvGrpSpPr>
            <p:cNvPr id="9" name="Group 86">
              <a:extLst>
                <a:ext uri="{FF2B5EF4-FFF2-40B4-BE49-F238E27FC236}">
                  <a16:creationId xmlns:a16="http://schemas.microsoft.com/office/drawing/2014/main" id="{C0F34B03-497D-49A4-9EBA-F6FD62E5617A}"/>
                </a:ext>
              </a:extLst>
            </p:cNvPr>
            <p:cNvGrpSpPr/>
            <p:nvPr/>
          </p:nvGrpSpPr>
          <p:grpSpPr>
            <a:xfrm>
              <a:off x="3966653" y="704741"/>
              <a:ext cx="4210741" cy="659825"/>
              <a:chOff x="124788" y="5065566"/>
              <a:chExt cx="4210741" cy="976745"/>
            </a:xfrm>
          </p:grpSpPr>
          <p:sp>
            <p:nvSpPr>
              <p:cNvPr id="10" name="Freeform 87">
                <a:extLst>
                  <a:ext uri="{FF2B5EF4-FFF2-40B4-BE49-F238E27FC236}">
                    <a16:creationId xmlns:a16="http://schemas.microsoft.com/office/drawing/2014/main" id="{CB96B90A-995B-49B8-9DBF-B492A04ECF1E}"/>
                  </a:ext>
                </a:extLst>
              </p:cNvPr>
              <p:cNvSpPr/>
              <p:nvPr/>
            </p:nvSpPr>
            <p:spPr>
              <a:xfrm>
                <a:off x="124788" y="5689018"/>
                <a:ext cx="592282" cy="353293"/>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rgbClr val="0167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88">
                <a:extLst>
                  <a:ext uri="{FF2B5EF4-FFF2-40B4-BE49-F238E27FC236}">
                    <a16:creationId xmlns:a16="http://schemas.microsoft.com/office/drawing/2014/main" id="{3DCC1CB2-83E9-4D9B-BA03-6AA5926BBB2C}"/>
                  </a:ext>
                </a:extLst>
              </p:cNvPr>
              <p:cNvSpPr/>
              <p:nvPr/>
            </p:nvSpPr>
            <p:spPr>
              <a:xfrm>
                <a:off x="168771" y="5065566"/>
                <a:ext cx="4166758" cy="800099"/>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01A89B"/>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365760" rtlCol="0" anchor="t"/>
              <a:lstStyle/>
              <a:p>
                <a:r>
                  <a:rPr lang="en-US" sz="2800" b="1" dirty="0">
                    <a:effectLst>
                      <a:outerShdw blurRad="38100" dist="38100" dir="2700000" algn="tl">
                        <a:srgbClr val="000000">
                          <a:alpha val="43137"/>
                        </a:srgbClr>
                      </a:outerShdw>
                    </a:effectLst>
                  </a:rPr>
                  <a:t> </a:t>
                </a:r>
              </a:p>
            </p:txBody>
          </p:sp>
        </p:grpSp>
      </p:grpSp>
      <p:grpSp>
        <p:nvGrpSpPr>
          <p:cNvPr id="17" name="Group 56">
            <a:extLst>
              <a:ext uri="{FF2B5EF4-FFF2-40B4-BE49-F238E27FC236}">
                <a16:creationId xmlns:a16="http://schemas.microsoft.com/office/drawing/2014/main" id="{46EEC2B1-717E-48C0-960C-CDEE9EC4A168}"/>
              </a:ext>
            </a:extLst>
          </p:cNvPr>
          <p:cNvGrpSpPr/>
          <p:nvPr/>
        </p:nvGrpSpPr>
        <p:grpSpPr>
          <a:xfrm>
            <a:off x="601196" y="3144239"/>
            <a:ext cx="793920" cy="860825"/>
            <a:chOff x="3841865" y="319087"/>
            <a:chExt cx="4166758" cy="1180008"/>
          </a:xfrm>
        </p:grpSpPr>
        <p:sp>
          <p:nvSpPr>
            <p:cNvPr id="18" name="Notched Right Arrow 77">
              <a:extLst>
                <a:ext uri="{FF2B5EF4-FFF2-40B4-BE49-F238E27FC236}">
                  <a16:creationId xmlns:a16="http://schemas.microsoft.com/office/drawing/2014/main" id="{43F1753B-8063-4D0A-926E-8CB30F82FE93}"/>
                </a:ext>
              </a:extLst>
            </p:cNvPr>
            <p:cNvSpPr/>
            <p:nvPr/>
          </p:nvSpPr>
          <p:spPr>
            <a:xfrm rot="16200000">
              <a:off x="4006624" y="793441"/>
              <a:ext cx="1180008" cy="231300"/>
            </a:xfrm>
            <a:prstGeom prst="notchedRightArrow">
              <a:avLst>
                <a:gd name="adj1" fmla="val 100000"/>
                <a:gd name="adj2" fmla="val 74138"/>
              </a:avLst>
            </a:prstGeom>
            <a:solidFill>
              <a:srgbClr val="65C3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274320" bIns="45720" numCol="1" spcCol="0" rtlCol="0" fromWordArt="0" anchor="t" anchorCtr="0" forceAA="0" compatLnSpc="1">
              <a:prstTxWarp prst="textNoShape">
                <a:avLst/>
              </a:prstTxWarp>
              <a:noAutofit/>
            </a:bodyPr>
            <a:lstStyle/>
            <a:p>
              <a:pPr algn="r"/>
              <a:endParaRPr lang="en-US" sz="2000" b="1"/>
            </a:p>
          </p:txBody>
        </p:sp>
        <p:grpSp>
          <p:nvGrpSpPr>
            <p:cNvPr id="19" name="Group 78">
              <a:extLst>
                <a:ext uri="{FF2B5EF4-FFF2-40B4-BE49-F238E27FC236}">
                  <a16:creationId xmlns:a16="http://schemas.microsoft.com/office/drawing/2014/main" id="{C1A9F368-BE8F-484A-BC0A-1941C9491F07}"/>
                </a:ext>
              </a:extLst>
            </p:cNvPr>
            <p:cNvGrpSpPr/>
            <p:nvPr/>
          </p:nvGrpSpPr>
          <p:grpSpPr>
            <a:xfrm>
              <a:off x="3841865" y="704741"/>
              <a:ext cx="4166758" cy="659825"/>
              <a:chOff x="0" y="5065566"/>
              <a:chExt cx="4166758" cy="976745"/>
            </a:xfrm>
          </p:grpSpPr>
          <p:sp>
            <p:nvSpPr>
              <p:cNvPr id="20" name="Freeform 79">
                <a:extLst>
                  <a:ext uri="{FF2B5EF4-FFF2-40B4-BE49-F238E27FC236}">
                    <a16:creationId xmlns:a16="http://schemas.microsoft.com/office/drawing/2014/main" id="{2D7156FD-FC97-4BCD-80A4-F02F6C058B55}"/>
                  </a:ext>
                </a:extLst>
              </p:cNvPr>
              <p:cNvSpPr/>
              <p:nvPr/>
            </p:nvSpPr>
            <p:spPr>
              <a:xfrm>
                <a:off x="0" y="5689019"/>
                <a:ext cx="592282" cy="353292"/>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rgbClr val="1468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80">
                <a:extLst>
                  <a:ext uri="{FF2B5EF4-FFF2-40B4-BE49-F238E27FC236}">
                    <a16:creationId xmlns:a16="http://schemas.microsoft.com/office/drawing/2014/main" id="{16F9C76E-7D18-4E70-B5EA-8DC3AF5B7FD8}"/>
                  </a:ext>
                </a:extLst>
              </p:cNvPr>
              <p:cNvSpPr/>
              <p:nvPr/>
            </p:nvSpPr>
            <p:spPr>
              <a:xfrm>
                <a:off x="0" y="5065566"/>
                <a:ext cx="4166758" cy="800099"/>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27A9E0"/>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274320" rtlCol="0" anchor="t"/>
              <a:lstStyle/>
              <a:p>
                <a:endParaRPr lang="en-US" sz="2000" b="1" dirty="0">
                  <a:effectLst>
                    <a:outerShdw blurRad="38100" dist="38100" dir="2700000" algn="tl">
                      <a:srgbClr val="000000">
                        <a:alpha val="43137"/>
                      </a:srgbClr>
                    </a:outerShdw>
                  </a:effectLst>
                </a:endParaRPr>
              </a:p>
            </p:txBody>
          </p:sp>
        </p:grpSp>
      </p:grpSp>
      <p:sp>
        <p:nvSpPr>
          <p:cNvPr id="35" name="Rectangle 34">
            <a:extLst>
              <a:ext uri="{FF2B5EF4-FFF2-40B4-BE49-F238E27FC236}">
                <a16:creationId xmlns:a16="http://schemas.microsoft.com/office/drawing/2014/main" id="{2E1488AC-215D-43CC-9E01-2A5FFE68EBD2}"/>
              </a:ext>
            </a:extLst>
          </p:cNvPr>
          <p:cNvSpPr/>
          <p:nvPr/>
        </p:nvSpPr>
        <p:spPr>
          <a:xfrm>
            <a:off x="1705066" y="1177154"/>
            <a:ext cx="10151574" cy="830997"/>
          </a:xfrm>
          <a:prstGeom prst="rect">
            <a:avLst/>
          </a:prstGeom>
        </p:spPr>
        <p:txBody>
          <a:bodyPr wrap="square">
            <a:spAutoFit/>
          </a:bodyPr>
          <a:lstStyle/>
          <a:p>
            <a:pPr algn="just"/>
            <a:r>
              <a:rPr lang="fr-FR" sz="1600" dirty="0">
                <a:latin typeface="Open Sans"/>
                <a:cs typeface="Calibri Light" panose="020F0302020204030204" pitchFamily="34" charset="0"/>
              </a:rPr>
              <a:t>L’article R. 624-4 n’interdit pas au juge-commissaire de procéder à la convocation d’un créancier qui n’a pas contesté la proposition du mandataire, dans le délai de 30 jours (voir le cas de l’émission de 2 contestations de créance (Cour de cassation, chambre commerciale du 05/09/2018, n° 17-14960). </a:t>
            </a:r>
          </a:p>
        </p:txBody>
      </p:sp>
      <p:sp>
        <p:nvSpPr>
          <p:cNvPr id="47" name="Rectangle 46">
            <a:extLst>
              <a:ext uri="{FF2B5EF4-FFF2-40B4-BE49-F238E27FC236}">
                <a16:creationId xmlns:a16="http://schemas.microsoft.com/office/drawing/2014/main" id="{70B62185-F417-4147-8FCC-9447D4355E97}"/>
              </a:ext>
            </a:extLst>
          </p:cNvPr>
          <p:cNvSpPr/>
          <p:nvPr/>
        </p:nvSpPr>
        <p:spPr>
          <a:xfrm>
            <a:off x="7124451" y="2848868"/>
            <a:ext cx="4588173" cy="338554"/>
          </a:xfrm>
          <a:prstGeom prst="rect">
            <a:avLst/>
          </a:prstGeom>
        </p:spPr>
        <p:txBody>
          <a:bodyPr wrap="square">
            <a:spAutoFit/>
          </a:bodyPr>
          <a:lstStyle/>
          <a:p>
            <a:pPr algn="just"/>
            <a:r>
              <a:rPr lang="fr-FR" sz="1600" dirty="0">
                <a:latin typeface="Calibri Light" panose="020F0302020204030204" pitchFamily="34" charset="0"/>
                <a:cs typeface="Calibri Light" panose="020F0302020204030204" pitchFamily="34" charset="0"/>
              </a:rPr>
              <a:t> </a:t>
            </a:r>
          </a:p>
        </p:txBody>
      </p:sp>
      <p:sp>
        <p:nvSpPr>
          <p:cNvPr id="49" name="Rectangle 48">
            <a:extLst>
              <a:ext uri="{FF2B5EF4-FFF2-40B4-BE49-F238E27FC236}">
                <a16:creationId xmlns:a16="http://schemas.microsoft.com/office/drawing/2014/main" id="{2E1488AC-215D-43CC-9E01-2A5FFE68EBD2}"/>
              </a:ext>
            </a:extLst>
          </p:cNvPr>
          <p:cNvSpPr/>
          <p:nvPr/>
        </p:nvSpPr>
        <p:spPr>
          <a:xfrm>
            <a:off x="1703512" y="3287500"/>
            <a:ext cx="10225136" cy="584775"/>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600" dirty="0">
                <a:latin typeface="Open Sans"/>
                <a:cs typeface="Calibri Light" panose="020F0302020204030204" pitchFamily="34" charset="0"/>
              </a:rPr>
              <a:t>Le mandataire doit remettre au juge-commissaire un dossier complet pour lui permettre de prendre une décision éclairée (dossier également communiqué au créancier)</a:t>
            </a:r>
          </a:p>
        </p:txBody>
      </p:sp>
      <p:sp>
        <p:nvSpPr>
          <p:cNvPr id="50" name="Rectangle 49">
            <a:extLst>
              <a:ext uri="{FF2B5EF4-FFF2-40B4-BE49-F238E27FC236}">
                <a16:creationId xmlns:a16="http://schemas.microsoft.com/office/drawing/2014/main" id="{486AEA5F-23B4-4AA2-818F-BD6D1709F995}"/>
              </a:ext>
            </a:extLst>
          </p:cNvPr>
          <p:cNvSpPr/>
          <p:nvPr/>
        </p:nvSpPr>
        <p:spPr>
          <a:xfrm>
            <a:off x="641169" y="1248938"/>
            <a:ext cx="236388" cy="360040"/>
          </a:xfrm>
          <a:prstGeom prst="rect">
            <a:avLst/>
          </a:prstGeom>
          <a:solidFill>
            <a:srgbClr val="01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Open Sans"/>
              </a:rPr>
              <a:t>1</a:t>
            </a:r>
          </a:p>
        </p:txBody>
      </p:sp>
      <p:sp>
        <p:nvSpPr>
          <p:cNvPr id="52" name="Rectangle 51">
            <a:extLst>
              <a:ext uri="{FF2B5EF4-FFF2-40B4-BE49-F238E27FC236}">
                <a16:creationId xmlns:a16="http://schemas.microsoft.com/office/drawing/2014/main" id="{EB33C19C-ABB4-40FB-840A-684E7CE74611}"/>
              </a:ext>
            </a:extLst>
          </p:cNvPr>
          <p:cNvSpPr/>
          <p:nvPr/>
        </p:nvSpPr>
        <p:spPr>
          <a:xfrm>
            <a:off x="640337" y="3366976"/>
            <a:ext cx="216024" cy="360040"/>
          </a:xfrm>
          <a:prstGeom prst="rect">
            <a:avLst/>
          </a:prstGeom>
          <a:solidFill>
            <a:srgbClr val="27A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latin typeface="Open Sans"/>
              </a:rPr>
              <a:t>3</a:t>
            </a:r>
          </a:p>
        </p:txBody>
      </p:sp>
      <p:grpSp>
        <p:nvGrpSpPr>
          <p:cNvPr id="34" name="Group 54">
            <a:extLst>
              <a:ext uri="{FF2B5EF4-FFF2-40B4-BE49-F238E27FC236}">
                <a16:creationId xmlns:a16="http://schemas.microsoft.com/office/drawing/2014/main" id="{488C4520-3EB2-456A-BA19-DB14719B3CA7}"/>
              </a:ext>
            </a:extLst>
          </p:cNvPr>
          <p:cNvGrpSpPr/>
          <p:nvPr/>
        </p:nvGrpSpPr>
        <p:grpSpPr>
          <a:xfrm>
            <a:off x="603028" y="2070190"/>
            <a:ext cx="782420" cy="782746"/>
            <a:chOff x="3966653" y="319087"/>
            <a:chExt cx="4210741" cy="1242887"/>
          </a:xfrm>
        </p:grpSpPr>
        <p:sp>
          <p:nvSpPr>
            <p:cNvPr id="36" name="Notched Right Arrow 85">
              <a:extLst>
                <a:ext uri="{FF2B5EF4-FFF2-40B4-BE49-F238E27FC236}">
                  <a16:creationId xmlns:a16="http://schemas.microsoft.com/office/drawing/2014/main" id="{B8BC4ECD-90D1-4F50-BDD6-A3CD70F782F8}"/>
                </a:ext>
              </a:extLst>
            </p:cNvPr>
            <p:cNvSpPr/>
            <p:nvPr/>
          </p:nvSpPr>
          <p:spPr>
            <a:xfrm rot="16200000">
              <a:off x="4089089" y="828267"/>
              <a:ext cx="1242887" cy="224527"/>
            </a:xfrm>
            <a:prstGeom prst="notchedRightArrow">
              <a:avLst>
                <a:gd name="adj1" fmla="val 100000"/>
                <a:gd name="adj2" fmla="val 74138"/>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365760" bIns="45720" numCol="1" spcCol="0" rtlCol="0" fromWordArt="0" anchor="t" anchorCtr="0" forceAA="0" compatLnSpc="1">
              <a:prstTxWarp prst="textNoShape">
                <a:avLst/>
              </a:prstTxWarp>
              <a:noAutofit/>
            </a:bodyPr>
            <a:lstStyle/>
            <a:p>
              <a:pPr algn="r"/>
              <a:endParaRPr lang="en-US" sz="2000" b="1"/>
            </a:p>
          </p:txBody>
        </p:sp>
        <p:grpSp>
          <p:nvGrpSpPr>
            <p:cNvPr id="37" name="Group 86">
              <a:extLst>
                <a:ext uri="{FF2B5EF4-FFF2-40B4-BE49-F238E27FC236}">
                  <a16:creationId xmlns:a16="http://schemas.microsoft.com/office/drawing/2014/main" id="{6F5545CA-1B7B-4E5B-BB30-F5660E1E3025}"/>
                </a:ext>
              </a:extLst>
            </p:cNvPr>
            <p:cNvGrpSpPr/>
            <p:nvPr/>
          </p:nvGrpSpPr>
          <p:grpSpPr>
            <a:xfrm>
              <a:off x="3966653" y="704741"/>
              <a:ext cx="4210741" cy="659825"/>
              <a:chOff x="124788" y="5065566"/>
              <a:chExt cx="4210741" cy="976745"/>
            </a:xfrm>
          </p:grpSpPr>
          <p:sp>
            <p:nvSpPr>
              <p:cNvPr id="38" name="Freeform 87">
                <a:extLst>
                  <a:ext uri="{FF2B5EF4-FFF2-40B4-BE49-F238E27FC236}">
                    <a16:creationId xmlns:a16="http://schemas.microsoft.com/office/drawing/2014/main" id="{1C968D3A-2AFF-46F3-8954-4DB66F33269C}"/>
                  </a:ext>
                </a:extLst>
              </p:cNvPr>
              <p:cNvSpPr/>
              <p:nvPr/>
            </p:nvSpPr>
            <p:spPr>
              <a:xfrm>
                <a:off x="124788" y="5689018"/>
                <a:ext cx="592282" cy="353293"/>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88">
                <a:extLst>
                  <a:ext uri="{FF2B5EF4-FFF2-40B4-BE49-F238E27FC236}">
                    <a16:creationId xmlns:a16="http://schemas.microsoft.com/office/drawing/2014/main" id="{AA24DDAF-B96A-41D8-9084-2C42066A4E59}"/>
                  </a:ext>
                </a:extLst>
              </p:cNvPr>
              <p:cNvSpPr/>
              <p:nvPr/>
            </p:nvSpPr>
            <p:spPr>
              <a:xfrm>
                <a:off x="168771" y="5065566"/>
                <a:ext cx="4166758" cy="800099"/>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365760" rtlCol="0" anchor="t"/>
              <a:lstStyle/>
              <a:p>
                <a:r>
                  <a:rPr lang="en-US" sz="2800" b="1" dirty="0">
                    <a:effectLst>
                      <a:outerShdw blurRad="38100" dist="38100" dir="2700000" algn="tl">
                        <a:srgbClr val="000000">
                          <a:alpha val="43137"/>
                        </a:srgbClr>
                      </a:outerShdw>
                    </a:effectLst>
                  </a:rPr>
                  <a:t> </a:t>
                </a:r>
              </a:p>
            </p:txBody>
          </p:sp>
        </p:grpSp>
      </p:grpSp>
      <p:sp>
        <p:nvSpPr>
          <p:cNvPr id="51" name="Rectangle 50">
            <a:extLst>
              <a:ext uri="{FF2B5EF4-FFF2-40B4-BE49-F238E27FC236}">
                <a16:creationId xmlns:a16="http://schemas.microsoft.com/office/drawing/2014/main" id="{5D7130B4-61A6-40CD-BED2-D631241916AE}"/>
              </a:ext>
            </a:extLst>
          </p:cNvPr>
          <p:cNvSpPr/>
          <p:nvPr/>
        </p:nvSpPr>
        <p:spPr>
          <a:xfrm>
            <a:off x="641169" y="2186956"/>
            <a:ext cx="216024" cy="36004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Open Sans"/>
              </a:rPr>
              <a:t>2</a:t>
            </a:r>
          </a:p>
        </p:txBody>
      </p:sp>
      <p:sp>
        <p:nvSpPr>
          <p:cNvPr id="42" name="Rectangle 41">
            <a:extLst>
              <a:ext uri="{FF2B5EF4-FFF2-40B4-BE49-F238E27FC236}">
                <a16:creationId xmlns:a16="http://schemas.microsoft.com/office/drawing/2014/main" id="{1112347F-3AAB-4446-BB60-19567709E4E2}"/>
              </a:ext>
            </a:extLst>
          </p:cNvPr>
          <p:cNvSpPr/>
          <p:nvPr/>
        </p:nvSpPr>
        <p:spPr>
          <a:xfrm>
            <a:off x="1703512" y="4350446"/>
            <a:ext cx="10225136" cy="584775"/>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600" dirty="0">
                <a:latin typeface="Open Sans"/>
                <a:cs typeface="Calibri Light" panose="020F0302020204030204" pitchFamily="34" charset="0"/>
              </a:rPr>
              <a:t>L’audience devant le juge-commissaire est une procédure orale, en conséquence le juge-commissaire peut écarter les conclusions écrites, non confirmées à l’audience par la présence du créancier</a:t>
            </a:r>
          </a:p>
        </p:txBody>
      </p:sp>
      <p:grpSp>
        <p:nvGrpSpPr>
          <p:cNvPr id="44" name="Group 56">
            <a:extLst>
              <a:ext uri="{FF2B5EF4-FFF2-40B4-BE49-F238E27FC236}">
                <a16:creationId xmlns:a16="http://schemas.microsoft.com/office/drawing/2014/main" id="{6B9A093A-3A79-46EB-A910-52A8F26D27C5}"/>
              </a:ext>
            </a:extLst>
          </p:cNvPr>
          <p:cNvGrpSpPr/>
          <p:nvPr/>
        </p:nvGrpSpPr>
        <p:grpSpPr>
          <a:xfrm>
            <a:off x="598836" y="4224359"/>
            <a:ext cx="793920" cy="860825"/>
            <a:chOff x="3841865" y="319087"/>
            <a:chExt cx="4166758" cy="1180008"/>
          </a:xfrm>
        </p:grpSpPr>
        <p:sp>
          <p:nvSpPr>
            <p:cNvPr id="45" name="Notched Right Arrow 77">
              <a:extLst>
                <a:ext uri="{FF2B5EF4-FFF2-40B4-BE49-F238E27FC236}">
                  <a16:creationId xmlns:a16="http://schemas.microsoft.com/office/drawing/2014/main" id="{9C36DDE3-CAB5-4709-B4C2-1A52FEC04A27}"/>
                </a:ext>
              </a:extLst>
            </p:cNvPr>
            <p:cNvSpPr/>
            <p:nvPr/>
          </p:nvSpPr>
          <p:spPr>
            <a:xfrm rot="16200000">
              <a:off x="4006624" y="793441"/>
              <a:ext cx="1180008" cy="231300"/>
            </a:xfrm>
            <a:prstGeom prst="notchedRightArrow">
              <a:avLst>
                <a:gd name="adj1" fmla="val 100000"/>
                <a:gd name="adj2" fmla="val 74138"/>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274320" bIns="45720" numCol="1" spcCol="0" rtlCol="0" fromWordArt="0" anchor="t" anchorCtr="0" forceAA="0" compatLnSpc="1">
              <a:prstTxWarp prst="textNoShape">
                <a:avLst/>
              </a:prstTxWarp>
              <a:noAutofit/>
            </a:bodyPr>
            <a:lstStyle/>
            <a:p>
              <a:pPr algn="r"/>
              <a:endParaRPr lang="en-US" sz="2000" b="1"/>
            </a:p>
          </p:txBody>
        </p:sp>
        <p:grpSp>
          <p:nvGrpSpPr>
            <p:cNvPr id="46" name="Group 78">
              <a:extLst>
                <a:ext uri="{FF2B5EF4-FFF2-40B4-BE49-F238E27FC236}">
                  <a16:creationId xmlns:a16="http://schemas.microsoft.com/office/drawing/2014/main" id="{62C5AA62-52F5-465C-A21C-6E16EB10D3D4}"/>
                </a:ext>
              </a:extLst>
            </p:cNvPr>
            <p:cNvGrpSpPr/>
            <p:nvPr/>
          </p:nvGrpSpPr>
          <p:grpSpPr>
            <a:xfrm>
              <a:off x="3841865" y="704741"/>
              <a:ext cx="4166758" cy="659825"/>
              <a:chOff x="0" y="5065566"/>
              <a:chExt cx="4166758" cy="976745"/>
            </a:xfrm>
          </p:grpSpPr>
          <p:sp>
            <p:nvSpPr>
              <p:cNvPr id="48" name="Freeform 79">
                <a:extLst>
                  <a:ext uri="{FF2B5EF4-FFF2-40B4-BE49-F238E27FC236}">
                    <a16:creationId xmlns:a16="http://schemas.microsoft.com/office/drawing/2014/main" id="{1C57443B-15EA-4C13-96A4-4EC20E1AD977}"/>
                  </a:ext>
                </a:extLst>
              </p:cNvPr>
              <p:cNvSpPr/>
              <p:nvPr/>
            </p:nvSpPr>
            <p:spPr>
              <a:xfrm>
                <a:off x="0" y="5689019"/>
                <a:ext cx="592282" cy="353292"/>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80">
                <a:extLst>
                  <a:ext uri="{FF2B5EF4-FFF2-40B4-BE49-F238E27FC236}">
                    <a16:creationId xmlns:a16="http://schemas.microsoft.com/office/drawing/2014/main" id="{24A43E9C-88A7-4794-823C-F6B3D16AAE64}"/>
                  </a:ext>
                </a:extLst>
              </p:cNvPr>
              <p:cNvSpPr/>
              <p:nvPr/>
            </p:nvSpPr>
            <p:spPr>
              <a:xfrm>
                <a:off x="0" y="5065566"/>
                <a:ext cx="4166758" cy="800099"/>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274320" rtlCol="0" anchor="t"/>
              <a:lstStyle/>
              <a:p>
                <a:endParaRPr lang="en-US" sz="2000" b="1" dirty="0">
                  <a:effectLst>
                    <a:outerShdw blurRad="38100" dist="38100" dir="2700000" algn="tl">
                      <a:srgbClr val="000000">
                        <a:alpha val="43137"/>
                      </a:srgbClr>
                    </a:outerShdw>
                  </a:effectLst>
                </a:endParaRPr>
              </a:p>
            </p:txBody>
          </p:sp>
        </p:grpSp>
      </p:grpSp>
      <p:sp>
        <p:nvSpPr>
          <p:cNvPr id="54" name="Rectangle 53">
            <a:extLst>
              <a:ext uri="{FF2B5EF4-FFF2-40B4-BE49-F238E27FC236}">
                <a16:creationId xmlns:a16="http://schemas.microsoft.com/office/drawing/2014/main" id="{CB58069A-5615-4D76-95FA-C66952D8FD7C}"/>
              </a:ext>
            </a:extLst>
          </p:cNvPr>
          <p:cNvSpPr/>
          <p:nvPr/>
        </p:nvSpPr>
        <p:spPr>
          <a:xfrm>
            <a:off x="637977" y="4396293"/>
            <a:ext cx="216024" cy="36004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latin typeface="Open Sans"/>
              </a:rPr>
              <a:t>4</a:t>
            </a:r>
          </a:p>
        </p:txBody>
      </p:sp>
      <p:sp>
        <p:nvSpPr>
          <p:cNvPr id="71" name="Rectangle 70">
            <a:extLst>
              <a:ext uri="{FF2B5EF4-FFF2-40B4-BE49-F238E27FC236}">
                <a16:creationId xmlns:a16="http://schemas.microsoft.com/office/drawing/2014/main" id="{5CBD5A17-E233-41E6-9538-F914A05DD1A5}"/>
              </a:ext>
            </a:extLst>
          </p:cNvPr>
          <p:cNvSpPr/>
          <p:nvPr/>
        </p:nvSpPr>
        <p:spPr>
          <a:xfrm>
            <a:off x="1710399" y="2138403"/>
            <a:ext cx="10151574" cy="584775"/>
          </a:xfrm>
          <a:prstGeom prst="rect">
            <a:avLst/>
          </a:prstGeom>
        </p:spPr>
        <p:txBody>
          <a:bodyPr wrap="square">
            <a:spAutoFit/>
          </a:bodyPr>
          <a:lstStyle/>
          <a:p>
            <a:pPr algn="just"/>
            <a:r>
              <a:rPr lang="fr-FR" sz="1600" dirty="0">
                <a:latin typeface="Open Sans"/>
                <a:cs typeface="Calibri Light" panose="020F0302020204030204" pitchFamily="34" charset="0"/>
              </a:rPr>
              <a:t>En cas de non-réponse à la contestation émise par le mandataire, le juge-commissaire doit contrôler que le créancier a signé l’accusé de réception du courrier de contestation </a:t>
            </a:r>
          </a:p>
        </p:txBody>
      </p:sp>
      <p:grpSp>
        <p:nvGrpSpPr>
          <p:cNvPr id="55" name="Group 56">
            <a:extLst>
              <a:ext uri="{FF2B5EF4-FFF2-40B4-BE49-F238E27FC236}">
                <a16:creationId xmlns:a16="http://schemas.microsoft.com/office/drawing/2014/main" id="{F61FCDCB-88DF-4A14-92E2-DD5714B34074}"/>
              </a:ext>
            </a:extLst>
          </p:cNvPr>
          <p:cNvGrpSpPr/>
          <p:nvPr/>
        </p:nvGrpSpPr>
        <p:grpSpPr>
          <a:xfrm>
            <a:off x="601196" y="5304479"/>
            <a:ext cx="793920" cy="860825"/>
            <a:chOff x="3841865" y="319087"/>
            <a:chExt cx="4166758" cy="1180008"/>
          </a:xfrm>
        </p:grpSpPr>
        <p:sp>
          <p:nvSpPr>
            <p:cNvPr id="56" name="Notched Right Arrow 77">
              <a:extLst>
                <a:ext uri="{FF2B5EF4-FFF2-40B4-BE49-F238E27FC236}">
                  <a16:creationId xmlns:a16="http://schemas.microsoft.com/office/drawing/2014/main" id="{D0F198E9-258C-4CFA-90ED-6F8819920C2B}"/>
                </a:ext>
              </a:extLst>
            </p:cNvPr>
            <p:cNvSpPr/>
            <p:nvPr/>
          </p:nvSpPr>
          <p:spPr>
            <a:xfrm rot="16200000">
              <a:off x="4006624" y="793441"/>
              <a:ext cx="1180008" cy="231300"/>
            </a:xfrm>
            <a:prstGeom prst="notchedRightArrow">
              <a:avLst>
                <a:gd name="adj1" fmla="val 100000"/>
                <a:gd name="adj2" fmla="val 74138"/>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274320" bIns="45720" numCol="1" spcCol="0" rtlCol="0" fromWordArt="0" anchor="t" anchorCtr="0" forceAA="0" compatLnSpc="1">
              <a:prstTxWarp prst="textNoShape">
                <a:avLst/>
              </a:prstTxWarp>
              <a:noAutofit/>
            </a:bodyPr>
            <a:lstStyle/>
            <a:p>
              <a:pPr algn="r"/>
              <a:endParaRPr lang="en-US" sz="2000" b="1"/>
            </a:p>
          </p:txBody>
        </p:sp>
        <p:grpSp>
          <p:nvGrpSpPr>
            <p:cNvPr id="70" name="Group 78">
              <a:extLst>
                <a:ext uri="{FF2B5EF4-FFF2-40B4-BE49-F238E27FC236}">
                  <a16:creationId xmlns:a16="http://schemas.microsoft.com/office/drawing/2014/main" id="{6085E9E2-1327-4F7A-8FF6-A0A641DCAFD7}"/>
                </a:ext>
              </a:extLst>
            </p:cNvPr>
            <p:cNvGrpSpPr/>
            <p:nvPr/>
          </p:nvGrpSpPr>
          <p:grpSpPr>
            <a:xfrm>
              <a:off x="3841865" y="704741"/>
              <a:ext cx="4166758" cy="659825"/>
              <a:chOff x="0" y="5065566"/>
              <a:chExt cx="4166758" cy="976745"/>
            </a:xfrm>
          </p:grpSpPr>
          <p:sp>
            <p:nvSpPr>
              <p:cNvPr id="73" name="Freeform 79">
                <a:extLst>
                  <a:ext uri="{FF2B5EF4-FFF2-40B4-BE49-F238E27FC236}">
                    <a16:creationId xmlns:a16="http://schemas.microsoft.com/office/drawing/2014/main" id="{0469ABB5-7654-41CC-B421-6972FA23DE91}"/>
                  </a:ext>
                </a:extLst>
              </p:cNvPr>
              <p:cNvSpPr/>
              <p:nvPr/>
            </p:nvSpPr>
            <p:spPr>
              <a:xfrm>
                <a:off x="0" y="5689019"/>
                <a:ext cx="592282" cy="353292"/>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80">
                <a:extLst>
                  <a:ext uri="{FF2B5EF4-FFF2-40B4-BE49-F238E27FC236}">
                    <a16:creationId xmlns:a16="http://schemas.microsoft.com/office/drawing/2014/main" id="{58024A02-AEDE-49CD-A759-DBB6EC8DA203}"/>
                  </a:ext>
                </a:extLst>
              </p:cNvPr>
              <p:cNvSpPr/>
              <p:nvPr/>
            </p:nvSpPr>
            <p:spPr>
              <a:xfrm>
                <a:off x="0" y="5065566"/>
                <a:ext cx="4166758" cy="800099"/>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274320" rtlCol="0" anchor="t"/>
              <a:lstStyle/>
              <a:p>
                <a:endParaRPr lang="en-US" sz="2000" b="1" dirty="0">
                  <a:effectLst>
                    <a:outerShdw blurRad="38100" dist="38100" dir="2700000" algn="tl">
                      <a:srgbClr val="000000">
                        <a:alpha val="43137"/>
                      </a:srgbClr>
                    </a:outerShdw>
                  </a:effectLst>
                </a:endParaRPr>
              </a:p>
            </p:txBody>
          </p:sp>
        </p:grpSp>
      </p:grpSp>
      <p:sp>
        <p:nvSpPr>
          <p:cNvPr id="75" name="Rectangle 74">
            <a:extLst>
              <a:ext uri="{FF2B5EF4-FFF2-40B4-BE49-F238E27FC236}">
                <a16:creationId xmlns:a16="http://schemas.microsoft.com/office/drawing/2014/main" id="{FFCE6EDA-B338-499D-8499-C75123E70838}"/>
              </a:ext>
            </a:extLst>
          </p:cNvPr>
          <p:cNvSpPr/>
          <p:nvPr/>
        </p:nvSpPr>
        <p:spPr>
          <a:xfrm>
            <a:off x="640337" y="5476413"/>
            <a:ext cx="216024" cy="3600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latin typeface="Open Sans"/>
              </a:rPr>
              <a:t>5</a:t>
            </a:r>
          </a:p>
        </p:txBody>
      </p:sp>
      <p:sp>
        <p:nvSpPr>
          <p:cNvPr id="76" name="Rectangle 75">
            <a:extLst>
              <a:ext uri="{FF2B5EF4-FFF2-40B4-BE49-F238E27FC236}">
                <a16:creationId xmlns:a16="http://schemas.microsoft.com/office/drawing/2014/main" id="{A5122BD5-A2A3-47FF-9F32-20AC57BC9ACF}"/>
              </a:ext>
            </a:extLst>
          </p:cNvPr>
          <p:cNvSpPr/>
          <p:nvPr/>
        </p:nvSpPr>
        <p:spPr>
          <a:xfrm>
            <a:off x="1703512" y="5434237"/>
            <a:ext cx="10225136" cy="584775"/>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600" dirty="0">
                <a:latin typeface="Open Sans"/>
                <a:cs typeface="Calibri Light" panose="020F0302020204030204" pitchFamily="34" charset="0"/>
              </a:rPr>
              <a:t>En cas de défaut du débiteur à l’audience, la caducité de la déclaration de créance ne peut être prononcée (non-application de l’article 468 du CPC)</a:t>
            </a:r>
          </a:p>
        </p:txBody>
      </p:sp>
    </p:spTree>
    <p:extLst>
      <p:ext uri="{BB962C8B-B14F-4D97-AF65-F5344CB8AC3E}">
        <p14:creationId xmlns:p14="http://schemas.microsoft.com/office/powerpoint/2010/main" val="1140220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278F2E7-BF01-4C06-A293-36F73598E061}"/>
              </a:ext>
            </a:extLst>
          </p:cNvPr>
          <p:cNvSpPr>
            <a:spLocks noGrp="1"/>
          </p:cNvSpPr>
          <p:nvPr>
            <p:ph type="dt" sz="half" idx="10"/>
          </p:nvPr>
        </p:nvSpPr>
        <p:spPr>
          <a:xfrm>
            <a:off x="191344" y="6601926"/>
            <a:ext cx="2493818" cy="251460"/>
          </a:xfrm>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F5EE2EA9-8ED9-464A-814F-89755E00E0EE}"/>
              </a:ext>
            </a:extLst>
          </p:cNvPr>
          <p:cNvSpPr>
            <a:spLocks noGrp="1"/>
          </p:cNvSpPr>
          <p:nvPr>
            <p:ph type="ftr" sz="quarter" idx="11"/>
          </p:nvPr>
        </p:nvSpPr>
        <p:spPr>
          <a:xfrm>
            <a:off x="4225637" y="6489908"/>
            <a:ext cx="3740727" cy="251460"/>
          </a:xfrm>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6E2A8409-D917-405D-A8CC-BFE64F70E95D}"/>
              </a:ext>
            </a:extLst>
          </p:cNvPr>
          <p:cNvSpPr>
            <a:spLocks noGrp="1"/>
          </p:cNvSpPr>
          <p:nvPr>
            <p:ph type="sldNum" sz="quarter" idx="12"/>
          </p:nvPr>
        </p:nvSpPr>
        <p:spPr>
          <a:xfrm>
            <a:off x="9525866" y="6540500"/>
            <a:ext cx="2493818" cy="228600"/>
          </a:xfrm>
        </p:spPr>
        <p:txBody>
          <a:bodyPr/>
          <a:lstStyle/>
          <a:p>
            <a:fld id="{A7D2C6EA-A00E-474B-A989-EF59E4134B89}" type="slidenum">
              <a:rPr lang="fr-FR" smtClean="0"/>
              <a:t>42</a:t>
            </a:fld>
            <a:endParaRPr lang="fr-FR" dirty="0"/>
          </a:p>
        </p:txBody>
      </p:sp>
      <p:sp>
        <p:nvSpPr>
          <p:cNvPr id="5" name="ZoneTexte 17">
            <a:extLst>
              <a:ext uri="{FF2B5EF4-FFF2-40B4-BE49-F238E27FC236}">
                <a16:creationId xmlns:a16="http://schemas.microsoft.com/office/drawing/2014/main" id="{E20B3998-4B0E-421F-BB88-1C886C81218B}"/>
              </a:ext>
            </a:extLst>
          </p:cNvPr>
          <p:cNvSpPr txBox="1"/>
          <p:nvPr/>
        </p:nvSpPr>
        <p:spPr>
          <a:xfrm>
            <a:off x="1750841" y="332995"/>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Remarques concernant l’audience devant le juge-commissaire (2) </a:t>
            </a:r>
          </a:p>
        </p:txBody>
      </p:sp>
      <p:sp>
        <p:nvSpPr>
          <p:cNvPr id="6" name="ZoneTexte 18">
            <a:hlinkClick r:id="rId2" action="ppaction://hlinksldjump"/>
            <a:extLst>
              <a:ext uri="{FF2B5EF4-FFF2-40B4-BE49-F238E27FC236}">
                <a16:creationId xmlns:a16="http://schemas.microsoft.com/office/drawing/2014/main" id="{E615B02B-CED7-474F-ADFB-8398C00CE2B5}"/>
              </a:ext>
            </a:extLst>
          </p:cNvPr>
          <p:cNvSpPr txBox="1"/>
          <p:nvPr/>
        </p:nvSpPr>
        <p:spPr>
          <a:xfrm>
            <a:off x="-1820" y="328880"/>
            <a:ext cx="128680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15 </a:t>
            </a:r>
          </a:p>
        </p:txBody>
      </p:sp>
      <p:grpSp>
        <p:nvGrpSpPr>
          <p:cNvPr id="7" name="Group 54">
            <a:extLst>
              <a:ext uri="{FF2B5EF4-FFF2-40B4-BE49-F238E27FC236}">
                <a16:creationId xmlns:a16="http://schemas.microsoft.com/office/drawing/2014/main" id="{D1EC7D49-6637-491D-87D9-35E3628B2153}"/>
              </a:ext>
            </a:extLst>
          </p:cNvPr>
          <p:cNvGrpSpPr/>
          <p:nvPr/>
        </p:nvGrpSpPr>
        <p:grpSpPr>
          <a:xfrm>
            <a:off x="479376" y="2454796"/>
            <a:ext cx="792088" cy="719791"/>
            <a:chOff x="3966653" y="319087"/>
            <a:chExt cx="4210741" cy="1142924"/>
          </a:xfrm>
        </p:grpSpPr>
        <p:sp>
          <p:nvSpPr>
            <p:cNvPr id="8" name="Notched Right Arrow 85">
              <a:extLst>
                <a:ext uri="{FF2B5EF4-FFF2-40B4-BE49-F238E27FC236}">
                  <a16:creationId xmlns:a16="http://schemas.microsoft.com/office/drawing/2014/main" id="{168E4BF2-ED83-4162-8158-E793AA31C0B2}"/>
                </a:ext>
              </a:extLst>
            </p:cNvPr>
            <p:cNvSpPr/>
            <p:nvPr/>
          </p:nvSpPr>
          <p:spPr>
            <a:xfrm rot="16200000">
              <a:off x="4139069" y="778284"/>
              <a:ext cx="1142924" cy="224530"/>
            </a:xfrm>
            <a:prstGeom prst="notchedRightArrow">
              <a:avLst>
                <a:gd name="adj1" fmla="val 100000"/>
                <a:gd name="adj2" fmla="val 74138"/>
              </a:avLst>
            </a:prstGeom>
            <a:solidFill>
              <a:srgbClr val="01D9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365760" bIns="45720" numCol="1" spcCol="0" rtlCol="0" fromWordArt="0" anchor="t" anchorCtr="0" forceAA="0" compatLnSpc="1">
              <a:prstTxWarp prst="textNoShape">
                <a:avLst/>
              </a:prstTxWarp>
              <a:noAutofit/>
            </a:bodyPr>
            <a:lstStyle/>
            <a:p>
              <a:pPr algn="r"/>
              <a:endParaRPr lang="en-US" sz="2000" b="1"/>
            </a:p>
          </p:txBody>
        </p:sp>
        <p:grpSp>
          <p:nvGrpSpPr>
            <p:cNvPr id="9" name="Group 86">
              <a:extLst>
                <a:ext uri="{FF2B5EF4-FFF2-40B4-BE49-F238E27FC236}">
                  <a16:creationId xmlns:a16="http://schemas.microsoft.com/office/drawing/2014/main" id="{C0F34B03-497D-49A4-9EBA-F6FD62E5617A}"/>
                </a:ext>
              </a:extLst>
            </p:cNvPr>
            <p:cNvGrpSpPr/>
            <p:nvPr/>
          </p:nvGrpSpPr>
          <p:grpSpPr>
            <a:xfrm>
              <a:off x="3966653" y="704741"/>
              <a:ext cx="4210741" cy="659825"/>
              <a:chOff x="124788" y="5065566"/>
              <a:chExt cx="4210741" cy="976745"/>
            </a:xfrm>
          </p:grpSpPr>
          <p:sp>
            <p:nvSpPr>
              <p:cNvPr id="10" name="Freeform 87">
                <a:extLst>
                  <a:ext uri="{FF2B5EF4-FFF2-40B4-BE49-F238E27FC236}">
                    <a16:creationId xmlns:a16="http://schemas.microsoft.com/office/drawing/2014/main" id="{CB96B90A-995B-49B8-9DBF-B492A04ECF1E}"/>
                  </a:ext>
                </a:extLst>
              </p:cNvPr>
              <p:cNvSpPr/>
              <p:nvPr/>
            </p:nvSpPr>
            <p:spPr>
              <a:xfrm>
                <a:off x="124788" y="5689018"/>
                <a:ext cx="592282" cy="353293"/>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rgbClr val="0167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88">
                <a:extLst>
                  <a:ext uri="{FF2B5EF4-FFF2-40B4-BE49-F238E27FC236}">
                    <a16:creationId xmlns:a16="http://schemas.microsoft.com/office/drawing/2014/main" id="{3DCC1CB2-83E9-4D9B-BA03-6AA5926BBB2C}"/>
                  </a:ext>
                </a:extLst>
              </p:cNvPr>
              <p:cNvSpPr/>
              <p:nvPr/>
            </p:nvSpPr>
            <p:spPr>
              <a:xfrm>
                <a:off x="168771" y="5065566"/>
                <a:ext cx="4166758" cy="800099"/>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01A89B"/>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365760" rtlCol="0" anchor="t"/>
              <a:lstStyle/>
              <a:p>
                <a:r>
                  <a:rPr lang="en-US" sz="2800" b="1" dirty="0">
                    <a:effectLst>
                      <a:outerShdw blurRad="38100" dist="38100" dir="2700000" algn="tl">
                        <a:srgbClr val="000000">
                          <a:alpha val="43137"/>
                        </a:srgbClr>
                      </a:outerShdw>
                    </a:effectLst>
                  </a:rPr>
                  <a:t> </a:t>
                </a:r>
              </a:p>
            </p:txBody>
          </p:sp>
        </p:grpSp>
      </p:grpSp>
      <p:grpSp>
        <p:nvGrpSpPr>
          <p:cNvPr id="17" name="Group 56">
            <a:extLst>
              <a:ext uri="{FF2B5EF4-FFF2-40B4-BE49-F238E27FC236}">
                <a16:creationId xmlns:a16="http://schemas.microsoft.com/office/drawing/2014/main" id="{46EEC2B1-717E-48C0-960C-CDEE9EC4A168}"/>
              </a:ext>
            </a:extLst>
          </p:cNvPr>
          <p:cNvGrpSpPr/>
          <p:nvPr/>
        </p:nvGrpSpPr>
        <p:grpSpPr>
          <a:xfrm>
            <a:off x="494010" y="4730136"/>
            <a:ext cx="782619" cy="860825"/>
            <a:chOff x="3841865" y="319087"/>
            <a:chExt cx="4166758" cy="1180008"/>
          </a:xfrm>
        </p:grpSpPr>
        <p:sp>
          <p:nvSpPr>
            <p:cNvPr id="18" name="Notched Right Arrow 77">
              <a:extLst>
                <a:ext uri="{FF2B5EF4-FFF2-40B4-BE49-F238E27FC236}">
                  <a16:creationId xmlns:a16="http://schemas.microsoft.com/office/drawing/2014/main" id="{43F1753B-8063-4D0A-926E-8CB30F82FE93}"/>
                </a:ext>
              </a:extLst>
            </p:cNvPr>
            <p:cNvSpPr/>
            <p:nvPr/>
          </p:nvSpPr>
          <p:spPr>
            <a:xfrm rot="16200000">
              <a:off x="4006624" y="793441"/>
              <a:ext cx="1180008" cy="231300"/>
            </a:xfrm>
            <a:prstGeom prst="notchedRightArrow">
              <a:avLst>
                <a:gd name="adj1" fmla="val 100000"/>
                <a:gd name="adj2" fmla="val 74138"/>
              </a:avLst>
            </a:prstGeom>
            <a:solidFill>
              <a:srgbClr val="65C3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274320" bIns="45720" numCol="1" spcCol="0" rtlCol="0" fromWordArt="0" anchor="t" anchorCtr="0" forceAA="0" compatLnSpc="1">
              <a:prstTxWarp prst="textNoShape">
                <a:avLst/>
              </a:prstTxWarp>
              <a:noAutofit/>
            </a:bodyPr>
            <a:lstStyle/>
            <a:p>
              <a:pPr algn="r"/>
              <a:endParaRPr lang="en-US" sz="2000" b="1"/>
            </a:p>
          </p:txBody>
        </p:sp>
        <p:grpSp>
          <p:nvGrpSpPr>
            <p:cNvPr id="19" name="Group 78">
              <a:extLst>
                <a:ext uri="{FF2B5EF4-FFF2-40B4-BE49-F238E27FC236}">
                  <a16:creationId xmlns:a16="http://schemas.microsoft.com/office/drawing/2014/main" id="{C1A9F368-BE8F-484A-BC0A-1941C9491F07}"/>
                </a:ext>
              </a:extLst>
            </p:cNvPr>
            <p:cNvGrpSpPr/>
            <p:nvPr/>
          </p:nvGrpSpPr>
          <p:grpSpPr>
            <a:xfrm>
              <a:off x="3841865" y="704741"/>
              <a:ext cx="4166758" cy="659825"/>
              <a:chOff x="0" y="5065566"/>
              <a:chExt cx="4166758" cy="976745"/>
            </a:xfrm>
          </p:grpSpPr>
          <p:sp>
            <p:nvSpPr>
              <p:cNvPr id="20" name="Freeform 79">
                <a:extLst>
                  <a:ext uri="{FF2B5EF4-FFF2-40B4-BE49-F238E27FC236}">
                    <a16:creationId xmlns:a16="http://schemas.microsoft.com/office/drawing/2014/main" id="{2D7156FD-FC97-4BCD-80A4-F02F6C058B55}"/>
                  </a:ext>
                </a:extLst>
              </p:cNvPr>
              <p:cNvSpPr/>
              <p:nvPr/>
            </p:nvSpPr>
            <p:spPr>
              <a:xfrm>
                <a:off x="0" y="5689019"/>
                <a:ext cx="592282" cy="353292"/>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rgbClr val="1468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80">
                <a:extLst>
                  <a:ext uri="{FF2B5EF4-FFF2-40B4-BE49-F238E27FC236}">
                    <a16:creationId xmlns:a16="http://schemas.microsoft.com/office/drawing/2014/main" id="{16F9C76E-7D18-4E70-B5EA-8DC3AF5B7FD8}"/>
                  </a:ext>
                </a:extLst>
              </p:cNvPr>
              <p:cNvSpPr/>
              <p:nvPr/>
            </p:nvSpPr>
            <p:spPr>
              <a:xfrm>
                <a:off x="0" y="5065566"/>
                <a:ext cx="4166758" cy="800099"/>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27A9E0"/>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274320" rtlCol="0" anchor="t"/>
              <a:lstStyle/>
              <a:p>
                <a:endParaRPr lang="en-US" sz="2000" b="1" dirty="0">
                  <a:effectLst>
                    <a:outerShdw blurRad="38100" dist="38100" dir="2700000" algn="tl">
                      <a:srgbClr val="000000">
                        <a:alpha val="43137"/>
                      </a:srgbClr>
                    </a:outerShdw>
                  </a:effectLst>
                </a:endParaRPr>
              </a:p>
            </p:txBody>
          </p:sp>
        </p:grpSp>
      </p:grpSp>
      <p:sp>
        <p:nvSpPr>
          <p:cNvPr id="47" name="Rectangle 46">
            <a:extLst>
              <a:ext uri="{FF2B5EF4-FFF2-40B4-BE49-F238E27FC236}">
                <a16:creationId xmlns:a16="http://schemas.microsoft.com/office/drawing/2014/main" id="{70B62185-F417-4147-8FCC-9447D4355E97}"/>
              </a:ext>
            </a:extLst>
          </p:cNvPr>
          <p:cNvSpPr/>
          <p:nvPr/>
        </p:nvSpPr>
        <p:spPr>
          <a:xfrm>
            <a:off x="7124451" y="2848868"/>
            <a:ext cx="4588173" cy="338554"/>
          </a:xfrm>
          <a:prstGeom prst="rect">
            <a:avLst/>
          </a:prstGeom>
        </p:spPr>
        <p:txBody>
          <a:bodyPr wrap="square">
            <a:spAutoFit/>
          </a:bodyPr>
          <a:lstStyle/>
          <a:p>
            <a:pPr algn="just"/>
            <a:r>
              <a:rPr lang="fr-FR" sz="1600" dirty="0">
                <a:latin typeface="Calibri Light" panose="020F0302020204030204" pitchFamily="34" charset="0"/>
                <a:cs typeface="Calibri Light" panose="020F0302020204030204" pitchFamily="34" charset="0"/>
              </a:rPr>
              <a:t> </a:t>
            </a:r>
          </a:p>
        </p:txBody>
      </p:sp>
      <p:sp>
        <p:nvSpPr>
          <p:cNvPr id="50" name="Rectangle 49">
            <a:extLst>
              <a:ext uri="{FF2B5EF4-FFF2-40B4-BE49-F238E27FC236}">
                <a16:creationId xmlns:a16="http://schemas.microsoft.com/office/drawing/2014/main" id="{486AEA5F-23B4-4AA2-818F-BD6D1709F995}"/>
              </a:ext>
            </a:extLst>
          </p:cNvPr>
          <p:cNvSpPr/>
          <p:nvPr/>
        </p:nvSpPr>
        <p:spPr>
          <a:xfrm>
            <a:off x="524872" y="2650998"/>
            <a:ext cx="175520" cy="360040"/>
          </a:xfrm>
          <a:prstGeom prst="rect">
            <a:avLst/>
          </a:prstGeom>
          <a:solidFill>
            <a:srgbClr val="01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Open Sans"/>
              </a:rPr>
              <a:t>7</a:t>
            </a:r>
          </a:p>
        </p:txBody>
      </p:sp>
      <p:sp>
        <p:nvSpPr>
          <p:cNvPr id="52" name="Rectangle 51">
            <a:extLst>
              <a:ext uri="{FF2B5EF4-FFF2-40B4-BE49-F238E27FC236}">
                <a16:creationId xmlns:a16="http://schemas.microsoft.com/office/drawing/2014/main" id="{EB33C19C-ABB4-40FB-840A-684E7CE74611}"/>
              </a:ext>
            </a:extLst>
          </p:cNvPr>
          <p:cNvSpPr/>
          <p:nvPr/>
        </p:nvSpPr>
        <p:spPr>
          <a:xfrm>
            <a:off x="543290" y="4974078"/>
            <a:ext cx="175520" cy="360040"/>
          </a:xfrm>
          <a:prstGeom prst="rect">
            <a:avLst/>
          </a:prstGeom>
          <a:solidFill>
            <a:srgbClr val="27A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latin typeface="Open Sans"/>
              </a:rPr>
              <a:t>9</a:t>
            </a:r>
          </a:p>
        </p:txBody>
      </p:sp>
      <p:grpSp>
        <p:nvGrpSpPr>
          <p:cNvPr id="34" name="Group 54">
            <a:extLst>
              <a:ext uri="{FF2B5EF4-FFF2-40B4-BE49-F238E27FC236}">
                <a16:creationId xmlns:a16="http://schemas.microsoft.com/office/drawing/2014/main" id="{488C4520-3EB2-456A-BA19-DB14719B3CA7}"/>
              </a:ext>
            </a:extLst>
          </p:cNvPr>
          <p:cNvGrpSpPr/>
          <p:nvPr/>
        </p:nvGrpSpPr>
        <p:grpSpPr>
          <a:xfrm>
            <a:off x="479375" y="3573016"/>
            <a:ext cx="792088" cy="782746"/>
            <a:chOff x="3966653" y="319087"/>
            <a:chExt cx="4210741" cy="1242887"/>
          </a:xfrm>
        </p:grpSpPr>
        <p:sp>
          <p:nvSpPr>
            <p:cNvPr id="36" name="Notched Right Arrow 85">
              <a:extLst>
                <a:ext uri="{FF2B5EF4-FFF2-40B4-BE49-F238E27FC236}">
                  <a16:creationId xmlns:a16="http://schemas.microsoft.com/office/drawing/2014/main" id="{B8BC4ECD-90D1-4F50-BDD6-A3CD70F782F8}"/>
                </a:ext>
              </a:extLst>
            </p:cNvPr>
            <p:cNvSpPr/>
            <p:nvPr/>
          </p:nvSpPr>
          <p:spPr>
            <a:xfrm rot="16200000">
              <a:off x="4089089" y="828267"/>
              <a:ext cx="1242887" cy="224527"/>
            </a:xfrm>
            <a:prstGeom prst="notchedRightArrow">
              <a:avLst>
                <a:gd name="adj1" fmla="val 100000"/>
                <a:gd name="adj2" fmla="val 74138"/>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365760" bIns="45720" numCol="1" spcCol="0" rtlCol="0" fromWordArt="0" anchor="t" anchorCtr="0" forceAA="0" compatLnSpc="1">
              <a:prstTxWarp prst="textNoShape">
                <a:avLst/>
              </a:prstTxWarp>
              <a:noAutofit/>
            </a:bodyPr>
            <a:lstStyle/>
            <a:p>
              <a:pPr algn="r"/>
              <a:endParaRPr lang="en-US" sz="2000" b="1"/>
            </a:p>
          </p:txBody>
        </p:sp>
        <p:grpSp>
          <p:nvGrpSpPr>
            <p:cNvPr id="37" name="Group 86">
              <a:extLst>
                <a:ext uri="{FF2B5EF4-FFF2-40B4-BE49-F238E27FC236}">
                  <a16:creationId xmlns:a16="http://schemas.microsoft.com/office/drawing/2014/main" id="{6F5545CA-1B7B-4E5B-BB30-F5660E1E3025}"/>
                </a:ext>
              </a:extLst>
            </p:cNvPr>
            <p:cNvGrpSpPr/>
            <p:nvPr/>
          </p:nvGrpSpPr>
          <p:grpSpPr>
            <a:xfrm>
              <a:off x="3966653" y="704741"/>
              <a:ext cx="4210741" cy="659825"/>
              <a:chOff x="124788" y="5065566"/>
              <a:chExt cx="4210741" cy="976745"/>
            </a:xfrm>
          </p:grpSpPr>
          <p:sp>
            <p:nvSpPr>
              <p:cNvPr id="38" name="Freeform 87">
                <a:extLst>
                  <a:ext uri="{FF2B5EF4-FFF2-40B4-BE49-F238E27FC236}">
                    <a16:creationId xmlns:a16="http://schemas.microsoft.com/office/drawing/2014/main" id="{1C968D3A-2AFF-46F3-8954-4DB66F33269C}"/>
                  </a:ext>
                </a:extLst>
              </p:cNvPr>
              <p:cNvSpPr/>
              <p:nvPr/>
            </p:nvSpPr>
            <p:spPr>
              <a:xfrm>
                <a:off x="124788" y="5689018"/>
                <a:ext cx="592282" cy="353293"/>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88">
                <a:extLst>
                  <a:ext uri="{FF2B5EF4-FFF2-40B4-BE49-F238E27FC236}">
                    <a16:creationId xmlns:a16="http://schemas.microsoft.com/office/drawing/2014/main" id="{AA24DDAF-B96A-41D8-9084-2C42066A4E59}"/>
                  </a:ext>
                </a:extLst>
              </p:cNvPr>
              <p:cNvSpPr/>
              <p:nvPr/>
            </p:nvSpPr>
            <p:spPr>
              <a:xfrm>
                <a:off x="168771" y="5065566"/>
                <a:ext cx="4166758" cy="800099"/>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365760" rtlCol="0" anchor="t"/>
              <a:lstStyle/>
              <a:p>
                <a:r>
                  <a:rPr lang="en-US" sz="2800" b="1" dirty="0">
                    <a:effectLst>
                      <a:outerShdw blurRad="38100" dist="38100" dir="2700000" algn="tl">
                        <a:srgbClr val="000000">
                          <a:alpha val="43137"/>
                        </a:srgbClr>
                      </a:outerShdw>
                    </a:effectLst>
                  </a:rPr>
                  <a:t> </a:t>
                </a:r>
              </a:p>
            </p:txBody>
          </p:sp>
        </p:grpSp>
      </p:grpSp>
      <p:sp>
        <p:nvSpPr>
          <p:cNvPr id="51" name="Rectangle 50">
            <a:extLst>
              <a:ext uri="{FF2B5EF4-FFF2-40B4-BE49-F238E27FC236}">
                <a16:creationId xmlns:a16="http://schemas.microsoft.com/office/drawing/2014/main" id="{5D7130B4-61A6-40CD-BED2-D631241916AE}"/>
              </a:ext>
            </a:extLst>
          </p:cNvPr>
          <p:cNvSpPr/>
          <p:nvPr/>
        </p:nvSpPr>
        <p:spPr>
          <a:xfrm>
            <a:off x="519761" y="3761790"/>
            <a:ext cx="209506" cy="36004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Open Sans"/>
              </a:rPr>
              <a:t>8</a:t>
            </a:r>
          </a:p>
        </p:txBody>
      </p:sp>
      <p:sp>
        <p:nvSpPr>
          <p:cNvPr id="55" name="Rectangle 54">
            <a:extLst>
              <a:ext uri="{FF2B5EF4-FFF2-40B4-BE49-F238E27FC236}">
                <a16:creationId xmlns:a16="http://schemas.microsoft.com/office/drawing/2014/main" id="{2AA4DF7E-064A-49CE-ADE6-8F0FFE0327A8}"/>
              </a:ext>
            </a:extLst>
          </p:cNvPr>
          <p:cNvSpPr/>
          <p:nvPr/>
        </p:nvSpPr>
        <p:spPr>
          <a:xfrm>
            <a:off x="1561328" y="4763235"/>
            <a:ext cx="10369152" cy="1077218"/>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600" dirty="0">
                <a:latin typeface="Open Sans"/>
                <a:cs typeface="Calibri Light" panose="020F0302020204030204" pitchFamily="34" charset="0"/>
              </a:rPr>
              <a:t>En cas de défaut de réponse du créancier à la contestation émise par le mandataire, dans le délai de 30 jours, il ne pourra faire appel, si le juge-commissaire prend une décision conforme aux propositions du mandataire. Sauf si la contestation concerne un problème de forme ou à la fois un problème de forme et de fond (Cour de cassation, chambre commerciale du 28/06/2017, n° 16-12382).</a:t>
            </a:r>
          </a:p>
        </p:txBody>
      </p:sp>
      <p:sp>
        <p:nvSpPr>
          <p:cNvPr id="72" name="Rectangle 71">
            <a:extLst>
              <a:ext uri="{FF2B5EF4-FFF2-40B4-BE49-F238E27FC236}">
                <a16:creationId xmlns:a16="http://schemas.microsoft.com/office/drawing/2014/main" id="{DC640690-CF34-40DD-ACB3-B9A1AC6B2029}"/>
              </a:ext>
            </a:extLst>
          </p:cNvPr>
          <p:cNvSpPr/>
          <p:nvPr/>
        </p:nvSpPr>
        <p:spPr>
          <a:xfrm>
            <a:off x="1559496" y="2546568"/>
            <a:ext cx="10369152" cy="584775"/>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600" dirty="0">
                <a:latin typeface="Open Sans"/>
                <a:cs typeface="Calibri Light" panose="020F0302020204030204" pitchFamily="34" charset="0"/>
              </a:rPr>
              <a:t>La non-réponse du créancier dans le délai de 30 jours ne vaut pas accord de la proposition émise par le mandataire. Le juge-commissaire a l’obligation de motiver sa décision au regard des pièces dont il dispose.</a:t>
            </a:r>
          </a:p>
        </p:txBody>
      </p:sp>
      <p:sp>
        <p:nvSpPr>
          <p:cNvPr id="73" name="Rectangle 72">
            <a:extLst>
              <a:ext uri="{FF2B5EF4-FFF2-40B4-BE49-F238E27FC236}">
                <a16:creationId xmlns:a16="http://schemas.microsoft.com/office/drawing/2014/main" id="{EFE273AA-857E-4BD4-A188-32C14800014D}"/>
              </a:ext>
            </a:extLst>
          </p:cNvPr>
          <p:cNvSpPr/>
          <p:nvPr/>
        </p:nvSpPr>
        <p:spPr>
          <a:xfrm>
            <a:off x="1574354" y="3777018"/>
            <a:ext cx="10369152" cy="338554"/>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600" dirty="0">
                <a:latin typeface="Open Sans"/>
                <a:cs typeface="Calibri Light" panose="020F0302020204030204" pitchFamily="34" charset="0"/>
              </a:rPr>
              <a:t>Le débiteur qui indique avoir payé la créance déclarée, doit rapporter la preuve du paiement qu’il aurait effectué</a:t>
            </a:r>
          </a:p>
        </p:txBody>
      </p:sp>
      <p:grpSp>
        <p:nvGrpSpPr>
          <p:cNvPr id="76" name="Group 56">
            <a:extLst>
              <a:ext uri="{FF2B5EF4-FFF2-40B4-BE49-F238E27FC236}">
                <a16:creationId xmlns:a16="http://schemas.microsoft.com/office/drawing/2014/main" id="{3F47D861-74E6-4F7E-B46B-16813E53746D}"/>
              </a:ext>
            </a:extLst>
          </p:cNvPr>
          <p:cNvGrpSpPr/>
          <p:nvPr/>
        </p:nvGrpSpPr>
        <p:grpSpPr>
          <a:xfrm>
            <a:off x="479376" y="1340768"/>
            <a:ext cx="793920" cy="860825"/>
            <a:chOff x="3841865" y="319088"/>
            <a:chExt cx="4166758" cy="1180008"/>
          </a:xfrm>
        </p:grpSpPr>
        <p:sp>
          <p:nvSpPr>
            <p:cNvPr id="77" name="Notched Right Arrow 77">
              <a:extLst>
                <a:ext uri="{FF2B5EF4-FFF2-40B4-BE49-F238E27FC236}">
                  <a16:creationId xmlns:a16="http://schemas.microsoft.com/office/drawing/2014/main" id="{AA89C376-10E1-441C-89AB-8A6DC509C88D}"/>
                </a:ext>
              </a:extLst>
            </p:cNvPr>
            <p:cNvSpPr/>
            <p:nvPr/>
          </p:nvSpPr>
          <p:spPr>
            <a:xfrm rot="16200000">
              <a:off x="4006627" y="793442"/>
              <a:ext cx="1180008" cy="231300"/>
            </a:xfrm>
            <a:prstGeom prst="notchedRightArrow">
              <a:avLst>
                <a:gd name="adj1" fmla="val 100000"/>
                <a:gd name="adj2" fmla="val 74138"/>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274320" bIns="45720" numCol="1" spcCol="0" rtlCol="0" fromWordArt="0" anchor="t" anchorCtr="0" forceAA="0" compatLnSpc="1">
              <a:prstTxWarp prst="textNoShape">
                <a:avLst/>
              </a:prstTxWarp>
              <a:noAutofit/>
            </a:bodyPr>
            <a:lstStyle/>
            <a:p>
              <a:pPr algn="r"/>
              <a:endParaRPr lang="en-US" sz="2000" b="1"/>
            </a:p>
          </p:txBody>
        </p:sp>
        <p:grpSp>
          <p:nvGrpSpPr>
            <p:cNvPr id="78" name="Group 78">
              <a:extLst>
                <a:ext uri="{FF2B5EF4-FFF2-40B4-BE49-F238E27FC236}">
                  <a16:creationId xmlns:a16="http://schemas.microsoft.com/office/drawing/2014/main" id="{C9602B00-6629-4933-B0AE-8CACC1B897E0}"/>
                </a:ext>
              </a:extLst>
            </p:cNvPr>
            <p:cNvGrpSpPr/>
            <p:nvPr/>
          </p:nvGrpSpPr>
          <p:grpSpPr>
            <a:xfrm>
              <a:off x="3841865" y="704741"/>
              <a:ext cx="4166758" cy="659825"/>
              <a:chOff x="0" y="5065566"/>
              <a:chExt cx="4166758" cy="976745"/>
            </a:xfrm>
          </p:grpSpPr>
          <p:sp>
            <p:nvSpPr>
              <p:cNvPr id="79" name="Freeform 79">
                <a:extLst>
                  <a:ext uri="{FF2B5EF4-FFF2-40B4-BE49-F238E27FC236}">
                    <a16:creationId xmlns:a16="http://schemas.microsoft.com/office/drawing/2014/main" id="{D2D20848-F047-470B-B44A-8A68575BAA73}"/>
                  </a:ext>
                </a:extLst>
              </p:cNvPr>
              <p:cNvSpPr/>
              <p:nvPr/>
            </p:nvSpPr>
            <p:spPr>
              <a:xfrm>
                <a:off x="0" y="5689019"/>
                <a:ext cx="592282" cy="353292"/>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80">
                <a:extLst>
                  <a:ext uri="{FF2B5EF4-FFF2-40B4-BE49-F238E27FC236}">
                    <a16:creationId xmlns:a16="http://schemas.microsoft.com/office/drawing/2014/main" id="{1ED94323-4C82-4B75-89F1-272EB18FBDFC}"/>
                  </a:ext>
                </a:extLst>
              </p:cNvPr>
              <p:cNvSpPr/>
              <p:nvPr/>
            </p:nvSpPr>
            <p:spPr>
              <a:xfrm>
                <a:off x="0" y="5065566"/>
                <a:ext cx="4166758" cy="800099"/>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274320" rtlCol="0" anchor="t"/>
              <a:lstStyle/>
              <a:p>
                <a:endParaRPr lang="en-US" sz="2000" b="1" dirty="0">
                  <a:effectLst>
                    <a:outerShdw blurRad="38100" dist="38100" dir="2700000" algn="tl">
                      <a:srgbClr val="000000">
                        <a:alpha val="43137"/>
                      </a:srgbClr>
                    </a:outerShdw>
                  </a:effectLst>
                </a:endParaRPr>
              </a:p>
            </p:txBody>
          </p:sp>
        </p:grpSp>
      </p:grpSp>
      <p:sp>
        <p:nvSpPr>
          <p:cNvPr id="81" name="Rectangle 80">
            <a:extLst>
              <a:ext uri="{FF2B5EF4-FFF2-40B4-BE49-F238E27FC236}">
                <a16:creationId xmlns:a16="http://schemas.microsoft.com/office/drawing/2014/main" id="{DBA95B80-62CC-4800-89E0-0A2107860E7C}"/>
              </a:ext>
            </a:extLst>
          </p:cNvPr>
          <p:cNvSpPr/>
          <p:nvPr/>
        </p:nvSpPr>
        <p:spPr>
          <a:xfrm>
            <a:off x="518517" y="1584709"/>
            <a:ext cx="216024" cy="3600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latin typeface="Open Sans"/>
              </a:rPr>
              <a:t>6</a:t>
            </a:r>
          </a:p>
        </p:txBody>
      </p:sp>
      <p:sp>
        <p:nvSpPr>
          <p:cNvPr id="82" name="Rectangle 81">
            <a:extLst>
              <a:ext uri="{FF2B5EF4-FFF2-40B4-BE49-F238E27FC236}">
                <a16:creationId xmlns:a16="http://schemas.microsoft.com/office/drawing/2014/main" id="{C353E358-FEFE-4D0A-997E-1463BFFA84ED}"/>
              </a:ext>
            </a:extLst>
          </p:cNvPr>
          <p:cNvSpPr/>
          <p:nvPr/>
        </p:nvSpPr>
        <p:spPr>
          <a:xfrm>
            <a:off x="1579860" y="1348976"/>
            <a:ext cx="10225136" cy="830997"/>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600" dirty="0">
                <a:latin typeface="Open Sans"/>
                <a:cs typeface="Calibri Light" panose="020F0302020204030204" pitchFamily="34" charset="0"/>
              </a:rPr>
              <a:t>Le juge-commissaire, que le créancier soit ou non convoqué, aura la liberté de suivre ou non la proposition du mandataire. Mais le juge-commissaire n’a de compétence que pour traiter la contestation émise par le mandataire</a:t>
            </a:r>
          </a:p>
        </p:txBody>
      </p:sp>
    </p:spTree>
    <p:extLst>
      <p:ext uri="{BB962C8B-B14F-4D97-AF65-F5344CB8AC3E}">
        <p14:creationId xmlns:p14="http://schemas.microsoft.com/office/powerpoint/2010/main" val="41304027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FD3488B-4DF7-4EB1-A2BE-6AA2182BFFCD}"/>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CFDBDFAA-B387-4940-94A0-B0E097E7EEAF}"/>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C11EA669-11C7-40CB-A8C4-292183A38A38}"/>
              </a:ext>
            </a:extLst>
          </p:cNvPr>
          <p:cNvSpPr>
            <a:spLocks noGrp="1"/>
          </p:cNvSpPr>
          <p:nvPr>
            <p:ph type="sldNum" sz="quarter" idx="12"/>
          </p:nvPr>
        </p:nvSpPr>
        <p:spPr/>
        <p:txBody>
          <a:bodyPr/>
          <a:lstStyle/>
          <a:p>
            <a:fld id="{A7D2C6EA-A00E-474B-A989-EF59E4134B89}" type="slidenum">
              <a:rPr lang="fr-FR" smtClean="0"/>
              <a:t>43</a:t>
            </a:fld>
            <a:endParaRPr lang="fr-FR" dirty="0"/>
          </a:p>
        </p:txBody>
      </p:sp>
      <p:grpSp>
        <p:nvGrpSpPr>
          <p:cNvPr id="5" name="Group 5">
            <a:extLst>
              <a:ext uri="{FF2B5EF4-FFF2-40B4-BE49-F238E27FC236}">
                <a16:creationId xmlns:a16="http://schemas.microsoft.com/office/drawing/2014/main" id="{C893FFA2-F67A-4E8A-ADC6-4CB87E414B95}"/>
              </a:ext>
            </a:extLst>
          </p:cNvPr>
          <p:cNvGrpSpPr/>
          <p:nvPr/>
        </p:nvGrpSpPr>
        <p:grpSpPr>
          <a:xfrm>
            <a:off x="4366959" y="2097320"/>
            <a:ext cx="3458083" cy="4212000"/>
            <a:chOff x="8526463" y="4841875"/>
            <a:chExt cx="6238875" cy="8874125"/>
          </a:xfrm>
        </p:grpSpPr>
        <p:sp>
          <p:nvSpPr>
            <p:cNvPr id="6" name="Freeform 5">
              <a:extLst>
                <a:ext uri="{FF2B5EF4-FFF2-40B4-BE49-F238E27FC236}">
                  <a16:creationId xmlns:a16="http://schemas.microsoft.com/office/drawing/2014/main" id="{E7B6E623-FFFF-45EC-89BB-81FB9D6CF9B5}"/>
                </a:ext>
              </a:extLst>
            </p:cNvPr>
            <p:cNvSpPr>
              <a:spLocks/>
            </p:cNvSpPr>
            <p:nvPr/>
          </p:nvSpPr>
          <p:spPr bwMode="auto">
            <a:xfrm>
              <a:off x="9510713" y="10960100"/>
              <a:ext cx="4505325" cy="1149350"/>
            </a:xfrm>
            <a:custGeom>
              <a:avLst/>
              <a:gdLst>
                <a:gd name="T0" fmla="*/ 1662 w 2838"/>
                <a:gd name="T1" fmla="*/ 48 h 724"/>
                <a:gd name="T2" fmla="*/ 1670 w 2838"/>
                <a:gd name="T3" fmla="*/ 74 h 724"/>
                <a:gd name="T4" fmla="*/ 1694 w 2838"/>
                <a:gd name="T5" fmla="*/ 120 h 724"/>
                <a:gd name="T6" fmla="*/ 1706 w 2838"/>
                <a:gd name="T7" fmla="*/ 138 h 724"/>
                <a:gd name="T8" fmla="*/ 1716 w 2838"/>
                <a:gd name="T9" fmla="*/ 176 h 724"/>
                <a:gd name="T10" fmla="*/ 1716 w 2838"/>
                <a:gd name="T11" fmla="*/ 198 h 724"/>
                <a:gd name="T12" fmla="*/ 1716 w 2838"/>
                <a:gd name="T13" fmla="*/ 202 h 724"/>
                <a:gd name="T14" fmla="*/ 1716 w 2838"/>
                <a:gd name="T15" fmla="*/ 202 h 724"/>
                <a:gd name="T16" fmla="*/ 1710 w 2838"/>
                <a:gd name="T17" fmla="*/ 224 h 724"/>
                <a:gd name="T18" fmla="*/ 1690 w 2838"/>
                <a:gd name="T19" fmla="*/ 262 h 724"/>
                <a:gd name="T20" fmla="*/ 1654 w 2838"/>
                <a:gd name="T21" fmla="*/ 290 h 724"/>
                <a:gd name="T22" fmla="*/ 1608 w 2838"/>
                <a:gd name="T23" fmla="*/ 306 h 724"/>
                <a:gd name="T24" fmla="*/ 1582 w 2838"/>
                <a:gd name="T25" fmla="*/ 308 h 724"/>
                <a:gd name="T26" fmla="*/ 1554 w 2838"/>
                <a:gd name="T27" fmla="*/ 306 h 724"/>
                <a:gd name="T28" fmla="*/ 1506 w 2838"/>
                <a:gd name="T29" fmla="*/ 288 h 724"/>
                <a:gd name="T30" fmla="*/ 1470 w 2838"/>
                <a:gd name="T31" fmla="*/ 256 h 724"/>
                <a:gd name="T32" fmla="*/ 1458 w 2838"/>
                <a:gd name="T33" fmla="*/ 236 h 724"/>
                <a:gd name="T34" fmla="*/ 1450 w 2838"/>
                <a:gd name="T35" fmla="*/ 216 h 724"/>
                <a:gd name="T36" fmla="*/ 1448 w 2838"/>
                <a:gd name="T37" fmla="*/ 192 h 724"/>
                <a:gd name="T38" fmla="*/ 1448 w 2838"/>
                <a:gd name="T39" fmla="*/ 192 h 724"/>
                <a:gd name="T40" fmla="*/ 1452 w 2838"/>
                <a:gd name="T41" fmla="*/ 154 h 724"/>
                <a:gd name="T42" fmla="*/ 1470 w 2838"/>
                <a:gd name="T43" fmla="*/ 120 h 724"/>
                <a:gd name="T44" fmla="*/ 1484 w 2838"/>
                <a:gd name="T45" fmla="*/ 98 h 724"/>
                <a:gd name="T46" fmla="*/ 1500 w 2838"/>
                <a:gd name="T47" fmla="*/ 48 h 724"/>
                <a:gd name="T48" fmla="*/ 1502 w 2838"/>
                <a:gd name="T49" fmla="*/ 0 h 724"/>
                <a:gd name="T50" fmla="*/ 60 w 2838"/>
                <a:gd name="T51" fmla="*/ 0 h 724"/>
                <a:gd name="T52" fmla="*/ 22 w 2838"/>
                <a:gd name="T53" fmla="*/ 226 h 724"/>
                <a:gd name="T54" fmla="*/ 1752 w 2838"/>
                <a:gd name="T55" fmla="*/ 724 h 724"/>
                <a:gd name="T56" fmla="*/ 1764 w 2838"/>
                <a:gd name="T57" fmla="*/ 656 h 724"/>
                <a:gd name="T58" fmla="*/ 1796 w 2838"/>
                <a:gd name="T59" fmla="*/ 506 h 724"/>
                <a:gd name="T60" fmla="*/ 1818 w 2838"/>
                <a:gd name="T61" fmla="*/ 424 h 724"/>
                <a:gd name="T62" fmla="*/ 1844 w 2838"/>
                <a:gd name="T63" fmla="*/ 350 h 724"/>
                <a:gd name="T64" fmla="*/ 1874 w 2838"/>
                <a:gd name="T65" fmla="*/ 294 h 724"/>
                <a:gd name="T66" fmla="*/ 1888 w 2838"/>
                <a:gd name="T67" fmla="*/ 276 h 724"/>
                <a:gd name="T68" fmla="*/ 1906 w 2838"/>
                <a:gd name="T69" fmla="*/ 266 h 724"/>
                <a:gd name="T70" fmla="*/ 1914 w 2838"/>
                <a:gd name="T71" fmla="*/ 264 h 724"/>
                <a:gd name="T72" fmla="*/ 1958 w 2838"/>
                <a:gd name="T73" fmla="*/ 264 h 724"/>
                <a:gd name="T74" fmla="*/ 2046 w 2838"/>
                <a:gd name="T75" fmla="*/ 282 h 724"/>
                <a:gd name="T76" fmla="*/ 2220 w 2838"/>
                <a:gd name="T77" fmla="*/ 320 h 724"/>
                <a:gd name="T78" fmla="*/ 2350 w 2838"/>
                <a:gd name="T79" fmla="*/ 342 h 724"/>
                <a:gd name="T80" fmla="*/ 2478 w 2838"/>
                <a:gd name="T81" fmla="*/ 352 h 724"/>
                <a:gd name="T82" fmla="*/ 2538 w 2838"/>
                <a:gd name="T83" fmla="*/ 350 h 724"/>
                <a:gd name="T84" fmla="*/ 2594 w 2838"/>
                <a:gd name="T85" fmla="*/ 340 h 724"/>
                <a:gd name="T86" fmla="*/ 2644 w 2838"/>
                <a:gd name="T87" fmla="*/ 324 h 724"/>
                <a:gd name="T88" fmla="*/ 2688 w 2838"/>
                <a:gd name="T89" fmla="*/ 300 h 724"/>
                <a:gd name="T90" fmla="*/ 2724 w 2838"/>
                <a:gd name="T91" fmla="*/ 266 h 724"/>
                <a:gd name="T92" fmla="*/ 2750 w 2838"/>
                <a:gd name="T93" fmla="*/ 232 h 724"/>
                <a:gd name="T94" fmla="*/ 2790 w 2838"/>
                <a:gd name="T95" fmla="*/ 162 h 724"/>
                <a:gd name="T96" fmla="*/ 2816 w 2838"/>
                <a:gd name="T97" fmla="*/ 96 h 724"/>
                <a:gd name="T98" fmla="*/ 2832 w 2838"/>
                <a:gd name="T99" fmla="*/ 32 h 724"/>
                <a:gd name="T100" fmla="*/ 1662 w 2838"/>
                <a:gd name="T101" fmla="*/ 0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38" h="724">
                  <a:moveTo>
                    <a:pt x="1662" y="0"/>
                  </a:moveTo>
                  <a:lnTo>
                    <a:pt x="1662" y="48"/>
                  </a:lnTo>
                  <a:lnTo>
                    <a:pt x="1670" y="74"/>
                  </a:lnTo>
                  <a:lnTo>
                    <a:pt x="1670" y="74"/>
                  </a:lnTo>
                  <a:lnTo>
                    <a:pt x="1680" y="96"/>
                  </a:lnTo>
                  <a:lnTo>
                    <a:pt x="1694" y="120"/>
                  </a:lnTo>
                  <a:lnTo>
                    <a:pt x="1694" y="120"/>
                  </a:lnTo>
                  <a:lnTo>
                    <a:pt x="1706" y="138"/>
                  </a:lnTo>
                  <a:lnTo>
                    <a:pt x="1712" y="156"/>
                  </a:lnTo>
                  <a:lnTo>
                    <a:pt x="1716" y="176"/>
                  </a:lnTo>
                  <a:lnTo>
                    <a:pt x="1716" y="198"/>
                  </a:lnTo>
                  <a:lnTo>
                    <a:pt x="1716" y="198"/>
                  </a:lnTo>
                  <a:lnTo>
                    <a:pt x="1716" y="200"/>
                  </a:lnTo>
                  <a:lnTo>
                    <a:pt x="1716" y="202"/>
                  </a:lnTo>
                  <a:lnTo>
                    <a:pt x="1716" y="202"/>
                  </a:lnTo>
                  <a:lnTo>
                    <a:pt x="1716" y="202"/>
                  </a:lnTo>
                  <a:lnTo>
                    <a:pt x="1714" y="212"/>
                  </a:lnTo>
                  <a:lnTo>
                    <a:pt x="1710" y="224"/>
                  </a:lnTo>
                  <a:lnTo>
                    <a:pt x="1702" y="244"/>
                  </a:lnTo>
                  <a:lnTo>
                    <a:pt x="1690" y="262"/>
                  </a:lnTo>
                  <a:lnTo>
                    <a:pt x="1672" y="276"/>
                  </a:lnTo>
                  <a:lnTo>
                    <a:pt x="1654" y="290"/>
                  </a:lnTo>
                  <a:lnTo>
                    <a:pt x="1632" y="300"/>
                  </a:lnTo>
                  <a:lnTo>
                    <a:pt x="1608" y="306"/>
                  </a:lnTo>
                  <a:lnTo>
                    <a:pt x="1582" y="308"/>
                  </a:lnTo>
                  <a:lnTo>
                    <a:pt x="1582" y="308"/>
                  </a:lnTo>
                  <a:lnTo>
                    <a:pt x="1568" y="308"/>
                  </a:lnTo>
                  <a:lnTo>
                    <a:pt x="1554" y="306"/>
                  </a:lnTo>
                  <a:lnTo>
                    <a:pt x="1530" y="298"/>
                  </a:lnTo>
                  <a:lnTo>
                    <a:pt x="1506" y="288"/>
                  </a:lnTo>
                  <a:lnTo>
                    <a:pt x="1486" y="274"/>
                  </a:lnTo>
                  <a:lnTo>
                    <a:pt x="1470" y="256"/>
                  </a:lnTo>
                  <a:lnTo>
                    <a:pt x="1464" y="248"/>
                  </a:lnTo>
                  <a:lnTo>
                    <a:pt x="1458" y="236"/>
                  </a:lnTo>
                  <a:lnTo>
                    <a:pt x="1454" y="226"/>
                  </a:lnTo>
                  <a:lnTo>
                    <a:pt x="1450" y="216"/>
                  </a:lnTo>
                  <a:lnTo>
                    <a:pt x="1448" y="204"/>
                  </a:lnTo>
                  <a:lnTo>
                    <a:pt x="1448" y="192"/>
                  </a:lnTo>
                  <a:lnTo>
                    <a:pt x="1448" y="192"/>
                  </a:lnTo>
                  <a:lnTo>
                    <a:pt x="1448" y="192"/>
                  </a:lnTo>
                  <a:lnTo>
                    <a:pt x="1448" y="172"/>
                  </a:lnTo>
                  <a:lnTo>
                    <a:pt x="1452" y="154"/>
                  </a:lnTo>
                  <a:lnTo>
                    <a:pt x="1460" y="136"/>
                  </a:lnTo>
                  <a:lnTo>
                    <a:pt x="1470" y="120"/>
                  </a:lnTo>
                  <a:lnTo>
                    <a:pt x="1470" y="120"/>
                  </a:lnTo>
                  <a:lnTo>
                    <a:pt x="1484" y="98"/>
                  </a:lnTo>
                  <a:lnTo>
                    <a:pt x="1492" y="78"/>
                  </a:lnTo>
                  <a:lnTo>
                    <a:pt x="1500" y="48"/>
                  </a:lnTo>
                  <a:lnTo>
                    <a:pt x="1502" y="48"/>
                  </a:lnTo>
                  <a:lnTo>
                    <a:pt x="1502" y="0"/>
                  </a:lnTo>
                  <a:lnTo>
                    <a:pt x="60" y="0"/>
                  </a:lnTo>
                  <a:lnTo>
                    <a:pt x="60" y="0"/>
                  </a:lnTo>
                  <a:lnTo>
                    <a:pt x="40" y="124"/>
                  </a:lnTo>
                  <a:lnTo>
                    <a:pt x="22" y="226"/>
                  </a:lnTo>
                  <a:lnTo>
                    <a:pt x="0" y="322"/>
                  </a:lnTo>
                  <a:lnTo>
                    <a:pt x="1752" y="724"/>
                  </a:lnTo>
                  <a:lnTo>
                    <a:pt x="1752" y="724"/>
                  </a:lnTo>
                  <a:lnTo>
                    <a:pt x="1764" y="656"/>
                  </a:lnTo>
                  <a:lnTo>
                    <a:pt x="1778" y="588"/>
                  </a:lnTo>
                  <a:lnTo>
                    <a:pt x="1796" y="506"/>
                  </a:lnTo>
                  <a:lnTo>
                    <a:pt x="1806" y="466"/>
                  </a:lnTo>
                  <a:lnTo>
                    <a:pt x="1818" y="424"/>
                  </a:lnTo>
                  <a:lnTo>
                    <a:pt x="1830" y="386"/>
                  </a:lnTo>
                  <a:lnTo>
                    <a:pt x="1844" y="350"/>
                  </a:lnTo>
                  <a:lnTo>
                    <a:pt x="1858" y="320"/>
                  </a:lnTo>
                  <a:lnTo>
                    <a:pt x="1874" y="294"/>
                  </a:lnTo>
                  <a:lnTo>
                    <a:pt x="1880" y="284"/>
                  </a:lnTo>
                  <a:lnTo>
                    <a:pt x="1888" y="276"/>
                  </a:lnTo>
                  <a:lnTo>
                    <a:pt x="1896" y="270"/>
                  </a:lnTo>
                  <a:lnTo>
                    <a:pt x="1906" y="266"/>
                  </a:lnTo>
                  <a:lnTo>
                    <a:pt x="1906" y="266"/>
                  </a:lnTo>
                  <a:lnTo>
                    <a:pt x="1914" y="264"/>
                  </a:lnTo>
                  <a:lnTo>
                    <a:pt x="1928" y="262"/>
                  </a:lnTo>
                  <a:lnTo>
                    <a:pt x="1958" y="264"/>
                  </a:lnTo>
                  <a:lnTo>
                    <a:pt x="2000" y="272"/>
                  </a:lnTo>
                  <a:lnTo>
                    <a:pt x="2046" y="282"/>
                  </a:lnTo>
                  <a:lnTo>
                    <a:pt x="2158" y="306"/>
                  </a:lnTo>
                  <a:lnTo>
                    <a:pt x="2220" y="320"/>
                  </a:lnTo>
                  <a:lnTo>
                    <a:pt x="2284" y="332"/>
                  </a:lnTo>
                  <a:lnTo>
                    <a:pt x="2350" y="342"/>
                  </a:lnTo>
                  <a:lnTo>
                    <a:pt x="2414" y="348"/>
                  </a:lnTo>
                  <a:lnTo>
                    <a:pt x="2478" y="352"/>
                  </a:lnTo>
                  <a:lnTo>
                    <a:pt x="2508" y="352"/>
                  </a:lnTo>
                  <a:lnTo>
                    <a:pt x="2538" y="350"/>
                  </a:lnTo>
                  <a:lnTo>
                    <a:pt x="2566" y="346"/>
                  </a:lnTo>
                  <a:lnTo>
                    <a:pt x="2594" y="340"/>
                  </a:lnTo>
                  <a:lnTo>
                    <a:pt x="2620" y="334"/>
                  </a:lnTo>
                  <a:lnTo>
                    <a:pt x="2644" y="324"/>
                  </a:lnTo>
                  <a:lnTo>
                    <a:pt x="2668" y="314"/>
                  </a:lnTo>
                  <a:lnTo>
                    <a:pt x="2688" y="300"/>
                  </a:lnTo>
                  <a:lnTo>
                    <a:pt x="2708" y="284"/>
                  </a:lnTo>
                  <a:lnTo>
                    <a:pt x="2724" y="266"/>
                  </a:lnTo>
                  <a:lnTo>
                    <a:pt x="2724" y="266"/>
                  </a:lnTo>
                  <a:lnTo>
                    <a:pt x="2750" y="232"/>
                  </a:lnTo>
                  <a:lnTo>
                    <a:pt x="2772" y="198"/>
                  </a:lnTo>
                  <a:lnTo>
                    <a:pt x="2790" y="162"/>
                  </a:lnTo>
                  <a:lnTo>
                    <a:pt x="2804" y="128"/>
                  </a:lnTo>
                  <a:lnTo>
                    <a:pt x="2816" y="96"/>
                  </a:lnTo>
                  <a:lnTo>
                    <a:pt x="2826" y="62"/>
                  </a:lnTo>
                  <a:lnTo>
                    <a:pt x="2832" y="32"/>
                  </a:lnTo>
                  <a:lnTo>
                    <a:pt x="2838" y="0"/>
                  </a:lnTo>
                  <a:lnTo>
                    <a:pt x="1662"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 name="Freeform 6">
              <a:extLst>
                <a:ext uri="{FF2B5EF4-FFF2-40B4-BE49-F238E27FC236}">
                  <a16:creationId xmlns:a16="http://schemas.microsoft.com/office/drawing/2014/main" id="{7E6BA6C8-34C2-4B40-9E04-A81E5A1EAFB6}"/>
                </a:ext>
              </a:extLst>
            </p:cNvPr>
            <p:cNvSpPr>
              <a:spLocks/>
            </p:cNvSpPr>
            <p:nvPr/>
          </p:nvSpPr>
          <p:spPr bwMode="auto">
            <a:xfrm>
              <a:off x="12723813" y="6146800"/>
              <a:ext cx="1562100" cy="1371600"/>
            </a:xfrm>
            <a:custGeom>
              <a:avLst/>
              <a:gdLst>
                <a:gd name="T0" fmla="*/ 0 w 984"/>
                <a:gd name="T1" fmla="*/ 0 h 864"/>
                <a:gd name="T2" fmla="*/ 130 w 984"/>
                <a:gd name="T3" fmla="*/ 864 h 864"/>
                <a:gd name="T4" fmla="*/ 124 w 984"/>
                <a:gd name="T5" fmla="*/ 814 h 864"/>
                <a:gd name="T6" fmla="*/ 114 w 984"/>
                <a:gd name="T7" fmla="*/ 792 h 864"/>
                <a:gd name="T8" fmla="*/ 98 w 984"/>
                <a:gd name="T9" fmla="*/ 768 h 864"/>
                <a:gd name="T10" fmla="*/ 80 w 984"/>
                <a:gd name="T11" fmla="*/ 732 h 864"/>
                <a:gd name="T12" fmla="*/ 78 w 984"/>
                <a:gd name="T13" fmla="*/ 690 h 864"/>
                <a:gd name="T14" fmla="*/ 78 w 984"/>
                <a:gd name="T15" fmla="*/ 688 h 864"/>
                <a:gd name="T16" fmla="*/ 78 w 984"/>
                <a:gd name="T17" fmla="*/ 686 h 864"/>
                <a:gd name="T18" fmla="*/ 80 w 984"/>
                <a:gd name="T19" fmla="*/ 676 h 864"/>
                <a:gd name="T20" fmla="*/ 92 w 984"/>
                <a:gd name="T21" fmla="*/ 644 h 864"/>
                <a:gd name="T22" fmla="*/ 120 w 984"/>
                <a:gd name="T23" fmla="*/ 612 h 864"/>
                <a:gd name="T24" fmla="*/ 162 w 984"/>
                <a:gd name="T25" fmla="*/ 588 h 864"/>
                <a:gd name="T26" fmla="*/ 212 w 984"/>
                <a:gd name="T27" fmla="*/ 580 h 864"/>
                <a:gd name="T28" fmla="*/ 226 w 984"/>
                <a:gd name="T29" fmla="*/ 580 h 864"/>
                <a:gd name="T30" fmla="*/ 264 w 984"/>
                <a:gd name="T31" fmla="*/ 590 h 864"/>
                <a:gd name="T32" fmla="*/ 306 w 984"/>
                <a:gd name="T33" fmla="*/ 614 h 864"/>
                <a:gd name="T34" fmla="*/ 330 w 984"/>
                <a:gd name="T35" fmla="*/ 640 h 864"/>
                <a:gd name="T36" fmla="*/ 340 w 984"/>
                <a:gd name="T37" fmla="*/ 662 h 864"/>
                <a:gd name="T38" fmla="*/ 346 w 984"/>
                <a:gd name="T39" fmla="*/ 684 h 864"/>
                <a:gd name="T40" fmla="*/ 346 w 984"/>
                <a:gd name="T41" fmla="*/ 696 h 864"/>
                <a:gd name="T42" fmla="*/ 346 w 984"/>
                <a:gd name="T43" fmla="*/ 716 h 864"/>
                <a:gd name="T44" fmla="*/ 334 w 984"/>
                <a:gd name="T45" fmla="*/ 752 h 864"/>
                <a:gd name="T46" fmla="*/ 324 w 984"/>
                <a:gd name="T47" fmla="*/ 768 h 864"/>
                <a:gd name="T48" fmla="*/ 300 w 984"/>
                <a:gd name="T49" fmla="*/ 810 h 864"/>
                <a:gd name="T50" fmla="*/ 292 w 984"/>
                <a:gd name="T51" fmla="*/ 840 h 864"/>
                <a:gd name="T52" fmla="*/ 982 w 984"/>
                <a:gd name="T53" fmla="*/ 864 h 864"/>
                <a:gd name="T54" fmla="*/ 984 w 984"/>
                <a:gd name="T55" fmla="*/ 822 h 864"/>
                <a:gd name="T56" fmla="*/ 984 w 984"/>
                <a:gd name="T57" fmla="*/ 728 h 864"/>
                <a:gd name="T58" fmla="*/ 978 w 984"/>
                <a:gd name="T59" fmla="*/ 628 h 864"/>
                <a:gd name="T60" fmla="*/ 964 w 984"/>
                <a:gd name="T61" fmla="*/ 522 h 864"/>
                <a:gd name="T62" fmla="*/ 942 w 984"/>
                <a:gd name="T63" fmla="*/ 410 h 864"/>
                <a:gd name="T64" fmla="*/ 908 w 984"/>
                <a:gd name="T65" fmla="*/ 294 h 864"/>
                <a:gd name="T66" fmla="*/ 860 w 984"/>
                <a:gd name="T67" fmla="*/ 178 h 864"/>
                <a:gd name="T68" fmla="*/ 800 w 984"/>
                <a:gd name="T69" fmla="*/ 60 h 864"/>
                <a:gd name="T70" fmla="*/ 764 w 984"/>
                <a:gd name="T71" fmla="*/ 0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4" h="864">
                  <a:moveTo>
                    <a:pt x="764" y="0"/>
                  </a:moveTo>
                  <a:lnTo>
                    <a:pt x="0" y="0"/>
                  </a:lnTo>
                  <a:lnTo>
                    <a:pt x="0" y="864"/>
                  </a:lnTo>
                  <a:lnTo>
                    <a:pt x="130" y="864"/>
                  </a:lnTo>
                  <a:lnTo>
                    <a:pt x="130" y="840"/>
                  </a:lnTo>
                  <a:lnTo>
                    <a:pt x="124" y="814"/>
                  </a:lnTo>
                  <a:lnTo>
                    <a:pt x="124" y="814"/>
                  </a:lnTo>
                  <a:lnTo>
                    <a:pt x="114" y="792"/>
                  </a:lnTo>
                  <a:lnTo>
                    <a:pt x="98" y="768"/>
                  </a:lnTo>
                  <a:lnTo>
                    <a:pt x="98" y="768"/>
                  </a:lnTo>
                  <a:lnTo>
                    <a:pt x="88" y="750"/>
                  </a:lnTo>
                  <a:lnTo>
                    <a:pt x="80" y="732"/>
                  </a:lnTo>
                  <a:lnTo>
                    <a:pt x="78" y="712"/>
                  </a:lnTo>
                  <a:lnTo>
                    <a:pt x="78" y="690"/>
                  </a:lnTo>
                  <a:lnTo>
                    <a:pt x="78" y="690"/>
                  </a:lnTo>
                  <a:lnTo>
                    <a:pt x="78" y="688"/>
                  </a:lnTo>
                  <a:lnTo>
                    <a:pt x="78" y="686"/>
                  </a:lnTo>
                  <a:lnTo>
                    <a:pt x="78" y="686"/>
                  </a:lnTo>
                  <a:lnTo>
                    <a:pt x="78" y="686"/>
                  </a:lnTo>
                  <a:lnTo>
                    <a:pt x="80" y="676"/>
                  </a:lnTo>
                  <a:lnTo>
                    <a:pt x="82" y="664"/>
                  </a:lnTo>
                  <a:lnTo>
                    <a:pt x="92" y="644"/>
                  </a:lnTo>
                  <a:lnTo>
                    <a:pt x="104" y="626"/>
                  </a:lnTo>
                  <a:lnTo>
                    <a:pt x="120" y="612"/>
                  </a:lnTo>
                  <a:lnTo>
                    <a:pt x="140" y="598"/>
                  </a:lnTo>
                  <a:lnTo>
                    <a:pt x="162" y="588"/>
                  </a:lnTo>
                  <a:lnTo>
                    <a:pt x="186" y="582"/>
                  </a:lnTo>
                  <a:lnTo>
                    <a:pt x="212" y="580"/>
                  </a:lnTo>
                  <a:lnTo>
                    <a:pt x="212" y="580"/>
                  </a:lnTo>
                  <a:lnTo>
                    <a:pt x="226" y="580"/>
                  </a:lnTo>
                  <a:lnTo>
                    <a:pt x="238" y="582"/>
                  </a:lnTo>
                  <a:lnTo>
                    <a:pt x="264" y="590"/>
                  </a:lnTo>
                  <a:lnTo>
                    <a:pt x="286" y="600"/>
                  </a:lnTo>
                  <a:lnTo>
                    <a:pt x="306" y="614"/>
                  </a:lnTo>
                  <a:lnTo>
                    <a:pt x="322" y="632"/>
                  </a:lnTo>
                  <a:lnTo>
                    <a:pt x="330" y="640"/>
                  </a:lnTo>
                  <a:lnTo>
                    <a:pt x="336" y="652"/>
                  </a:lnTo>
                  <a:lnTo>
                    <a:pt x="340" y="662"/>
                  </a:lnTo>
                  <a:lnTo>
                    <a:pt x="344" y="672"/>
                  </a:lnTo>
                  <a:lnTo>
                    <a:pt x="346" y="684"/>
                  </a:lnTo>
                  <a:lnTo>
                    <a:pt x="346" y="696"/>
                  </a:lnTo>
                  <a:lnTo>
                    <a:pt x="346" y="696"/>
                  </a:lnTo>
                  <a:lnTo>
                    <a:pt x="346" y="696"/>
                  </a:lnTo>
                  <a:lnTo>
                    <a:pt x="346" y="716"/>
                  </a:lnTo>
                  <a:lnTo>
                    <a:pt x="342" y="734"/>
                  </a:lnTo>
                  <a:lnTo>
                    <a:pt x="334" y="752"/>
                  </a:lnTo>
                  <a:lnTo>
                    <a:pt x="324" y="768"/>
                  </a:lnTo>
                  <a:lnTo>
                    <a:pt x="324" y="768"/>
                  </a:lnTo>
                  <a:lnTo>
                    <a:pt x="310" y="790"/>
                  </a:lnTo>
                  <a:lnTo>
                    <a:pt x="300" y="810"/>
                  </a:lnTo>
                  <a:lnTo>
                    <a:pt x="292" y="840"/>
                  </a:lnTo>
                  <a:lnTo>
                    <a:pt x="292" y="840"/>
                  </a:lnTo>
                  <a:lnTo>
                    <a:pt x="292" y="864"/>
                  </a:lnTo>
                  <a:lnTo>
                    <a:pt x="982" y="864"/>
                  </a:lnTo>
                  <a:lnTo>
                    <a:pt x="982" y="864"/>
                  </a:lnTo>
                  <a:lnTo>
                    <a:pt x="984" y="822"/>
                  </a:lnTo>
                  <a:lnTo>
                    <a:pt x="984" y="776"/>
                  </a:lnTo>
                  <a:lnTo>
                    <a:pt x="984" y="728"/>
                  </a:lnTo>
                  <a:lnTo>
                    <a:pt x="982" y="678"/>
                  </a:lnTo>
                  <a:lnTo>
                    <a:pt x="978" y="628"/>
                  </a:lnTo>
                  <a:lnTo>
                    <a:pt x="972" y="576"/>
                  </a:lnTo>
                  <a:lnTo>
                    <a:pt x="964" y="522"/>
                  </a:lnTo>
                  <a:lnTo>
                    <a:pt x="954" y="466"/>
                  </a:lnTo>
                  <a:lnTo>
                    <a:pt x="942" y="410"/>
                  </a:lnTo>
                  <a:lnTo>
                    <a:pt x="926" y="352"/>
                  </a:lnTo>
                  <a:lnTo>
                    <a:pt x="908" y="294"/>
                  </a:lnTo>
                  <a:lnTo>
                    <a:pt x="886" y="236"/>
                  </a:lnTo>
                  <a:lnTo>
                    <a:pt x="860" y="178"/>
                  </a:lnTo>
                  <a:lnTo>
                    <a:pt x="832" y="118"/>
                  </a:lnTo>
                  <a:lnTo>
                    <a:pt x="800" y="60"/>
                  </a:lnTo>
                  <a:lnTo>
                    <a:pt x="764" y="0"/>
                  </a:lnTo>
                  <a:lnTo>
                    <a:pt x="764"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 name="Freeform 7">
              <a:extLst>
                <a:ext uri="{FF2B5EF4-FFF2-40B4-BE49-F238E27FC236}">
                  <a16:creationId xmlns:a16="http://schemas.microsoft.com/office/drawing/2014/main" id="{E746713E-CE6C-4C04-B1A3-1F198F374DD7}"/>
                </a:ext>
              </a:extLst>
            </p:cNvPr>
            <p:cNvSpPr>
              <a:spLocks/>
            </p:cNvSpPr>
            <p:nvPr/>
          </p:nvSpPr>
          <p:spPr bwMode="auto">
            <a:xfrm>
              <a:off x="10209213" y="7750175"/>
              <a:ext cx="2282825" cy="1374775"/>
            </a:xfrm>
            <a:custGeom>
              <a:avLst/>
              <a:gdLst>
                <a:gd name="T0" fmla="*/ 1438 w 1438"/>
                <a:gd name="T1" fmla="*/ 0 h 866"/>
                <a:gd name="T2" fmla="*/ 0 w 1438"/>
                <a:gd name="T3" fmla="*/ 0 h 866"/>
                <a:gd name="T4" fmla="*/ 0 w 1438"/>
                <a:gd name="T5" fmla="*/ 866 h 866"/>
                <a:gd name="T6" fmla="*/ 128 w 1438"/>
                <a:gd name="T7" fmla="*/ 866 h 866"/>
                <a:gd name="T8" fmla="*/ 128 w 1438"/>
                <a:gd name="T9" fmla="*/ 822 h 866"/>
                <a:gd name="T10" fmla="*/ 122 w 1438"/>
                <a:gd name="T11" fmla="*/ 798 h 866"/>
                <a:gd name="T12" fmla="*/ 122 w 1438"/>
                <a:gd name="T13" fmla="*/ 798 h 866"/>
                <a:gd name="T14" fmla="*/ 112 w 1438"/>
                <a:gd name="T15" fmla="*/ 774 h 866"/>
                <a:gd name="T16" fmla="*/ 96 w 1438"/>
                <a:gd name="T17" fmla="*/ 752 h 866"/>
                <a:gd name="T18" fmla="*/ 96 w 1438"/>
                <a:gd name="T19" fmla="*/ 752 h 866"/>
                <a:gd name="T20" fmla="*/ 86 w 1438"/>
                <a:gd name="T21" fmla="*/ 734 h 866"/>
                <a:gd name="T22" fmla="*/ 78 w 1438"/>
                <a:gd name="T23" fmla="*/ 714 h 866"/>
                <a:gd name="T24" fmla="*/ 74 w 1438"/>
                <a:gd name="T25" fmla="*/ 694 h 866"/>
                <a:gd name="T26" fmla="*/ 76 w 1438"/>
                <a:gd name="T27" fmla="*/ 674 h 866"/>
                <a:gd name="T28" fmla="*/ 76 w 1438"/>
                <a:gd name="T29" fmla="*/ 674 h 866"/>
                <a:gd name="T30" fmla="*/ 76 w 1438"/>
                <a:gd name="T31" fmla="*/ 670 h 866"/>
                <a:gd name="T32" fmla="*/ 76 w 1438"/>
                <a:gd name="T33" fmla="*/ 670 h 866"/>
                <a:gd name="T34" fmla="*/ 76 w 1438"/>
                <a:gd name="T35" fmla="*/ 670 h 866"/>
                <a:gd name="T36" fmla="*/ 76 w 1438"/>
                <a:gd name="T37" fmla="*/ 670 h 866"/>
                <a:gd name="T38" fmla="*/ 78 w 1438"/>
                <a:gd name="T39" fmla="*/ 658 h 866"/>
                <a:gd name="T40" fmla="*/ 80 w 1438"/>
                <a:gd name="T41" fmla="*/ 648 h 866"/>
                <a:gd name="T42" fmla="*/ 88 w 1438"/>
                <a:gd name="T43" fmla="*/ 628 h 866"/>
                <a:gd name="T44" fmla="*/ 102 w 1438"/>
                <a:gd name="T45" fmla="*/ 610 h 866"/>
                <a:gd name="T46" fmla="*/ 118 w 1438"/>
                <a:gd name="T47" fmla="*/ 594 h 866"/>
                <a:gd name="T48" fmla="*/ 138 w 1438"/>
                <a:gd name="T49" fmla="*/ 582 h 866"/>
                <a:gd name="T50" fmla="*/ 160 w 1438"/>
                <a:gd name="T51" fmla="*/ 572 h 866"/>
                <a:gd name="T52" fmla="*/ 184 w 1438"/>
                <a:gd name="T53" fmla="*/ 566 h 866"/>
                <a:gd name="T54" fmla="*/ 210 w 1438"/>
                <a:gd name="T55" fmla="*/ 564 h 866"/>
                <a:gd name="T56" fmla="*/ 210 w 1438"/>
                <a:gd name="T57" fmla="*/ 564 h 866"/>
                <a:gd name="T58" fmla="*/ 222 w 1438"/>
                <a:gd name="T59" fmla="*/ 564 h 866"/>
                <a:gd name="T60" fmla="*/ 236 w 1438"/>
                <a:gd name="T61" fmla="*/ 566 h 866"/>
                <a:gd name="T62" fmla="*/ 262 w 1438"/>
                <a:gd name="T63" fmla="*/ 572 h 866"/>
                <a:gd name="T64" fmla="*/ 284 w 1438"/>
                <a:gd name="T65" fmla="*/ 582 h 866"/>
                <a:gd name="T66" fmla="*/ 304 w 1438"/>
                <a:gd name="T67" fmla="*/ 598 h 866"/>
                <a:gd name="T68" fmla="*/ 320 w 1438"/>
                <a:gd name="T69" fmla="*/ 614 h 866"/>
                <a:gd name="T70" fmla="*/ 328 w 1438"/>
                <a:gd name="T71" fmla="*/ 624 h 866"/>
                <a:gd name="T72" fmla="*/ 332 w 1438"/>
                <a:gd name="T73" fmla="*/ 634 h 866"/>
                <a:gd name="T74" fmla="*/ 338 w 1438"/>
                <a:gd name="T75" fmla="*/ 644 h 866"/>
                <a:gd name="T76" fmla="*/ 340 w 1438"/>
                <a:gd name="T77" fmla="*/ 656 h 866"/>
                <a:gd name="T78" fmla="*/ 342 w 1438"/>
                <a:gd name="T79" fmla="*/ 666 h 866"/>
                <a:gd name="T80" fmla="*/ 344 w 1438"/>
                <a:gd name="T81" fmla="*/ 678 h 866"/>
                <a:gd name="T82" fmla="*/ 344 w 1438"/>
                <a:gd name="T83" fmla="*/ 678 h 866"/>
                <a:gd name="T84" fmla="*/ 344 w 1438"/>
                <a:gd name="T85" fmla="*/ 678 h 866"/>
                <a:gd name="T86" fmla="*/ 342 w 1438"/>
                <a:gd name="T87" fmla="*/ 698 h 866"/>
                <a:gd name="T88" fmla="*/ 338 w 1438"/>
                <a:gd name="T89" fmla="*/ 718 h 866"/>
                <a:gd name="T90" fmla="*/ 332 w 1438"/>
                <a:gd name="T91" fmla="*/ 734 h 866"/>
                <a:gd name="T92" fmla="*/ 322 w 1438"/>
                <a:gd name="T93" fmla="*/ 752 h 866"/>
                <a:gd name="T94" fmla="*/ 322 w 1438"/>
                <a:gd name="T95" fmla="*/ 752 h 866"/>
                <a:gd name="T96" fmla="*/ 308 w 1438"/>
                <a:gd name="T97" fmla="*/ 772 h 866"/>
                <a:gd name="T98" fmla="*/ 298 w 1438"/>
                <a:gd name="T99" fmla="*/ 792 h 866"/>
                <a:gd name="T100" fmla="*/ 290 w 1438"/>
                <a:gd name="T101" fmla="*/ 822 h 866"/>
                <a:gd name="T102" fmla="*/ 290 w 1438"/>
                <a:gd name="T103" fmla="*/ 822 h 866"/>
                <a:gd name="T104" fmla="*/ 290 w 1438"/>
                <a:gd name="T105" fmla="*/ 866 h 866"/>
                <a:gd name="T106" fmla="*/ 1438 w 1438"/>
                <a:gd name="T107" fmla="*/ 866 h 866"/>
                <a:gd name="T108" fmla="*/ 1438 w 1438"/>
                <a:gd name="T109"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38" h="866">
                  <a:moveTo>
                    <a:pt x="1438" y="0"/>
                  </a:moveTo>
                  <a:lnTo>
                    <a:pt x="0" y="0"/>
                  </a:lnTo>
                  <a:lnTo>
                    <a:pt x="0" y="866"/>
                  </a:lnTo>
                  <a:lnTo>
                    <a:pt x="128" y="866"/>
                  </a:lnTo>
                  <a:lnTo>
                    <a:pt x="128" y="822"/>
                  </a:lnTo>
                  <a:lnTo>
                    <a:pt x="122" y="798"/>
                  </a:lnTo>
                  <a:lnTo>
                    <a:pt x="122" y="798"/>
                  </a:lnTo>
                  <a:lnTo>
                    <a:pt x="112" y="774"/>
                  </a:lnTo>
                  <a:lnTo>
                    <a:pt x="96" y="752"/>
                  </a:lnTo>
                  <a:lnTo>
                    <a:pt x="96" y="752"/>
                  </a:lnTo>
                  <a:lnTo>
                    <a:pt x="86" y="734"/>
                  </a:lnTo>
                  <a:lnTo>
                    <a:pt x="78" y="714"/>
                  </a:lnTo>
                  <a:lnTo>
                    <a:pt x="74" y="694"/>
                  </a:lnTo>
                  <a:lnTo>
                    <a:pt x="76" y="674"/>
                  </a:lnTo>
                  <a:lnTo>
                    <a:pt x="76" y="674"/>
                  </a:lnTo>
                  <a:lnTo>
                    <a:pt x="76" y="670"/>
                  </a:lnTo>
                  <a:lnTo>
                    <a:pt x="76" y="670"/>
                  </a:lnTo>
                  <a:lnTo>
                    <a:pt x="76" y="670"/>
                  </a:lnTo>
                  <a:lnTo>
                    <a:pt x="76" y="670"/>
                  </a:lnTo>
                  <a:lnTo>
                    <a:pt x="78" y="658"/>
                  </a:lnTo>
                  <a:lnTo>
                    <a:pt x="80" y="648"/>
                  </a:lnTo>
                  <a:lnTo>
                    <a:pt x="88" y="628"/>
                  </a:lnTo>
                  <a:lnTo>
                    <a:pt x="102" y="610"/>
                  </a:lnTo>
                  <a:lnTo>
                    <a:pt x="118" y="594"/>
                  </a:lnTo>
                  <a:lnTo>
                    <a:pt x="138" y="582"/>
                  </a:lnTo>
                  <a:lnTo>
                    <a:pt x="160" y="572"/>
                  </a:lnTo>
                  <a:lnTo>
                    <a:pt x="184" y="566"/>
                  </a:lnTo>
                  <a:lnTo>
                    <a:pt x="210" y="564"/>
                  </a:lnTo>
                  <a:lnTo>
                    <a:pt x="210" y="564"/>
                  </a:lnTo>
                  <a:lnTo>
                    <a:pt x="222" y="564"/>
                  </a:lnTo>
                  <a:lnTo>
                    <a:pt x="236" y="566"/>
                  </a:lnTo>
                  <a:lnTo>
                    <a:pt x="262" y="572"/>
                  </a:lnTo>
                  <a:lnTo>
                    <a:pt x="284" y="582"/>
                  </a:lnTo>
                  <a:lnTo>
                    <a:pt x="304" y="598"/>
                  </a:lnTo>
                  <a:lnTo>
                    <a:pt x="320" y="614"/>
                  </a:lnTo>
                  <a:lnTo>
                    <a:pt x="328" y="624"/>
                  </a:lnTo>
                  <a:lnTo>
                    <a:pt x="332" y="634"/>
                  </a:lnTo>
                  <a:lnTo>
                    <a:pt x="338" y="644"/>
                  </a:lnTo>
                  <a:lnTo>
                    <a:pt x="340" y="656"/>
                  </a:lnTo>
                  <a:lnTo>
                    <a:pt x="342" y="666"/>
                  </a:lnTo>
                  <a:lnTo>
                    <a:pt x="344" y="678"/>
                  </a:lnTo>
                  <a:lnTo>
                    <a:pt x="344" y="678"/>
                  </a:lnTo>
                  <a:lnTo>
                    <a:pt x="344" y="678"/>
                  </a:lnTo>
                  <a:lnTo>
                    <a:pt x="342" y="698"/>
                  </a:lnTo>
                  <a:lnTo>
                    <a:pt x="338" y="718"/>
                  </a:lnTo>
                  <a:lnTo>
                    <a:pt x="332" y="734"/>
                  </a:lnTo>
                  <a:lnTo>
                    <a:pt x="322" y="752"/>
                  </a:lnTo>
                  <a:lnTo>
                    <a:pt x="322" y="752"/>
                  </a:lnTo>
                  <a:lnTo>
                    <a:pt x="308" y="772"/>
                  </a:lnTo>
                  <a:lnTo>
                    <a:pt x="298" y="792"/>
                  </a:lnTo>
                  <a:lnTo>
                    <a:pt x="290" y="822"/>
                  </a:lnTo>
                  <a:lnTo>
                    <a:pt x="290" y="822"/>
                  </a:lnTo>
                  <a:lnTo>
                    <a:pt x="290" y="866"/>
                  </a:lnTo>
                  <a:lnTo>
                    <a:pt x="1438" y="866"/>
                  </a:lnTo>
                  <a:lnTo>
                    <a:pt x="1438" y="0"/>
                  </a:lnTo>
                  <a:close/>
                </a:path>
              </a:pathLst>
            </a:custGeom>
            <a:solidFill>
              <a:srgbClr val="CD19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 name="Freeform 8">
              <a:extLst>
                <a:ext uri="{FF2B5EF4-FFF2-40B4-BE49-F238E27FC236}">
                  <a16:creationId xmlns:a16="http://schemas.microsoft.com/office/drawing/2014/main" id="{FF6887CF-BC74-453D-BF5B-B514ABA56087}"/>
                </a:ext>
              </a:extLst>
            </p:cNvPr>
            <p:cNvSpPr>
              <a:spLocks/>
            </p:cNvSpPr>
            <p:nvPr/>
          </p:nvSpPr>
          <p:spPr bwMode="auto">
            <a:xfrm>
              <a:off x="8939213" y="9356725"/>
              <a:ext cx="2257425" cy="1371600"/>
            </a:xfrm>
            <a:custGeom>
              <a:avLst/>
              <a:gdLst>
                <a:gd name="T0" fmla="*/ 558 w 1422"/>
                <a:gd name="T1" fmla="*/ 32 h 864"/>
                <a:gd name="T2" fmla="*/ 564 w 1422"/>
                <a:gd name="T3" fmla="*/ 58 h 864"/>
                <a:gd name="T4" fmla="*/ 590 w 1422"/>
                <a:gd name="T5" fmla="*/ 104 h 864"/>
                <a:gd name="T6" fmla="*/ 600 w 1422"/>
                <a:gd name="T7" fmla="*/ 122 h 864"/>
                <a:gd name="T8" fmla="*/ 612 w 1422"/>
                <a:gd name="T9" fmla="*/ 162 h 864"/>
                <a:gd name="T10" fmla="*/ 610 w 1422"/>
                <a:gd name="T11" fmla="*/ 182 h 864"/>
                <a:gd name="T12" fmla="*/ 610 w 1422"/>
                <a:gd name="T13" fmla="*/ 186 h 864"/>
                <a:gd name="T14" fmla="*/ 610 w 1422"/>
                <a:gd name="T15" fmla="*/ 186 h 864"/>
                <a:gd name="T16" fmla="*/ 606 w 1422"/>
                <a:gd name="T17" fmla="*/ 208 h 864"/>
                <a:gd name="T18" fmla="*/ 584 w 1422"/>
                <a:gd name="T19" fmla="*/ 246 h 864"/>
                <a:gd name="T20" fmla="*/ 548 w 1422"/>
                <a:gd name="T21" fmla="*/ 274 h 864"/>
                <a:gd name="T22" fmla="*/ 502 w 1422"/>
                <a:gd name="T23" fmla="*/ 290 h 864"/>
                <a:gd name="T24" fmla="*/ 476 w 1422"/>
                <a:gd name="T25" fmla="*/ 292 h 864"/>
                <a:gd name="T26" fmla="*/ 450 w 1422"/>
                <a:gd name="T27" fmla="*/ 290 h 864"/>
                <a:gd name="T28" fmla="*/ 402 w 1422"/>
                <a:gd name="T29" fmla="*/ 272 h 864"/>
                <a:gd name="T30" fmla="*/ 366 w 1422"/>
                <a:gd name="T31" fmla="*/ 242 h 864"/>
                <a:gd name="T32" fmla="*/ 354 w 1422"/>
                <a:gd name="T33" fmla="*/ 222 h 864"/>
                <a:gd name="T34" fmla="*/ 346 w 1422"/>
                <a:gd name="T35" fmla="*/ 200 h 864"/>
                <a:gd name="T36" fmla="*/ 342 w 1422"/>
                <a:gd name="T37" fmla="*/ 176 h 864"/>
                <a:gd name="T38" fmla="*/ 342 w 1422"/>
                <a:gd name="T39" fmla="*/ 176 h 864"/>
                <a:gd name="T40" fmla="*/ 348 w 1422"/>
                <a:gd name="T41" fmla="*/ 138 h 864"/>
                <a:gd name="T42" fmla="*/ 364 w 1422"/>
                <a:gd name="T43" fmla="*/ 104 h 864"/>
                <a:gd name="T44" fmla="*/ 378 w 1422"/>
                <a:gd name="T45" fmla="*/ 84 h 864"/>
                <a:gd name="T46" fmla="*/ 396 w 1422"/>
                <a:gd name="T47" fmla="*/ 32 h 864"/>
                <a:gd name="T48" fmla="*/ 396 w 1422"/>
                <a:gd name="T49" fmla="*/ 0 h 864"/>
                <a:gd name="T50" fmla="*/ 0 w 1422"/>
                <a:gd name="T51" fmla="*/ 0 h 864"/>
                <a:gd name="T52" fmla="*/ 78 w 1422"/>
                <a:gd name="T53" fmla="*/ 124 h 864"/>
                <a:gd name="T54" fmla="*/ 170 w 1422"/>
                <a:gd name="T55" fmla="*/ 248 h 864"/>
                <a:gd name="T56" fmla="*/ 274 w 1422"/>
                <a:gd name="T57" fmla="*/ 372 h 864"/>
                <a:gd name="T58" fmla="*/ 394 w 1422"/>
                <a:gd name="T59" fmla="*/ 496 h 864"/>
                <a:gd name="T60" fmla="*/ 402 w 1422"/>
                <a:gd name="T61" fmla="*/ 508 h 864"/>
                <a:gd name="T62" fmla="*/ 418 w 1422"/>
                <a:gd name="T63" fmla="*/ 536 h 864"/>
                <a:gd name="T64" fmla="*/ 430 w 1422"/>
                <a:gd name="T65" fmla="*/ 574 h 864"/>
                <a:gd name="T66" fmla="*/ 442 w 1422"/>
                <a:gd name="T67" fmla="*/ 640 h 864"/>
                <a:gd name="T68" fmla="*/ 444 w 1422"/>
                <a:gd name="T69" fmla="*/ 746 h 864"/>
                <a:gd name="T70" fmla="*/ 438 w 1422"/>
                <a:gd name="T71" fmla="*/ 864 h 864"/>
                <a:gd name="T72" fmla="*/ 1422 w 1422"/>
                <a:gd name="T73" fmla="*/ 0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22" h="864">
                  <a:moveTo>
                    <a:pt x="558" y="0"/>
                  </a:moveTo>
                  <a:lnTo>
                    <a:pt x="558" y="32"/>
                  </a:lnTo>
                  <a:lnTo>
                    <a:pt x="564" y="58"/>
                  </a:lnTo>
                  <a:lnTo>
                    <a:pt x="564" y="58"/>
                  </a:lnTo>
                  <a:lnTo>
                    <a:pt x="574" y="82"/>
                  </a:lnTo>
                  <a:lnTo>
                    <a:pt x="590" y="104"/>
                  </a:lnTo>
                  <a:lnTo>
                    <a:pt x="590" y="104"/>
                  </a:lnTo>
                  <a:lnTo>
                    <a:pt x="600" y="122"/>
                  </a:lnTo>
                  <a:lnTo>
                    <a:pt x="608" y="140"/>
                  </a:lnTo>
                  <a:lnTo>
                    <a:pt x="612" y="162"/>
                  </a:lnTo>
                  <a:lnTo>
                    <a:pt x="610" y="182"/>
                  </a:lnTo>
                  <a:lnTo>
                    <a:pt x="610" y="182"/>
                  </a:lnTo>
                  <a:lnTo>
                    <a:pt x="610" y="184"/>
                  </a:lnTo>
                  <a:lnTo>
                    <a:pt x="610" y="186"/>
                  </a:lnTo>
                  <a:lnTo>
                    <a:pt x="610" y="186"/>
                  </a:lnTo>
                  <a:lnTo>
                    <a:pt x="610" y="186"/>
                  </a:lnTo>
                  <a:lnTo>
                    <a:pt x="608" y="198"/>
                  </a:lnTo>
                  <a:lnTo>
                    <a:pt x="606" y="208"/>
                  </a:lnTo>
                  <a:lnTo>
                    <a:pt x="598" y="228"/>
                  </a:lnTo>
                  <a:lnTo>
                    <a:pt x="584" y="246"/>
                  </a:lnTo>
                  <a:lnTo>
                    <a:pt x="568" y="262"/>
                  </a:lnTo>
                  <a:lnTo>
                    <a:pt x="548" y="274"/>
                  </a:lnTo>
                  <a:lnTo>
                    <a:pt x="526" y="284"/>
                  </a:lnTo>
                  <a:lnTo>
                    <a:pt x="502" y="290"/>
                  </a:lnTo>
                  <a:lnTo>
                    <a:pt x="476" y="292"/>
                  </a:lnTo>
                  <a:lnTo>
                    <a:pt x="476" y="292"/>
                  </a:lnTo>
                  <a:lnTo>
                    <a:pt x="464" y="292"/>
                  </a:lnTo>
                  <a:lnTo>
                    <a:pt x="450" y="290"/>
                  </a:lnTo>
                  <a:lnTo>
                    <a:pt x="424" y="284"/>
                  </a:lnTo>
                  <a:lnTo>
                    <a:pt x="402" y="272"/>
                  </a:lnTo>
                  <a:lnTo>
                    <a:pt x="382" y="258"/>
                  </a:lnTo>
                  <a:lnTo>
                    <a:pt x="366" y="242"/>
                  </a:lnTo>
                  <a:lnTo>
                    <a:pt x="358" y="232"/>
                  </a:lnTo>
                  <a:lnTo>
                    <a:pt x="354" y="222"/>
                  </a:lnTo>
                  <a:lnTo>
                    <a:pt x="348" y="212"/>
                  </a:lnTo>
                  <a:lnTo>
                    <a:pt x="346" y="200"/>
                  </a:lnTo>
                  <a:lnTo>
                    <a:pt x="344" y="188"/>
                  </a:lnTo>
                  <a:lnTo>
                    <a:pt x="342" y="176"/>
                  </a:lnTo>
                  <a:lnTo>
                    <a:pt x="342" y="176"/>
                  </a:lnTo>
                  <a:lnTo>
                    <a:pt x="342" y="176"/>
                  </a:lnTo>
                  <a:lnTo>
                    <a:pt x="344" y="156"/>
                  </a:lnTo>
                  <a:lnTo>
                    <a:pt x="348" y="138"/>
                  </a:lnTo>
                  <a:lnTo>
                    <a:pt x="354" y="120"/>
                  </a:lnTo>
                  <a:lnTo>
                    <a:pt x="364" y="104"/>
                  </a:lnTo>
                  <a:lnTo>
                    <a:pt x="364" y="104"/>
                  </a:lnTo>
                  <a:lnTo>
                    <a:pt x="378" y="84"/>
                  </a:lnTo>
                  <a:lnTo>
                    <a:pt x="388" y="64"/>
                  </a:lnTo>
                  <a:lnTo>
                    <a:pt x="396" y="32"/>
                  </a:lnTo>
                  <a:lnTo>
                    <a:pt x="396" y="32"/>
                  </a:lnTo>
                  <a:lnTo>
                    <a:pt x="396" y="0"/>
                  </a:lnTo>
                  <a:lnTo>
                    <a:pt x="0" y="0"/>
                  </a:lnTo>
                  <a:lnTo>
                    <a:pt x="0" y="0"/>
                  </a:lnTo>
                  <a:lnTo>
                    <a:pt x="38" y="62"/>
                  </a:lnTo>
                  <a:lnTo>
                    <a:pt x="78" y="124"/>
                  </a:lnTo>
                  <a:lnTo>
                    <a:pt x="122" y="186"/>
                  </a:lnTo>
                  <a:lnTo>
                    <a:pt x="170" y="248"/>
                  </a:lnTo>
                  <a:lnTo>
                    <a:pt x="220" y="310"/>
                  </a:lnTo>
                  <a:lnTo>
                    <a:pt x="274" y="372"/>
                  </a:lnTo>
                  <a:lnTo>
                    <a:pt x="332" y="434"/>
                  </a:lnTo>
                  <a:lnTo>
                    <a:pt x="394" y="496"/>
                  </a:lnTo>
                  <a:lnTo>
                    <a:pt x="394" y="496"/>
                  </a:lnTo>
                  <a:lnTo>
                    <a:pt x="402" y="508"/>
                  </a:lnTo>
                  <a:lnTo>
                    <a:pt x="412" y="522"/>
                  </a:lnTo>
                  <a:lnTo>
                    <a:pt x="418" y="536"/>
                  </a:lnTo>
                  <a:lnTo>
                    <a:pt x="426" y="554"/>
                  </a:lnTo>
                  <a:lnTo>
                    <a:pt x="430" y="574"/>
                  </a:lnTo>
                  <a:lnTo>
                    <a:pt x="436" y="594"/>
                  </a:lnTo>
                  <a:lnTo>
                    <a:pt x="442" y="640"/>
                  </a:lnTo>
                  <a:lnTo>
                    <a:pt x="444" y="692"/>
                  </a:lnTo>
                  <a:lnTo>
                    <a:pt x="444" y="746"/>
                  </a:lnTo>
                  <a:lnTo>
                    <a:pt x="442" y="804"/>
                  </a:lnTo>
                  <a:lnTo>
                    <a:pt x="438" y="864"/>
                  </a:lnTo>
                  <a:lnTo>
                    <a:pt x="1422" y="864"/>
                  </a:lnTo>
                  <a:lnTo>
                    <a:pt x="1422" y="0"/>
                  </a:lnTo>
                  <a:lnTo>
                    <a:pt x="558"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 name="Freeform 9">
              <a:extLst>
                <a:ext uri="{FF2B5EF4-FFF2-40B4-BE49-F238E27FC236}">
                  <a16:creationId xmlns:a16="http://schemas.microsoft.com/office/drawing/2014/main" id="{335A4591-3A95-4D84-94FA-37A329383A40}"/>
                </a:ext>
              </a:extLst>
            </p:cNvPr>
            <p:cNvSpPr>
              <a:spLocks/>
            </p:cNvSpPr>
            <p:nvPr/>
          </p:nvSpPr>
          <p:spPr bwMode="auto">
            <a:xfrm>
              <a:off x="8939213" y="9356725"/>
              <a:ext cx="2257425" cy="1371600"/>
            </a:xfrm>
            <a:custGeom>
              <a:avLst/>
              <a:gdLst>
                <a:gd name="T0" fmla="*/ 558 w 1422"/>
                <a:gd name="T1" fmla="*/ 32 h 864"/>
                <a:gd name="T2" fmla="*/ 564 w 1422"/>
                <a:gd name="T3" fmla="*/ 58 h 864"/>
                <a:gd name="T4" fmla="*/ 590 w 1422"/>
                <a:gd name="T5" fmla="*/ 104 h 864"/>
                <a:gd name="T6" fmla="*/ 600 w 1422"/>
                <a:gd name="T7" fmla="*/ 122 h 864"/>
                <a:gd name="T8" fmla="*/ 612 w 1422"/>
                <a:gd name="T9" fmla="*/ 162 h 864"/>
                <a:gd name="T10" fmla="*/ 610 w 1422"/>
                <a:gd name="T11" fmla="*/ 182 h 864"/>
                <a:gd name="T12" fmla="*/ 610 w 1422"/>
                <a:gd name="T13" fmla="*/ 186 h 864"/>
                <a:gd name="T14" fmla="*/ 610 w 1422"/>
                <a:gd name="T15" fmla="*/ 186 h 864"/>
                <a:gd name="T16" fmla="*/ 606 w 1422"/>
                <a:gd name="T17" fmla="*/ 208 h 864"/>
                <a:gd name="T18" fmla="*/ 584 w 1422"/>
                <a:gd name="T19" fmla="*/ 246 h 864"/>
                <a:gd name="T20" fmla="*/ 548 w 1422"/>
                <a:gd name="T21" fmla="*/ 274 h 864"/>
                <a:gd name="T22" fmla="*/ 502 w 1422"/>
                <a:gd name="T23" fmla="*/ 290 h 864"/>
                <a:gd name="T24" fmla="*/ 476 w 1422"/>
                <a:gd name="T25" fmla="*/ 292 h 864"/>
                <a:gd name="T26" fmla="*/ 450 w 1422"/>
                <a:gd name="T27" fmla="*/ 290 h 864"/>
                <a:gd name="T28" fmla="*/ 402 w 1422"/>
                <a:gd name="T29" fmla="*/ 272 h 864"/>
                <a:gd name="T30" fmla="*/ 366 w 1422"/>
                <a:gd name="T31" fmla="*/ 242 h 864"/>
                <a:gd name="T32" fmla="*/ 354 w 1422"/>
                <a:gd name="T33" fmla="*/ 222 h 864"/>
                <a:gd name="T34" fmla="*/ 346 w 1422"/>
                <a:gd name="T35" fmla="*/ 200 h 864"/>
                <a:gd name="T36" fmla="*/ 342 w 1422"/>
                <a:gd name="T37" fmla="*/ 176 h 864"/>
                <a:gd name="T38" fmla="*/ 342 w 1422"/>
                <a:gd name="T39" fmla="*/ 176 h 864"/>
                <a:gd name="T40" fmla="*/ 348 w 1422"/>
                <a:gd name="T41" fmla="*/ 138 h 864"/>
                <a:gd name="T42" fmla="*/ 364 w 1422"/>
                <a:gd name="T43" fmla="*/ 104 h 864"/>
                <a:gd name="T44" fmla="*/ 378 w 1422"/>
                <a:gd name="T45" fmla="*/ 84 h 864"/>
                <a:gd name="T46" fmla="*/ 396 w 1422"/>
                <a:gd name="T47" fmla="*/ 32 h 864"/>
                <a:gd name="T48" fmla="*/ 396 w 1422"/>
                <a:gd name="T49" fmla="*/ 0 h 864"/>
                <a:gd name="T50" fmla="*/ 0 w 1422"/>
                <a:gd name="T51" fmla="*/ 0 h 864"/>
                <a:gd name="T52" fmla="*/ 78 w 1422"/>
                <a:gd name="T53" fmla="*/ 124 h 864"/>
                <a:gd name="T54" fmla="*/ 170 w 1422"/>
                <a:gd name="T55" fmla="*/ 248 h 864"/>
                <a:gd name="T56" fmla="*/ 274 w 1422"/>
                <a:gd name="T57" fmla="*/ 372 h 864"/>
                <a:gd name="T58" fmla="*/ 394 w 1422"/>
                <a:gd name="T59" fmla="*/ 496 h 864"/>
                <a:gd name="T60" fmla="*/ 402 w 1422"/>
                <a:gd name="T61" fmla="*/ 508 h 864"/>
                <a:gd name="T62" fmla="*/ 418 w 1422"/>
                <a:gd name="T63" fmla="*/ 536 h 864"/>
                <a:gd name="T64" fmla="*/ 430 w 1422"/>
                <a:gd name="T65" fmla="*/ 574 h 864"/>
                <a:gd name="T66" fmla="*/ 442 w 1422"/>
                <a:gd name="T67" fmla="*/ 640 h 864"/>
                <a:gd name="T68" fmla="*/ 444 w 1422"/>
                <a:gd name="T69" fmla="*/ 746 h 864"/>
                <a:gd name="T70" fmla="*/ 438 w 1422"/>
                <a:gd name="T71" fmla="*/ 864 h 864"/>
                <a:gd name="T72" fmla="*/ 1422 w 1422"/>
                <a:gd name="T73" fmla="*/ 0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22" h="864">
                  <a:moveTo>
                    <a:pt x="558" y="0"/>
                  </a:moveTo>
                  <a:lnTo>
                    <a:pt x="558" y="32"/>
                  </a:lnTo>
                  <a:lnTo>
                    <a:pt x="564" y="58"/>
                  </a:lnTo>
                  <a:lnTo>
                    <a:pt x="564" y="58"/>
                  </a:lnTo>
                  <a:lnTo>
                    <a:pt x="574" y="82"/>
                  </a:lnTo>
                  <a:lnTo>
                    <a:pt x="590" y="104"/>
                  </a:lnTo>
                  <a:lnTo>
                    <a:pt x="590" y="104"/>
                  </a:lnTo>
                  <a:lnTo>
                    <a:pt x="600" y="122"/>
                  </a:lnTo>
                  <a:lnTo>
                    <a:pt x="608" y="140"/>
                  </a:lnTo>
                  <a:lnTo>
                    <a:pt x="612" y="162"/>
                  </a:lnTo>
                  <a:lnTo>
                    <a:pt x="610" y="182"/>
                  </a:lnTo>
                  <a:lnTo>
                    <a:pt x="610" y="182"/>
                  </a:lnTo>
                  <a:lnTo>
                    <a:pt x="610" y="184"/>
                  </a:lnTo>
                  <a:lnTo>
                    <a:pt x="610" y="186"/>
                  </a:lnTo>
                  <a:lnTo>
                    <a:pt x="610" y="186"/>
                  </a:lnTo>
                  <a:lnTo>
                    <a:pt x="610" y="186"/>
                  </a:lnTo>
                  <a:lnTo>
                    <a:pt x="608" y="198"/>
                  </a:lnTo>
                  <a:lnTo>
                    <a:pt x="606" y="208"/>
                  </a:lnTo>
                  <a:lnTo>
                    <a:pt x="598" y="228"/>
                  </a:lnTo>
                  <a:lnTo>
                    <a:pt x="584" y="246"/>
                  </a:lnTo>
                  <a:lnTo>
                    <a:pt x="568" y="262"/>
                  </a:lnTo>
                  <a:lnTo>
                    <a:pt x="548" y="274"/>
                  </a:lnTo>
                  <a:lnTo>
                    <a:pt x="526" y="284"/>
                  </a:lnTo>
                  <a:lnTo>
                    <a:pt x="502" y="290"/>
                  </a:lnTo>
                  <a:lnTo>
                    <a:pt x="476" y="292"/>
                  </a:lnTo>
                  <a:lnTo>
                    <a:pt x="476" y="292"/>
                  </a:lnTo>
                  <a:lnTo>
                    <a:pt x="464" y="292"/>
                  </a:lnTo>
                  <a:lnTo>
                    <a:pt x="450" y="290"/>
                  </a:lnTo>
                  <a:lnTo>
                    <a:pt x="424" y="284"/>
                  </a:lnTo>
                  <a:lnTo>
                    <a:pt x="402" y="272"/>
                  </a:lnTo>
                  <a:lnTo>
                    <a:pt x="382" y="258"/>
                  </a:lnTo>
                  <a:lnTo>
                    <a:pt x="366" y="242"/>
                  </a:lnTo>
                  <a:lnTo>
                    <a:pt x="358" y="232"/>
                  </a:lnTo>
                  <a:lnTo>
                    <a:pt x="354" y="222"/>
                  </a:lnTo>
                  <a:lnTo>
                    <a:pt x="348" y="212"/>
                  </a:lnTo>
                  <a:lnTo>
                    <a:pt x="346" y="200"/>
                  </a:lnTo>
                  <a:lnTo>
                    <a:pt x="344" y="188"/>
                  </a:lnTo>
                  <a:lnTo>
                    <a:pt x="342" y="176"/>
                  </a:lnTo>
                  <a:lnTo>
                    <a:pt x="342" y="176"/>
                  </a:lnTo>
                  <a:lnTo>
                    <a:pt x="342" y="176"/>
                  </a:lnTo>
                  <a:lnTo>
                    <a:pt x="344" y="156"/>
                  </a:lnTo>
                  <a:lnTo>
                    <a:pt x="348" y="138"/>
                  </a:lnTo>
                  <a:lnTo>
                    <a:pt x="354" y="120"/>
                  </a:lnTo>
                  <a:lnTo>
                    <a:pt x="364" y="104"/>
                  </a:lnTo>
                  <a:lnTo>
                    <a:pt x="364" y="104"/>
                  </a:lnTo>
                  <a:lnTo>
                    <a:pt x="378" y="84"/>
                  </a:lnTo>
                  <a:lnTo>
                    <a:pt x="388" y="64"/>
                  </a:lnTo>
                  <a:lnTo>
                    <a:pt x="396" y="32"/>
                  </a:lnTo>
                  <a:lnTo>
                    <a:pt x="396" y="32"/>
                  </a:lnTo>
                  <a:lnTo>
                    <a:pt x="396" y="0"/>
                  </a:lnTo>
                  <a:lnTo>
                    <a:pt x="0" y="0"/>
                  </a:lnTo>
                  <a:lnTo>
                    <a:pt x="0" y="0"/>
                  </a:lnTo>
                  <a:lnTo>
                    <a:pt x="38" y="62"/>
                  </a:lnTo>
                  <a:lnTo>
                    <a:pt x="78" y="124"/>
                  </a:lnTo>
                  <a:lnTo>
                    <a:pt x="122" y="186"/>
                  </a:lnTo>
                  <a:lnTo>
                    <a:pt x="170" y="248"/>
                  </a:lnTo>
                  <a:lnTo>
                    <a:pt x="220" y="310"/>
                  </a:lnTo>
                  <a:lnTo>
                    <a:pt x="274" y="372"/>
                  </a:lnTo>
                  <a:lnTo>
                    <a:pt x="332" y="434"/>
                  </a:lnTo>
                  <a:lnTo>
                    <a:pt x="394" y="496"/>
                  </a:lnTo>
                  <a:lnTo>
                    <a:pt x="394" y="496"/>
                  </a:lnTo>
                  <a:lnTo>
                    <a:pt x="402" y="508"/>
                  </a:lnTo>
                  <a:lnTo>
                    <a:pt x="412" y="522"/>
                  </a:lnTo>
                  <a:lnTo>
                    <a:pt x="418" y="536"/>
                  </a:lnTo>
                  <a:lnTo>
                    <a:pt x="426" y="554"/>
                  </a:lnTo>
                  <a:lnTo>
                    <a:pt x="430" y="574"/>
                  </a:lnTo>
                  <a:lnTo>
                    <a:pt x="436" y="594"/>
                  </a:lnTo>
                  <a:lnTo>
                    <a:pt x="442" y="640"/>
                  </a:lnTo>
                  <a:lnTo>
                    <a:pt x="444" y="692"/>
                  </a:lnTo>
                  <a:lnTo>
                    <a:pt x="444" y="746"/>
                  </a:lnTo>
                  <a:lnTo>
                    <a:pt x="442" y="804"/>
                  </a:lnTo>
                  <a:lnTo>
                    <a:pt x="438" y="864"/>
                  </a:lnTo>
                  <a:lnTo>
                    <a:pt x="1422" y="864"/>
                  </a:lnTo>
                  <a:lnTo>
                    <a:pt x="1422" y="0"/>
                  </a:lnTo>
                  <a:lnTo>
                    <a:pt x="5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 name="Freeform 10">
              <a:extLst>
                <a:ext uri="{FF2B5EF4-FFF2-40B4-BE49-F238E27FC236}">
                  <a16:creationId xmlns:a16="http://schemas.microsoft.com/office/drawing/2014/main" id="{8B4A6D35-2608-4E4C-A168-83109A0B1870}"/>
                </a:ext>
              </a:extLst>
            </p:cNvPr>
            <p:cNvSpPr>
              <a:spLocks/>
            </p:cNvSpPr>
            <p:nvPr/>
          </p:nvSpPr>
          <p:spPr bwMode="auto">
            <a:xfrm>
              <a:off x="10209213" y="4841875"/>
              <a:ext cx="3556000" cy="1073150"/>
            </a:xfrm>
            <a:custGeom>
              <a:avLst/>
              <a:gdLst>
                <a:gd name="T0" fmla="*/ 1586 w 2240"/>
                <a:gd name="T1" fmla="*/ 198 h 676"/>
                <a:gd name="T2" fmla="*/ 1468 w 2240"/>
                <a:gd name="T3" fmla="*/ 148 h 676"/>
                <a:gd name="T4" fmla="*/ 1352 w 2240"/>
                <a:gd name="T5" fmla="*/ 106 h 676"/>
                <a:gd name="T6" fmla="*/ 1240 w 2240"/>
                <a:gd name="T7" fmla="*/ 70 h 676"/>
                <a:gd name="T8" fmla="*/ 1128 w 2240"/>
                <a:gd name="T9" fmla="*/ 44 h 676"/>
                <a:gd name="T10" fmla="*/ 1020 w 2240"/>
                <a:gd name="T11" fmla="*/ 22 h 676"/>
                <a:gd name="T12" fmla="*/ 914 w 2240"/>
                <a:gd name="T13" fmla="*/ 10 h 676"/>
                <a:gd name="T14" fmla="*/ 810 w 2240"/>
                <a:gd name="T15" fmla="*/ 2 h 676"/>
                <a:gd name="T16" fmla="*/ 710 w 2240"/>
                <a:gd name="T17" fmla="*/ 2 h 676"/>
                <a:gd name="T18" fmla="*/ 612 w 2240"/>
                <a:gd name="T19" fmla="*/ 6 h 676"/>
                <a:gd name="T20" fmla="*/ 516 w 2240"/>
                <a:gd name="T21" fmla="*/ 16 h 676"/>
                <a:gd name="T22" fmla="*/ 422 w 2240"/>
                <a:gd name="T23" fmla="*/ 32 h 676"/>
                <a:gd name="T24" fmla="*/ 332 w 2240"/>
                <a:gd name="T25" fmla="*/ 52 h 676"/>
                <a:gd name="T26" fmla="*/ 246 w 2240"/>
                <a:gd name="T27" fmla="*/ 78 h 676"/>
                <a:gd name="T28" fmla="*/ 160 w 2240"/>
                <a:gd name="T29" fmla="*/ 108 h 676"/>
                <a:gd name="T30" fmla="*/ 0 w 2240"/>
                <a:gd name="T31" fmla="*/ 178 h 676"/>
                <a:gd name="T32" fmla="*/ 1206 w 2240"/>
                <a:gd name="T33" fmla="*/ 676 h 676"/>
                <a:gd name="T34" fmla="*/ 1200 w 2240"/>
                <a:gd name="T35" fmla="*/ 566 h 676"/>
                <a:gd name="T36" fmla="*/ 1190 w 2240"/>
                <a:gd name="T37" fmla="*/ 542 h 676"/>
                <a:gd name="T38" fmla="*/ 1174 w 2240"/>
                <a:gd name="T39" fmla="*/ 520 h 676"/>
                <a:gd name="T40" fmla="*/ 1156 w 2240"/>
                <a:gd name="T41" fmla="*/ 482 h 676"/>
                <a:gd name="T42" fmla="*/ 1154 w 2240"/>
                <a:gd name="T43" fmla="*/ 440 h 676"/>
                <a:gd name="T44" fmla="*/ 1154 w 2240"/>
                <a:gd name="T45" fmla="*/ 438 h 676"/>
                <a:gd name="T46" fmla="*/ 1154 w 2240"/>
                <a:gd name="T47" fmla="*/ 438 h 676"/>
                <a:gd name="T48" fmla="*/ 1156 w 2240"/>
                <a:gd name="T49" fmla="*/ 426 h 676"/>
                <a:gd name="T50" fmla="*/ 1168 w 2240"/>
                <a:gd name="T51" fmla="*/ 396 h 676"/>
                <a:gd name="T52" fmla="*/ 1196 w 2240"/>
                <a:gd name="T53" fmla="*/ 362 h 676"/>
                <a:gd name="T54" fmla="*/ 1238 w 2240"/>
                <a:gd name="T55" fmla="*/ 340 h 676"/>
                <a:gd name="T56" fmla="*/ 1288 w 2240"/>
                <a:gd name="T57" fmla="*/ 330 h 676"/>
                <a:gd name="T58" fmla="*/ 1302 w 2240"/>
                <a:gd name="T59" fmla="*/ 332 h 676"/>
                <a:gd name="T60" fmla="*/ 1340 w 2240"/>
                <a:gd name="T61" fmla="*/ 340 h 676"/>
                <a:gd name="T62" fmla="*/ 1382 w 2240"/>
                <a:gd name="T63" fmla="*/ 364 h 676"/>
                <a:gd name="T64" fmla="*/ 1406 w 2240"/>
                <a:gd name="T65" fmla="*/ 392 h 676"/>
                <a:gd name="T66" fmla="*/ 1416 w 2240"/>
                <a:gd name="T67" fmla="*/ 412 h 676"/>
                <a:gd name="T68" fmla="*/ 1422 w 2240"/>
                <a:gd name="T69" fmla="*/ 434 h 676"/>
                <a:gd name="T70" fmla="*/ 1422 w 2240"/>
                <a:gd name="T71" fmla="*/ 446 h 676"/>
                <a:gd name="T72" fmla="*/ 1422 w 2240"/>
                <a:gd name="T73" fmla="*/ 466 h 676"/>
                <a:gd name="T74" fmla="*/ 1410 w 2240"/>
                <a:gd name="T75" fmla="*/ 502 h 676"/>
                <a:gd name="T76" fmla="*/ 1400 w 2240"/>
                <a:gd name="T77" fmla="*/ 520 h 676"/>
                <a:gd name="T78" fmla="*/ 1376 w 2240"/>
                <a:gd name="T79" fmla="*/ 560 h 676"/>
                <a:gd name="T80" fmla="*/ 1368 w 2240"/>
                <a:gd name="T81" fmla="*/ 590 h 676"/>
                <a:gd name="T82" fmla="*/ 2240 w 2240"/>
                <a:gd name="T83" fmla="*/ 676 h 676"/>
                <a:gd name="T84" fmla="*/ 2212 w 2240"/>
                <a:gd name="T85" fmla="*/ 642 h 676"/>
                <a:gd name="T86" fmla="*/ 2150 w 2240"/>
                <a:gd name="T87" fmla="*/ 578 h 676"/>
                <a:gd name="T88" fmla="*/ 2082 w 2240"/>
                <a:gd name="T89" fmla="*/ 514 h 676"/>
                <a:gd name="T90" fmla="*/ 2008 w 2240"/>
                <a:gd name="T91" fmla="*/ 452 h 676"/>
                <a:gd name="T92" fmla="*/ 1928 w 2240"/>
                <a:gd name="T93" fmla="*/ 392 h 676"/>
                <a:gd name="T94" fmla="*/ 1838 w 2240"/>
                <a:gd name="T95" fmla="*/ 334 h 676"/>
                <a:gd name="T96" fmla="*/ 1744 w 2240"/>
                <a:gd name="T97" fmla="*/ 278 h 676"/>
                <a:gd name="T98" fmla="*/ 1640 w 2240"/>
                <a:gd name="T99" fmla="*/ 224 h 676"/>
                <a:gd name="T100" fmla="*/ 1586 w 2240"/>
                <a:gd name="T101" fmla="*/ 198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40" h="676">
                  <a:moveTo>
                    <a:pt x="1586" y="198"/>
                  </a:moveTo>
                  <a:lnTo>
                    <a:pt x="1586" y="198"/>
                  </a:lnTo>
                  <a:lnTo>
                    <a:pt x="1526" y="172"/>
                  </a:lnTo>
                  <a:lnTo>
                    <a:pt x="1468" y="148"/>
                  </a:lnTo>
                  <a:lnTo>
                    <a:pt x="1410" y="126"/>
                  </a:lnTo>
                  <a:lnTo>
                    <a:pt x="1352" y="106"/>
                  </a:lnTo>
                  <a:lnTo>
                    <a:pt x="1296" y="88"/>
                  </a:lnTo>
                  <a:lnTo>
                    <a:pt x="1240" y="70"/>
                  </a:lnTo>
                  <a:lnTo>
                    <a:pt x="1184" y="56"/>
                  </a:lnTo>
                  <a:lnTo>
                    <a:pt x="1128" y="44"/>
                  </a:lnTo>
                  <a:lnTo>
                    <a:pt x="1074" y="32"/>
                  </a:lnTo>
                  <a:lnTo>
                    <a:pt x="1020" y="22"/>
                  </a:lnTo>
                  <a:lnTo>
                    <a:pt x="966" y="16"/>
                  </a:lnTo>
                  <a:lnTo>
                    <a:pt x="914" y="10"/>
                  </a:lnTo>
                  <a:lnTo>
                    <a:pt x="862" y="4"/>
                  </a:lnTo>
                  <a:lnTo>
                    <a:pt x="810" y="2"/>
                  </a:lnTo>
                  <a:lnTo>
                    <a:pt x="760" y="0"/>
                  </a:lnTo>
                  <a:lnTo>
                    <a:pt x="710" y="2"/>
                  </a:lnTo>
                  <a:lnTo>
                    <a:pt x="660" y="2"/>
                  </a:lnTo>
                  <a:lnTo>
                    <a:pt x="612" y="6"/>
                  </a:lnTo>
                  <a:lnTo>
                    <a:pt x="564" y="10"/>
                  </a:lnTo>
                  <a:lnTo>
                    <a:pt x="516" y="16"/>
                  </a:lnTo>
                  <a:lnTo>
                    <a:pt x="470" y="24"/>
                  </a:lnTo>
                  <a:lnTo>
                    <a:pt x="422" y="32"/>
                  </a:lnTo>
                  <a:lnTo>
                    <a:pt x="378" y="42"/>
                  </a:lnTo>
                  <a:lnTo>
                    <a:pt x="332" y="52"/>
                  </a:lnTo>
                  <a:lnTo>
                    <a:pt x="288" y="64"/>
                  </a:lnTo>
                  <a:lnTo>
                    <a:pt x="246" y="78"/>
                  </a:lnTo>
                  <a:lnTo>
                    <a:pt x="202" y="92"/>
                  </a:lnTo>
                  <a:lnTo>
                    <a:pt x="160" y="108"/>
                  </a:lnTo>
                  <a:lnTo>
                    <a:pt x="78" y="142"/>
                  </a:lnTo>
                  <a:lnTo>
                    <a:pt x="0" y="178"/>
                  </a:lnTo>
                  <a:lnTo>
                    <a:pt x="0" y="676"/>
                  </a:lnTo>
                  <a:lnTo>
                    <a:pt x="1206" y="676"/>
                  </a:lnTo>
                  <a:lnTo>
                    <a:pt x="1206" y="590"/>
                  </a:lnTo>
                  <a:lnTo>
                    <a:pt x="1200" y="566"/>
                  </a:lnTo>
                  <a:lnTo>
                    <a:pt x="1200" y="566"/>
                  </a:lnTo>
                  <a:lnTo>
                    <a:pt x="1190" y="542"/>
                  </a:lnTo>
                  <a:lnTo>
                    <a:pt x="1174" y="520"/>
                  </a:lnTo>
                  <a:lnTo>
                    <a:pt x="1174" y="520"/>
                  </a:lnTo>
                  <a:lnTo>
                    <a:pt x="1164" y="502"/>
                  </a:lnTo>
                  <a:lnTo>
                    <a:pt x="1156" y="482"/>
                  </a:lnTo>
                  <a:lnTo>
                    <a:pt x="1154" y="462"/>
                  </a:lnTo>
                  <a:lnTo>
                    <a:pt x="1154" y="440"/>
                  </a:lnTo>
                  <a:lnTo>
                    <a:pt x="1154" y="440"/>
                  </a:lnTo>
                  <a:lnTo>
                    <a:pt x="1154" y="438"/>
                  </a:lnTo>
                  <a:lnTo>
                    <a:pt x="1154" y="438"/>
                  </a:lnTo>
                  <a:lnTo>
                    <a:pt x="1154" y="438"/>
                  </a:lnTo>
                  <a:lnTo>
                    <a:pt x="1154" y="438"/>
                  </a:lnTo>
                  <a:lnTo>
                    <a:pt x="1156" y="426"/>
                  </a:lnTo>
                  <a:lnTo>
                    <a:pt x="1158" y="416"/>
                  </a:lnTo>
                  <a:lnTo>
                    <a:pt x="1168" y="396"/>
                  </a:lnTo>
                  <a:lnTo>
                    <a:pt x="1180" y="378"/>
                  </a:lnTo>
                  <a:lnTo>
                    <a:pt x="1196" y="362"/>
                  </a:lnTo>
                  <a:lnTo>
                    <a:pt x="1216" y="348"/>
                  </a:lnTo>
                  <a:lnTo>
                    <a:pt x="1238" y="340"/>
                  </a:lnTo>
                  <a:lnTo>
                    <a:pt x="1262" y="334"/>
                  </a:lnTo>
                  <a:lnTo>
                    <a:pt x="1288" y="330"/>
                  </a:lnTo>
                  <a:lnTo>
                    <a:pt x="1288" y="330"/>
                  </a:lnTo>
                  <a:lnTo>
                    <a:pt x="1302" y="332"/>
                  </a:lnTo>
                  <a:lnTo>
                    <a:pt x="1314" y="334"/>
                  </a:lnTo>
                  <a:lnTo>
                    <a:pt x="1340" y="340"/>
                  </a:lnTo>
                  <a:lnTo>
                    <a:pt x="1362" y="350"/>
                  </a:lnTo>
                  <a:lnTo>
                    <a:pt x="1382" y="364"/>
                  </a:lnTo>
                  <a:lnTo>
                    <a:pt x="1398" y="382"/>
                  </a:lnTo>
                  <a:lnTo>
                    <a:pt x="1406" y="392"/>
                  </a:lnTo>
                  <a:lnTo>
                    <a:pt x="1412" y="402"/>
                  </a:lnTo>
                  <a:lnTo>
                    <a:pt x="1416" y="412"/>
                  </a:lnTo>
                  <a:lnTo>
                    <a:pt x="1420" y="424"/>
                  </a:lnTo>
                  <a:lnTo>
                    <a:pt x="1422" y="434"/>
                  </a:lnTo>
                  <a:lnTo>
                    <a:pt x="1422" y="446"/>
                  </a:lnTo>
                  <a:lnTo>
                    <a:pt x="1422" y="446"/>
                  </a:lnTo>
                  <a:lnTo>
                    <a:pt x="1422" y="446"/>
                  </a:lnTo>
                  <a:lnTo>
                    <a:pt x="1422" y="466"/>
                  </a:lnTo>
                  <a:lnTo>
                    <a:pt x="1418" y="484"/>
                  </a:lnTo>
                  <a:lnTo>
                    <a:pt x="1410" y="502"/>
                  </a:lnTo>
                  <a:lnTo>
                    <a:pt x="1400" y="520"/>
                  </a:lnTo>
                  <a:lnTo>
                    <a:pt x="1400" y="520"/>
                  </a:lnTo>
                  <a:lnTo>
                    <a:pt x="1386" y="540"/>
                  </a:lnTo>
                  <a:lnTo>
                    <a:pt x="1376" y="560"/>
                  </a:lnTo>
                  <a:lnTo>
                    <a:pt x="1368" y="590"/>
                  </a:lnTo>
                  <a:lnTo>
                    <a:pt x="1368" y="590"/>
                  </a:lnTo>
                  <a:lnTo>
                    <a:pt x="1368" y="676"/>
                  </a:lnTo>
                  <a:lnTo>
                    <a:pt x="2240" y="676"/>
                  </a:lnTo>
                  <a:lnTo>
                    <a:pt x="2240" y="676"/>
                  </a:lnTo>
                  <a:lnTo>
                    <a:pt x="2212" y="642"/>
                  </a:lnTo>
                  <a:lnTo>
                    <a:pt x="2182" y="610"/>
                  </a:lnTo>
                  <a:lnTo>
                    <a:pt x="2150" y="578"/>
                  </a:lnTo>
                  <a:lnTo>
                    <a:pt x="2116" y="546"/>
                  </a:lnTo>
                  <a:lnTo>
                    <a:pt x="2082" y="514"/>
                  </a:lnTo>
                  <a:lnTo>
                    <a:pt x="2046" y="484"/>
                  </a:lnTo>
                  <a:lnTo>
                    <a:pt x="2008" y="452"/>
                  </a:lnTo>
                  <a:lnTo>
                    <a:pt x="1968" y="422"/>
                  </a:lnTo>
                  <a:lnTo>
                    <a:pt x="1928" y="392"/>
                  </a:lnTo>
                  <a:lnTo>
                    <a:pt x="1884" y="364"/>
                  </a:lnTo>
                  <a:lnTo>
                    <a:pt x="1838" y="334"/>
                  </a:lnTo>
                  <a:lnTo>
                    <a:pt x="1792" y="306"/>
                  </a:lnTo>
                  <a:lnTo>
                    <a:pt x="1744" y="278"/>
                  </a:lnTo>
                  <a:lnTo>
                    <a:pt x="1692" y="252"/>
                  </a:lnTo>
                  <a:lnTo>
                    <a:pt x="1640" y="224"/>
                  </a:lnTo>
                  <a:lnTo>
                    <a:pt x="1586" y="198"/>
                  </a:lnTo>
                  <a:lnTo>
                    <a:pt x="1586" y="198"/>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 name="Freeform 11">
              <a:extLst>
                <a:ext uri="{FF2B5EF4-FFF2-40B4-BE49-F238E27FC236}">
                  <a16:creationId xmlns:a16="http://schemas.microsoft.com/office/drawing/2014/main" id="{943B6D4D-BB20-4A82-9E04-D563123FA74A}"/>
                </a:ext>
              </a:extLst>
            </p:cNvPr>
            <p:cNvSpPr>
              <a:spLocks/>
            </p:cNvSpPr>
            <p:nvPr/>
          </p:nvSpPr>
          <p:spPr bwMode="auto">
            <a:xfrm>
              <a:off x="10209213" y="6146800"/>
              <a:ext cx="2282825" cy="1371600"/>
            </a:xfrm>
            <a:custGeom>
              <a:avLst/>
              <a:gdLst>
                <a:gd name="T0" fmla="*/ 0 w 1438"/>
                <a:gd name="T1" fmla="*/ 0 h 864"/>
                <a:gd name="T2" fmla="*/ 0 w 1438"/>
                <a:gd name="T3" fmla="*/ 864 h 864"/>
                <a:gd name="T4" fmla="*/ 1114 w 1438"/>
                <a:gd name="T5" fmla="*/ 864 h 864"/>
                <a:gd name="T6" fmla="*/ 1114 w 1438"/>
                <a:gd name="T7" fmla="*/ 780 h 864"/>
                <a:gd name="T8" fmla="*/ 1106 w 1438"/>
                <a:gd name="T9" fmla="*/ 754 h 864"/>
                <a:gd name="T10" fmla="*/ 1106 w 1438"/>
                <a:gd name="T11" fmla="*/ 754 h 864"/>
                <a:gd name="T12" fmla="*/ 1096 w 1438"/>
                <a:gd name="T13" fmla="*/ 732 h 864"/>
                <a:gd name="T14" fmla="*/ 1082 w 1438"/>
                <a:gd name="T15" fmla="*/ 708 h 864"/>
                <a:gd name="T16" fmla="*/ 1082 w 1438"/>
                <a:gd name="T17" fmla="*/ 708 h 864"/>
                <a:gd name="T18" fmla="*/ 1070 w 1438"/>
                <a:gd name="T19" fmla="*/ 690 h 864"/>
                <a:gd name="T20" fmla="*/ 1064 w 1438"/>
                <a:gd name="T21" fmla="*/ 672 h 864"/>
                <a:gd name="T22" fmla="*/ 1060 w 1438"/>
                <a:gd name="T23" fmla="*/ 652 h 864"/>
                <a:gd name="T24" fmla="*/ 1060 w 1438"/>
                <a:gd name="T25" fmla="*/ 630 h 864"/>
                <a:gd name="T26" fmla="*/ 1060 w 1438"/>
                <a:gd name="T27" fmla="*/ 630 h 864"/>
                <a:gd name="T28" fmla="*/ 1060 w 1438"/>
                <a:gd name="T29" fmla="*/ 628 h 864"/>
                <a:gd name="T30" fmla="*/ 1060 w 1438"/>
                <a:gd name="T31" fmla="*/ 626 h 864"/>
                <a:gd name="T32" fmla="*/ 1060 w 1438"/>
                <a:gd name="T33" fmla="*/ 626 h 864"/>
                <a:gd name="T34" fmla="*/ 1060 w 1438"/>
                <a:gd name="T35" fmla="*/ 626 h 864"/>
                <a:gd name="T36" fmla="*/ 1062 w 1438"/>
                <a:gd name="T37" fmla="*/ 616 h 864"/>
                <a:gd name="T38" fmla="*/ 1064 w 1438"/>
                <a:gd name="T39" fmla="*/ 604 h 864"/>
                <a:gd name="T40" fmla="*/ 1074 w 1438"/>
                <a:gd name="T41" fmla="*/ 584 h 864"/>
                <a:gd name="T42" fmla="*/ 1086 w 1438"/>
                <a:gd name="T43" fmla="*/ 566 h 864"/>
                <a:gd name="T44" fmla="*/ 1104 w 1438"/>
                <a:gd name="T45" fmla="*/ 550 h 864"/>
                <a:gd name="T46" fmla="*/ 1122 w 1438"/>
                <a:gd name="T47" fmla="*/ 538 h 864"/>
                <a:gd name="T48" fmla="*/ 1144 w 1438"/>
                <a:gd name="T49" fmla="*/ 528 h 864"/>
                <a:gd name="T50" fmla="*/ 1168 w 1438"/>
                <a:gd name="T51" fmla="*/ 522 h 864"/>
                <a:gd name="T52" fmla="*/ 1194 w 1438"/>
                <a:gd name="T53" fmla="*/ 520 h 864"/>
                <a:gd name="T54" fmla="*/ 1194 w 1438"/>
                <a:gd name="T55" fmla="*/ 520 h 864"/>
                <a:gd name="T56" fmla="*/ 1208 w 1438"/>
                <a:gd name="T57" fmla="*/ 520 h 864"/>
                <a:gd name="T58" fmla="*/ 1222 w 1438"/>
                <a:gd name="T59" fmla="*/ 522 h 864"/>
                <a:gd name="T60" fmla="*/ 1246 w 1438"/>
                <a:gd name="T61" fmla="*/ 530 h 864"/>
                <a:gd name="T62" fmla="*/ 1270 w 1438"/>
                <a:gd name="T63" fmla="*/ 540 h 864"/>
                <a:gd name="T64" fmla="*/ 1288 w 1438"/>
                <a:gd name="T65" fmla="*/ 554 h 864"/>
                <a:gd name="T66" fmla="*/ 1306 w 1438"/>
                <a:gd name="T67" fmla="*/ 570 h 864"/>
                <a:gd name="T68" fmla="*/ 1312 w 1438"/>
                <a:gd name="T69" fmla="*/ 580 h 864"/>
                <a:gd name="T70" fmla="*/ 1318 w 1438"/>
                <a:gd name="T71" fmla="*/ 590 h 864"/>
                <a:gd name="T72" fmla="*/ 1322 w 1438"/>
                <a:gd name="T73" fmla="*/ 602 h 864"/>
                <a:gd name="T74" fmla="*/ 1326 w 1438"/>
                <a:gd name="T75" fmla="*/ 612 h 864"/>
                <a:gd name="T76" fmla="*/ 1328 w 1438"/>
                <a:gd name="T77" fmla="*/ 624 h 864"/>
                <a:gd name="T78" fmla="*/ 1328 w 1438"/>
                <a:gd name="T79" fmla="*/ 636 h 864"/>
                <a:gd name="T80" fmla="*/ 1328 w 1438"/>
                <a:gd name="T81" fmla="*/ 636 h 864"/>
                <a:gd name="T82" fmla="*/ 1328 w 1438"/>
                <a:gd name="T83" fmla="*/ 636 h 864"/>
                <a:gd name="T84" fmla="*/ 1328 w 1438"/>
                <a:gd name="T85" fmla="*/ 656 h 864"/>
                <a:gd name="T86" fmla="*/ 1324 w 1438"/>
                <a:gd name="T87" fmla="*/ 674 h 864"/>
                <a:gd name="T88" fmla="*/ 1316 w 1438"/>
                <a:gd name="T89" fmla="*/ 692 h 864"/>
                <a:gd name="T90" fmla="*/ 1306 w 1438"/>
                <a:gd name="T91" fmla="*/ 708 h 864"/>
                <a:gd name="T92" fmla="*/ 1306 w 1438"/>
                <a:gd name="T93" fmla="*/ 708 h 864"/>
                <a:gd name="T94" fmla="*/ 1292 w 1438"/>
                <a:gd name="T95" fmla="*/ 730 h 864"/>
                <a:gd name="T96" fmla="*/ 1282 w 1438"/>
                <a:gd name="T97" fmla="*/ 750 h 864"/>
                <a:gd name="T98" fmla="*/ 1276 w 1438"/>
                <a:gd name="T99" fmla="*/ 780 h 864"/>
                <a:gd name="T100" fmla="*/ 1274 w 1438"/>
                <a:gd name="T101" fmla="*/ 780 h 864"/>
                <a:gd name="T102" fmla="*/ 1274 w 1438"/>
                <a:gd name="T103" fmla="*/ 864 h 864"/>
                <a:gd name="T104" fmla="*/ 1438 w 1438"/>
                <a:gd name="T105" fmla="*/ 864 h 864"/>
                <a:gd name="T106" fmla="*/ 1438 w 1438"/>
                <a:gd name="T107" fmla="*/ 0 h 864"/>
                <a:gd name="T108" fmla="*/ 0 w 1438"/>
                <a:gd name="T109" fmla="*/ 0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38" h="864">
                  <a:moveTo>
                    <a:pt x="0" y="0"/>
                  </a:moveTo>
                  <a:lnTo>
                    <a:pt x="0" y="864"/>
                  </a:lnTo>
                  <a:lnTo>
                    <a:pt x="1114" y="864"/>
                  </a:lnTo>
                  <a:lnTo>
                    <a:pt x="1114" y="780"/>
                  </a:lnTo>
                  <a:lnTo>
                    <a:pt x="1106" y="754"/>
                  </a:lnTo>
                  <a:lnTo>
                    <a:pt x="1106" y="754"/>
                  </a:lnTo>
                  <a:lnTo>
                    <a:pt x="1096" y="732"/>
                  </a:lnTo>
                  <a:lnTo>
                    <a:pt x="1082" y="708"/>
                  </a:lnTo>
                  <a:lnTo>
                    <a:pt x="1082" y="708"/>
                  </a:lnTo>
                  <a:lnTo>
                    <a:pt x="1070" y="690"/>
                  </a:lnTo>
                  <a:lnTo>
                    <a:pt x="1064" y="672"/>
                  </a:lnTo>
                  <a:lnTo>
                    <a:pt x="1060" y="652"/>
                  </a:lnTo>
                  <a:lnTo>
                    <a:pt x="1060" y="630"/>
                  </a:lnTo>
                  <a:lnTo>
                    <a:pt x="1060" y="630"/>
                  </a:lnTo>
                  <a:lnTo>
                    <a:pt x="1060" y="628"/>
                  </a:lnTo>
                  <a:lnTo>
                    <a:pt x="1060" y="626"/>
                  </a:lnTo>
                  <a:lnTo>
                    <a:pt x="1060" y="626"/>
                  </a:lnTo>
                  <a:lnTo>
                    <a:pt x="1060" y="626"/>
                  </a:lnTo>
                  <a:lnTo>
                    <a:pt x="1062" y="616"/>
                  </a:lnTo>
                  <a:lnTo>
                    <a:pt x="1064" y="604"/>
                  </a:lnTo>
                  <a:lnTo>
                    <a:pt x="1074" y="584"/>
                  </a:lnTo>
                  <a:lnTo>
                    <a:pt x="1086" y="566"/>
                  </a:lnTo>
                  <a:lnTo>
                    <a:pt x="1104" y="550"/>
                  </a:lnTo>
                  <a:lnTo>
                    <a:pt x="1122" y="538"/>
                  </a:lnTo>
                  <a:lnTo>
                    <a:pt x="1144" y="528"/>
                  </a:lnTo>
                  <a:lnTo>
                    <a:pt x="1168" y="522"/>
                  </a:lnTo>
                  <a:lnTo>
                    <a:pt x="1194" y="520"/>
                  </a:lnTo>
                  <a:lnTo>
                    <a:pt x="1194" y="520"/>
                  </a:lnTo>
                  <a:lnTo>
                    <a:pt x="1208" y="520"/>
                  </a:lnTo>
                  <a:lnTo>
                    <a:pt x="1222" y="522"/>
                  </a:lnTo>
                  <a:lnTo>
                    <a:pt x="1246" y="530"/>
                  </a:lnTo>
                  <a:lnTo>
                    <a:pt x="1270" y="540"/>
                  </a:lnTo>
                  <a:lnTo>
                    <a:pt x="1288" y="554"/>
                  </a:lnTo>
                  <a:lnTo>
                    <a:pt x="1306" y="570"/>
                  </a:lnTo>
                  <a:lnTo>
                    <a:pt x="1312" y="580"/>
                  </a:lnTo>
                  <a:lnTo>
                    <a:pt x="1318" y="590"/>
                  </a:lnTo>
                  <a:lnTo>
                    <a:pt x="1322" y="602"/>
                  </a:lnTo>
                  <a:lnTo>
                    <a:pt x="1326" y="612"/>
                  </a:lnTo>
                  <a:lnTo>
                    <a:pt x="1328" y="624"/>
                  </a:lnTo>
                  <a:lnTo>
                    <a:pt x="1328" y="636"/>
                  </a:lnTo>
                  <a:lnTo>
                    <a:pt x="1328" y="636"/>
                  </a:lnTo>
                  <a:lnTo>
                    <a:pt x="1328" y="636"/>
                  </a:lnTo>
                  <a:lnTo>
                    <a:pt x="1328" y="656"/>
                  </a:lnTo>
                  <a:lnTo>
                    <a:pt x="1324" y="674"/>
                  </a:lnTo>
                  <a:lnTo>
                    <a:pt x="1316" y="692"/>
                  </a:lnTo>
                  <a:lnTo>
                    <a:pt x="1306" y="708"/>
                  </a:lnTo>
                  <a:lnTo>
                    <a:pt x="1306" y="708"/>
                  </a:lnTo>
                  <a:lnTo>
                    <a:pt x="1292" y="730"/>
                  </a:lnTo>
                  <a:lnTo>
                    <a:pt x="1282" y="750"/>
                  </a:lnTo>
                  <a:lnTo>
                    <a:pt x="1276" y="780"/>
                  </a:lnTo>
                  <a:lnTo>
                    <a:pt x="1274" y="780"/>
                  </a:lnTo>
                  <a:lnTo>
                    <a:pt x="1274" y="864"/>
                  </a:lnTo>
                  <a:lnTo>
                    <a:pt x="1438" y="864"/>
                  </a:lnTo>
                  <a:lnTo>
                    <a:pt x="1438"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 name="Freeform 12">
              <a:extLst>
                <a:ext uri="{FF2B5EF4-FFF2-40B4-BE49-F238E27FC236}">
                  <a16:creationId xmlns:a16="http://schemas.microsoft.com/office/drawing/2014/main" id="{CBB98EAA-A014-4623-BB93-547C641A130D}"/>
                </a:ext>
              </a:extLst>
            </p:cNvPr>
            <p:cNvSpPr>
              <a:spLocks/>
            </p:cNvSpPr>
            <p:nvPr/>
          </p:nvSpPr>
          <p:spPr bwMode="auto">
            <a:xfrm>
              <a:off x="10209213" y="6146800"/>
              <a:ext cx="2282825" cy="1371600"/>
            </a:xfrm>
            <a:custGeom>
              <a:avLst/>
              <a:gdLst>
                <a:gd name="T0" fmla="*/ 0 w 1438"/>
                <a:gd name="T1" fmla="*/ 0 h 864"/>
                <a:gd name="T2" fmla="*/ 0 w 1438"/>
                <a:gd name="T3" fmla="*/ 864 h 864"/>
                <a:gd name="T4" fmla="*/ 1114 w 1438"/>
                <a:gd name="T5" fmla="*/ 864 h 864"/>
                <a:gd name="T6" fmla="*/ 1114 w 1438"/>
                <a:gd name="T7" fmla="*/ 780 h 864"/>
                <a:gd name="T8" fmla="*/ 1106 w 1438"/>
                <a:gd name="T9" fmla="*/ 754 h 864"/>
                <a:gd name="T10" fmla="*/ 1106 w 1438"/>
                <a:gd name="T11" fmla="*/ 754 h 864"/>
                <a:gd name="T12" fmla="*/ 1096 w 1438"/>
                <a:gd name="T13" fmla="*/ 732 h 864"/>
                <a:gd name="T14" fmla="*/ 1082 w 1438"/>
                <a:gd name="T15" fmla="*/ 708 h 864"/>
                <a:gd name="T16" fmla="*/ 1082 w 1438"/>
                <a:gd name="T17" fmla="*/ 708 h 864"/>
                <a:gd name="T18" fmla="*/ 1070 w 1438"/>
                <a:gd name="T19" fmla="*/ 690 h 864"/>
                <a:gd name="T20" fmla="*/ 1064 w 1438"/>
                <a:gd name="T21" fmla="*/ 672 h 864"/>
                <a:gd name="T22" fmla="*/ 1060 w 1438"/>
                <a:gd name="T23" fmla="*/ 652 h 864"/>
                <a:gd name="T24" fmla="*/ 1060 w 1438"/>
                <a:gd name="T25" fmla="*/ 630 h 864"/>
                <a:gd name="T26" fmla="*/ 1060 w 1438"/>
                <a:gd name="T27" fmla="*/ 630 h 864"/>
                <a:gd name="T28" fmla="*/ 1060 w 1438"/>
                <a:gd name="T29" fmla="*/ 628 h 864"/>
                <a:gd name="T30" fmla="*/ 1060 w 1438"/>
                <a:gd name="T31" fmla="*/ 626 h 864"/>
                <a:gd name="T32" fmla="*/ 1060 w 1438"/>
                <a:gd name="T33" fmla="*/ 626 h 864"/>
                <a:gd name="T34" fmla="*/ 1060 w 1438"/>
                <a:gd name="T35" fmla="*/ 626 h 864"/>
                <a:gd name="T36" fmla="*/ 1062 w 1438"/>
                <a:gd name="T37" fmla="*/ 616 h 864"/>
                <a:gd name="T38" fmla="*/ 1064 w 1438"/>
                <a:gd name="T39" fmla="*/ 604 h 864"/>
                <a:gd name="T40" fmla="*/ 1074 w 1438"/>
                <a:gd name="T41" fmla="*/ 584 h 864"/>
                <a:gd name="T42" fmla="*/ 1086 w 1438"/>
                <a:gd name="T43" fmla="*/ 566 h 864"/>
                <a:gd name="T44" fmla="*/ 1104 w 1438"/>
                <a:gd name="T45" fmla="*/ 550 h 864"/>
                <a:gd name="T46" fmla="*/ 1122 w 1438"/>
                <a:gd name="T47" fmla="*/ 538 h 864"/>
                <a:gd name="T48" fmla="*/ 1144 w 1438"/>
                <a:gd name="T49" fmla="*/ 528 h 864"/>
                <a:gd name="T50" fmla="*/ 1168 w 1438"/>
                <a:gd name="T51" fmla="*/ 522 h 864"/>
                <a:gd name="T52" fmla="*/ 1194 w 1438"/>
                <a:gd name="T53" fmla="*/ 520 h 864"/>
                <a:gd name="T54" fmla="*/ 1194 w 1438"/>
                <a:gd name="T55" fmla="*/ 520 h 864"/>
                <a:gd name="T56" fmla="*/ 1208 w 1438"/>
                <a:gd name="T57" fmla="*/ 520 h 864"/>
                <a:gd name="T58" fmla="*/ 1222 w 1438"/>
                <a:gd name="T59" fmla="*/ 522 h 864"/>
                <a:gd name="T60" fmla="*/ 1246 w 1438"/>
                <a:gd name="T61" fmla="*/ 530 h 864"/>
                <a:gd name="T62" fmla="*/ 1270 w 1438"/>
                <a:gd name="T63" fmla="*/ 540 h 864"/>
                <a:gd name="T64" fmla="*/ 1288 w 1438"/>
                <a:gd name="T65" fmla="*/ 554 h 864"/>
                <a:gd name="T66" fmla="*/ 1306 w 1438"/>
                <a:gd name="T67" fmla="*/ 570 h 864"/>
                <a:gd name="T68" fmla="*/ 1312 w 1438"/>
                <a:gd name="T69" fmla="*/ 580 h 864"/>
                <a:gd name="T70" fmla="*/ 1318 w 1438"/>
                <a:gd name="T71" fmla="*/ 590 h 864"/>
                <a:gd name="T72" fmla="*/ 1322 w 1438"/>
                <a:gd name="T73" fmla="*/ 602 h 864"/>
                <a:gd name="T74" fmla="*/ 1326 w 1438"/>
                <a:gd name="T75" fmla="*/ 612 h 864"/>
                <a:gd name="T76" fmla="*/ 1328 w 1438"/>
                <a:gd name="T77" fmla="*/ 624 h 864"/>
                <a:gd name="T78" fmla="*/ 1328 w 1438"/>
                <a:gd name="T79" fmla="*/ 636 h 864"/>
                <a:gd name="T80" fmla="*/ 1328 w 1438"/>
                <a:gd name="T81" fmla="*/ 636 h 864"/>
                <a:gd name="T82" fmla="*/ 1328 w 1438"/>
                <a:gd name="T83" fmla="*/ 636 h 864"/>
                <a:gd name="T84" fmla="*/ 1328 w 1438"/>
                <a:gd name="T85" fmla="*/ 656 h 864"/>
                <a:gd name="T86" fmla="*/ 1324 w 1438"/>
                <a:gd name="T87" fmla="*/ 674 h 864"/>
                <a:gd name="T88" fmla="*/ 1316 w 1438"/>
                <a:gd name="T89" fmla="*/ 692 h 864"/>
                <a:gd name="T90" fmla="*/ 1306 w 1438"/>
                <a:gd name="T91" fmla="*/ 708 h 864"/>
                <a:gd name="T92" fmla="*/ 1306 w 1438"/>
                <a:gd name="T93" fmla="*/ 708 h 864"/>
                <a:gd name="T94" fmla="*/ 1292 w 1438"/>
                <a:gd name="T95" fmla="*/ 730 h 864"/>
                <a:gd name="T96" fmla="*/ 1282 w 1438"/>
                <a:gd name="T97" fmla="*/ 750 h 864"/>
                <a:gd name="T98" fmla="*/ 1276 w 1438"/>
                <a:gd name="T99" fmla="*/ 780 h 864"/>
                <a:gd name="T100" fmla="*/ 1274 w 1438"/>
                <a:gd name="T101" fmla="*/ 780 h 864"/>
                <a:gd name="T102" fmla="*/ 1274 w 1438"/>
                <a:gd name="T103" fmla="*/ 864 h 864"/>
                <a:gd name="T104" fmla="*/ 1438 w 1438"/>
                <a:gd name="T105" fmla="*/ 864 h 864"/>
                <a:gd name="T106" fmla="*/ 1438 w 1438"/>
                <a:gd name="T107" fmla="*/ 0 h 864"/>
                <a:gd name="T108" fmla="*/ 0 w 1438"/>
                <a:gd name="T109" fmla="*/ 0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38" h="864">
                  <a:moveTo>
                    <a:pt x="0" y="0"/>
                  </a:moveTo>
                  <a:lnTo>
                    <a:pt x="0" y="864"/>
                  </a:lnTo>
                  <a:lnTo>
                    <a:pt x="1114" y="864"/>
                  </a:lnTo>
                  <a:lnTo>
                    <a:pt x="1114" y="780"/>
                  </a:lnTo>
                  <a:lnTo>
                    <a:pt x="1106" y="754"/>
                  </a:lnTo>
                  <a:lnTo>
                    <a:pt x="1106" y="754"/>
                  </a:lnTo>
                  <a:lnTo>
                    <a:pt x="1096" y="732"/>
                  </a:lnTo>
                  <a:lnTo>
                    <a:pt x="1082" y="708"/>
                  </a:lnTo>
                  <a:lnTo>
                    <a:pt x="1082" y="708"/>
                  </a:lnTo>
                  <a:lnTo>
                    <a:pt x="1070" y="690"/>
                  </a:lnTo>
                  <a:lnTo>
                    <a:pt x="1064" y="672"/>
                  </a:lnTo>
                  <a:lnTo>
                    <a:pt x="1060" y="652"/>
                  </a:lnTo>
                  <a:lnTo>
                    <a:pt x="1060" y="630"/>
                  </a:lnTo>
                  <a:lnTo>
                    <a:pt x="1060" y="630"/>
                  </a:lnTo>
                  <a:lnTo>
                    <a:pt x="1060" y="628"/>
                  </a:lnTo>
                  <a:lnTo>
                    <a:pt x="1060" y="626"/>
                  </a:lnTo>
                  <a:lnTo>
                    <a:pt x="1060" y="626"/>
                  </a:lnTo>
                  <a:lnTo>
                    <a:pt x="1060" y="626"/>
                  </a:lnTo>
                  <a:lnTo>
                    <a:pt x="1062" y="616"/>
                  </a:lnTo>
                  <a:lnTo>
                    <a:pt x="1064" y="604"/>
                  </a:lnTo>
                  <a:lnTo>
                    <a:pt x="1074" y="584"/>
                  </a:lnTo>
                  <a:lnTo>
                    <a:pt x="1086" y="566"/>
                  </a:lnTo>
                  <a:lnTo>
                    <a:pt x="1104" y="550"/>
                  </a:lnTo>
                  <a:lnTo>
                    <a:pt x="1122" y="538"/>
                  </a:lnTo>
                  <a:lnTo>
                    <a:pt x="1144" y="528"/>
                  </a:lnTo>
                  <a:lnTo>
                    <a:pt x="1168" y="522"/>
                  </a:lnTo>
                  <a:lnTo>
                    <a:pt x="1194" y="520"/>
                  </a:lnTo>
                  <a:lnTo>
                    <a:pt x="1194" y="520"/>
                  </a:lnTo>
                  <a:lnTo>
                    <a:pt x="1208" y="520"/>
                  </a:lnTo>
                  <a:lnTo>
                    <a:pt x="1222" y="522"/>
                  </a:lnTo>
                  <a:lnTo>
                    <a:pt x="1246" y="530"/>
                  </a:lnTo>
                  <a:lnTo>
                    <a:pt x="1270" y="540"/>
                  </a:lnTo>
                  <a:lnTo>
                    <a:pt x="1288" y="554"/>
                  </a:lnTo>
                  <a:lnTo>
                    <a:pt x="1306" y="570"/>
                  </a:lnTo>
                  <a:lnTo>
                    <a:pt x="1312" y="580"/>
                  </a:lnTo>
                  <a:lnTo>
                    <a:pt x="1318" y="590"/>
                  </a:lnTo>
                  <a:lnTo>
                    <a:pt x="1322" y="602"/>
                  </a:lnTo>
                  <a:lnTo>
                    <a:pt x="1326" y="612"/>
                  </a:lnTo>
                  <a:lnTo>
                    <a:pt x="1328" y="624"/>
                  </a:lnTo>
                  <a:lnTo>
                    <a:pt x="1328" y="636"/>
                  </a:lnTo>
                  <a:lnTo>
                    <a:pt x="1328" y="636"/>
                  </a:lnTo>
                  <a:lnTo>
                    <a:pt x="1328" y="636"/>
                  </a:lnTo>
                  <a:lnTo>
                    <a:pt x="1328" y="656"/>
                  </a:lnTo>
                  <a:lnTo>
                    <a:pt x="1324" y="674"/>
                  </a:lnTo>
                  <a:lnTo>
                    <a:pt x="1316" y="692"/>
                  </a:lnTo>
                  <a:lnTo>
                    <a:pt x="1306" y="708"/>
                  </a:lnTo>
                  <a:lnTo>
                    <a:pt x="1306" y="708"/>
                  </a:lnTo>
                  <a:lnTo>
                    <a:pt x="1292" y="730"/>
                  </a:lnTo>
                  <a:lnTo>
                    <a:pt x="1282" y="750"/>
                  </a:lnTo>
                  <a:lnTo>
                    <a:pt x="1276" y="780"/>
                  </a:lnTo>
                  <a:lnTo>
                    <a:pt x="1274" y="780"/>
                  </a:lnTo>
                  <a:lnTo>
                    <a:pt x="1274" y="864"/>
                  </a:lnTo>
                  <a:lnTo>
                    <a:pt x="1438" y="864"/>
                  </a:lnTo>
                  <a:lnTo>
                    <a:pt x="1438"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 name="Freeform 13">
              <a:extLst>
                <a:ext uri="{FF2B5EF4-FFF2-40B4-BE49-F238E27FC236}">
                  <a16:creationId xmlns:a16="http://schemas.microsoft.com/office/drawing/2014/main" id="{C14849C8-890F-4D98-AE93-29EBFAC483A8}"/>
                </a:ext>
              </a:extLst>
            </p:cNvPr>
            <p:cNvSpPr>
              <a:spLocks/>
            </p:cNvSpPr>
            <p:nvPr/>
          </p:nvSpPr>
          <p:spPr bwMode="auto">
            <a:xfrm>
              <a:off x="11428413" y="9356725"/>
              <a:ext cx="3336925" cy="1371600"/>
            </a:xfrm>
            <a:custGeom>
              <a:avLst/>
              <a:gdLst>
                <a:gd name="T0" fmla="*/ 2102 w 2102"/>
                <a:gd name="T1" fmla="*/ 0 h 864"/>
                <a:gd name="T2" fmla="*/ 0 w 2102"/>
                <a:gd name="T3" fmla="*/ 0 h 864"/>
                <a:gd name="T4" fmla="*/ 0 w 2102"/>
                <a:gd name="T5" fmla="*/ 864 h 864"/>
                <a:gd name="T6" fmla="*/ 1548 w 2102"/>
                <a:gd name="T7" fmla="*/ 864 h 864"/>
                <a:gd name="T8" fmla="*/ 1548 w 2102"/>
                <a:gd name="T9" fmla="*/ 864 h 864"/>
                <a:gd name="T10" fmla="*/ 1628 w 2102"/>
                <a:gd name="T11" fmla="*/ 864 h 864"/>
                <a:gd name="T12" fmla="*/ 1630 w 2102"/>
                <a:gd name="T13" fmla="*/ 730 h 864"/>
                <a:gd name="T14" fmla="*/ 1630 w 2102"/>
                <a:gd name="T15" fmla="*/ 730 h 864"/>
                <a:gd name="T16" fmla="*/ 1644 w 2102"/>
                <a:gd name="T17" fmla="*/ 720 h 864"/>
                <a:gd name="T18" fmla="*/ 1678 w 2102"/>
                <a:gd name="T19" fmla="*/ 694 h 864"/>
                <a:gd name="T20" fmla="*/ 1698 w 2102"/>
                <a:gd name="T21" fmla="*/ 678 h 864"/>
                <a:gd name="T22" fmla="*/ 1716 w 2102"/>
                <a:gd name="T23" fmla="*/ 662 h 864"/>
                <a:gd name="T24" fmla="*/ 1730 w 2102"/>
                <a:gd name="T25" fmla="*/ 648 h 864"/>
                <a:gd name="T26" fmla="*/ 1740 w 2102"/>
                <a:gd name="T27" fmla="*/ 634 h 864"/>
                <a:gd name="T28" fmla="*/ 1740 w 2102"/>
                <a:gd name="T29" fmla="*/ 634 h 864"/>
                <a:gd name="T30" fmla="*/ 1744 w 2102"/>
                <a:gd name="T31" fmla="*/ 620 h 864"/>
                <a:gd name="T32" fmla="*/ 1748 w 2102"/>
                <a:gd name="T33" fmla="*/ 608 h 864"/>
                <a:gd name="T34" fmla="*/ 1748 w 2102"/>
                <a:gd name="T35" fmla="*/ 596 h 864"/>
                <a:gd name="T36" fmla="*/ 1748 w 2102"/>
                <a:gd name="T37" fmla="*/ 584 h 864"/>
                <a:gd name="T38" fmla="*/ 1746 w 2102"/>
                <a:gd name="T39" fmla="*/ 574 h 864"/>
                <a:gd name="T40" fmla="*/ 1744 w 2102"/>
                <a:gd name="T41" fmla="*/ 566 h 864"/>
                <a:gd name="T42" fmla="*/ 1736 w 2102"/>
                <a:gd name="T43" fmla="*/ 552 h 864"/>
                <a:gd name="T44" fmla="*/ 1724 w 2102"/>
                <a:gd name="T45" fmla="*/ 540 h 864"/>
                <a:gd name="T46" fmla="*/ 1716 w 2102"/>
                <a:gd name="T47" fmla="*/ 532 h 864"/>
                <a:gd name="T48" fmla="*/ 1706 w 2102"/>
                <a:gd name="T49" fmla="*/ 526 h 864"/>
                <a:gd name="T50" fmla="*/ 1706 w 2102"/>
                <a:gd name="T51" fmla="*/ 526 h 864"/>
                <a:gd name="T52" fmla="*/ 1720 w 2102"/>
                <a:gd name="T53" fmla="*/ 516 h 864"/>
                <a:gd name="T54" fmla="*/ 1736 w 2102"/>
                <a:gd name="T55" fmla="*/ 502 h 864"/>
                <a:gd name="T56" fmla="*/ 1752 w 2102"/>
                <a:gd name="T57" fmla="*/ 486 h 864"/>
                <a:gd name="T58" fmla="*/ 1766 w 2102"/>
                <a:gd name="T59" fmla="*/ 468 h 864"/>
                <a:gd name="T60" fmla="*/ 1772 w 2102"/>
                <a:gd name="T61" fmla="*/ 456 h 864"/>
                <a:gd name="T62" fmla="*/ 1776 w 2102"/>
                <a:gd name="T63" fmla="*/ 446 h 864"/>
                <a:gd name="T64" fmla="*/ 1778 w 2102"/>
                <a:gd name="T65" fmla="*/ 434 h 864"/>
                <a:gd name="T66" fmla="*/ 1780 w 2102"/>
                <a:gd name="T67" fmla="*/ 422 h 864"/>
                <a:gd name="T68" fmla="*/ 1778 w 2102"/>
                <a:gd name="T69" fmla="*/ 410 h 864"/>
                <a:gd name="T70" fmla="*/ 1774 w 2102"/>
                <a:gd name="T71" fmla="*/ 398 h 864"/>
                <a:gd name="T72" fmla="*/ 1774 w 2102"/>
                <a:gd name="T73" fmla="*/ 398 h 864"/>
                <a:gd name="T74" fmla="*/ 1760 w 2102"/>
                <a:gd name="T75" fmla="*/ 366 h 864"/>
                <a:gd name="T76" fmla="*/ 1746 w 2102"/>
                <a:gd name="T77" fmla="*/ 324 h 864"/>
                <a:gd name="T78" fmla="*/ 1730 w 2102"/>
                <a:gd name="T79" fmla="*/ 270 h 864"/>
                <a:gd name="T80" fmla="*/ 1762 w 2102"/>
                <a:gd name="T81" fmla="*/ 170 h 864"/>
                <a:gd name="T82" fmla="*/ 1782 w 2102"/>
                <a:gd name="T83" fmla="*/ 126 h 864"/>
                <a:gd name="T84" fmla="*/ 2102 w 2102"/>
                <a:gd name="T85" fmla="*/ 0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02" h="864">
                  <a:moveTo>
                    <a:pt x="2102" y="0"/>
                  </a:moveTo>
                  <a:lnTo>
                    <a:pt x="0" y="0"/>
                  </a:lnTo>
                  <a:lnTo>
                    <a:pt x="0" y="864"/>
                  </a:lnTo>
                  <a:lnTo>
                    <a:pt x="1548" y="864"/>
                  </a:lnTo>
                  <a:lnTo>
                    <a:pt x="1548" y="864"/>
                  </a:lnTo>
                  <a:lnTo>
                    <a:pt x="1628" y="864"/>
                  </a:lnTo>
                  <a:lnTo>
                    <a:pt x="1630" y="730"/>
                  </a:lnTo>
                  <a:lnTo>
                    <a:pt x="1630" y="730"/>
                  </a:lnTo>
                  <a:lnTo>
                    <a:pt x="1644" y="720"/>
                  </a:lnTo>
                  <a:lnTo>
                    <a:pt x="1678" y="694"/>
                  </a:lnTo>
                  <a:lnTo>
                    <a:pt x="1698" y="678"/>
                  </a:lnTo>
                  <a:lnTo>
                    <a:pt x="1716" y="662"/>
                  </a:lnTo>
                  <a:lnTo>
                    <a:pt x="1730" y="648"/>
                  </a:lnTo>
                  <a:lnTo>
                    <a:pt x="1740" y="634"/>
                  </a:lnTo>
                  <a:lnTo>
                    <a:pt x="1740" y="634"/>
                  </a:lnTo>
                  <a:lnTo>
                    <a:pt x="1744" y="620"/>
                  </a:lnTo>
                  <a:lnTo>
                    <a:pt x="1748" y="608"/>
                  </a:lnTo>
                  <a:lnTo>
                    <a:pt x="1748" y="596"/>
                  </a:lnTo>
                  <a:lnTo>
                    <a:pt x="1748" y="584"/>
                  </a:lnTo>
                  <a:lnTo>
                    <a:pt x="1746" y="574"/>
                  </a:lnTo>
                  <a:lnTo>
                    <a:pt x="1744" y="566"/>
                  </a:lnTo>
                  <a:lnTo>
                    <a:pt x="1736" y="552"/>
                  </a:lnTo>
                  <a:lnTo>
                    <a:pt x="1724" y="540"/>
                  </a:lnTo>
                  <a:lnTo>
                    <a:pt x="1716" y="532"/>
                  </a:lnTo>
                  <a:lnTo>
                    <a:pt x="1706" y="526"/>
                  </a:lnTo>
                  <a:lnTo>
                    <a:pt x="1706" y="526"/>
                  </a:lnTo>
                  <a:lnTo>
                    <a:pt x="1720" y="516"/>
                  </a:lnTo>
                  <a:lnTo>
                    <a:pt x="1736" y="502"/>
                  </a:lnTo>
                  <a:lnTo>
                    <a:pt x="1752" y="486"/>
                  </a:lnTo>
                  <a:lnTo>
                    <a:pt x="1766" y="468"/>
                  </a:lnTo>
                  <a:lnTo>
                    <a:pt x="1772" y="456"/>
                  </a:lnTo>
                  <a:lnTo>
                    <a:pt x="1776" y="446"/>
                  </a:lnTo>
                  <a:lnTo>
                    <a:pt x="1778" y="434"/>
                  </a:lnTo>
                  <a:lnTo>
                    <a:pt x="1780" y="422"/>
                  </a:lnTo>
                  <a:lnTo>
                    <a:pt x="1778" y="410"/>
                  </a:lnTo>
                  <a:lnTo>
                    <a:pt x="1774" y="398"/>
                  </a:lnTo>
                  <a:lnTo>
                    <a:pt x="1774" y="398"/>
                  </a:lnTo>
                  <a:lnTo>
                    <a:pt x="1760" y="366"/>
                  </a:lnTo>
                  <a:lnTo>
                    <a:pt x="1746" y="324"/>
                  </a:lnTo>
                  <a:lnTo>
                    <a:pt x="1730" y="270"/>
                  </a:lnTo>
                  <a:lnTo>
                    <a:pt x="1762" y="170"/>
                  </a:lnTo>
                  <a:lnTo>
                    <a:pt x="1782" y="126"/>
                  </a:lnTo>
                  <a:lnTo>
                    <a:pt x="2102"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 name="Freeform 14">
              <a:extLst>
                <a:ext uri="{FF2B5EF4-FFF2-40B4-BE49-F238E27FC236}">
                  <a16:creationId xmlns:a16="http://schemas.microsoft.com/office/drawing/2014/main" id="{02677A37-05EC-4AD1-91C4-159F00388134}"/>
                </a:ext>
              </a:extLst>
            </p:cNvPr>
            <p:cNvSpPr>
              <a:spLocks/>
            </p:cNvSpPr>
            <p:nvPr/>
          </p:nvSpPr>
          <p:spPr bwMode="auto">
            <a:xfrm>
              <a:off x="11428413" y="9356725"/>
              <a:ext cx="3336925" cy="1371600"/>
            </a:xfrm>
            <a:custGeom>
              <a:avLst/>
              <a:gdLst>
                <a:gd name="T0" fmla="*/ 2102 w 2102"/>
                <a:gd name="T1" fmla="*/ 0 h 864"/>
                <a:gd name="T2" fmla="*/ 0 w 2102"/>
                <a:gd name="T3" fmla="*/ 0 h 864"/>
                <a:gd name="T4" fmla="*/ 0 w 2102"/>
                <a:gd name="T5" fmla="*/ 864 h 864"/>
                <a:gd name="T6" fmla="*/ 1548 w 2102"/>
                <a:gd name="T7" fmla="*/ 864 h 864"/>
                <a:gd name="T8" fmla="*/ 1548 w 2102"/>
                <a:gd name="T9" fmla="*/ 864 h 864"/>
                <a:gd name="T10" fmla="*/ 1628 w 2102"/>
                <a:gd name="T11" fmla="*/ 864 h 864"/>
                <a:gd name="T12" fmla="*/ 1630 w 2102"/>
                <a:gd name="T13" fmla="*/ 730 h 864"/>
                <a:gd name="T14" fmla="*/ 1630 w 2102"/>
                <a:gd name="T15" fmla="*/ 730 h 864"/>
                <a:gd name="T16" fmla="*/ 1644 w 2102"/>
                <a:gd name="T17" fmla="*/ 720 h 864"/>
                <a:gd name="T18" fmla="*/ 1678 w 2102"/>
                <a:gd name="T19" fmla="*/ 694 h 864"/>
                <a:gd name="T20" fmla="*/ 1698 w 2102"/>
                <a:gd name="T21" fmla="*/ 678 h 864"/>
                <a:gd name="T22" fmla="*/ 1716 w 2102"/>
                <a:gd name="T23" fmla="*/ 662 h 864"/>
                <a:gd name="T24" fmla="*/ 1730 w 2102"/>
                <a:gd name="T25" fmla="*/ 648 h 864"/>
                <a:gd name="T26" fmla="*/ 1740 w 2102"/>
                <a:gd name="T27" fmla="*/ 634 h 864"/>
                <a:gd name="T28" fmla="*/ 1740 w 2102"/>
                <a:gd name="T29" fmla="*/ 634 h 864"/>
                <a:gd name="T30" fmla="*/ 1744 w 2102"/>
                <a:gd name="T31" fmla="*/ 620 h 864"/>
                <a:gd name="T32" fmla="*/ 1748 w 2102"/>
                <a:gd name="T33" fmla="*/ 608 h 864"/>
                <a:gd name="T34" fmla="*/ 1748 w 2102"/>
                <a:gd name="T35" fmla="*/ 596 h 864"/>
                <a:gd name="T36" fmla="*/ 1748 w 2102"/>
                <a:gd name="T37" fmla="*/ 584 h 864"/>
                <a:gd name="T38" fmla="*/ 1746 w 2102"/>
                <a:gd name="T39" fmla="*/ 574 h 864"/>
                <a:gd name="T40" fmla="*/ 1744 w 2102"/>
                <a:gd name="T41" fmla="*/ 566 h 864"/>
                <a:gd name="T42" fmla="*/ 1736 w 2102"/>
                <a:gd name="T43" fmla="*/ 552 h 864"/>
                <a:gd name="T44" fmla="*/ 1724 w 2102"/>
                <a:gd name="T45" fmla="*/ 540 h 864"/>
                <a:gd name="T46" fmla="*/ 1716 w 2102"/>
                <a:gd name="T47" fmla="*/ 532 h 864"/>
                <a:gd name="T48" fmla="*/ 1706 w 2102"/>
                <a:gd name="T49" fmla="*/ 526 h 864"/>
                <a:gd name="T50" fmla="*/ 1706 w 2102"/>
                <a:gd name="T51" fmla="*/ 526 h 864"/>
                <a:gd name="T52" fmla="*/ 1720 w 2102"/>
                <a:gd name="T53" fmla="*/ 516 h 864"/>
                <a:gd name="T54" fmla="*/ 1736 w 2102"/>
                <a:gd name="T55" fmla="*/ 502 h 864"/>
                <a:gd name="T56" fmla="*/ 1752 w 2102"/>
                <a:gd name="T57" fmla="*/ 486 h 864"/>
                <a:gd name="T58" fmla="*/ 1766 w 2102"/>
                <a:gd name="T59" fmla="*/ 468 h 864"/>
                <a:gd name="T60" fmla="*/ 1772 w 2102"/>
                <a:gd name="T61" fmla="*/ 456 h 864"/>
                <a:gd name="T62" fmla="*/ 1776 w 2102"/>
                <a:gd name="T63" fmla="*/ 446 h 864"/>
                <a:gd name="T64" fmla="*/ 1778 w 2102"/>
                <a:gd name="T65" fmla="*/ 434 h 864"/>
                <a:gd name="T66" fmla="*/ 1780 w 2102"/>
                <a:gd name="T67" fmla="*/ 422 h 864"/>
                <a:gd name="T68" fmla="*/ 1778 w 2102"/>
                <a:gd name="T69" fmla="*/ 410 h 864"/>
                <a:gd name="T70" fmla="*/ 1774 w 2102"/>
                <a:gd name="T71" fmla="*/ 398 h 864"/>
                <a:gd name="T72" fmla="*/ 1774 w 2102"/>
                <a:gd name="T73" fmla="*/ 398 h 864"/>
                <a:gd name="T74" fmla="*/ 1760 w 2102"/>
                <a:gd name="T75" fmla="*/ 366 h 864"/>
                <a:gd name="T76" fmla="*/ 1746 w 2102"/>
                <a:gd name="T77" fmla="*/ 324 h 864"/>
                <a:gd name="T78" fmla="*/ 1730 w 2102"/>
                <a:gd name="T79" fmla="*/ 270 h 864"/>
                <a:gd name="T80" fmla="*/ 1762 w 2102"/>
                <a:gd name="T81" fmla="*/ 170 h 864"/>
                <a:gd name="T82" fmla="*/ 1782 w 2102"/>
                <a:gd name="T83" fmla="*/ 126 h 864"/>
                <a:gd name="T84" fmla="*/ 2102 w 2102"/>
                <a:gd name="T85" fmla="*/ 0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02" h="864">
                  <a:moveTo>
                    <a:pt x="2102" y="0"/>
                  </a:moveTo>
                  <a:lnTo>
                    <a:pt x="0" y="0"/>
                  </a:lnTo>
                  <a:lnTo>
                    <a:pt x="0" y="864"/>
                  </a:lnTo>
                  <a:lnTo>
                    <a:pt x="1548" y="864"/>
                  </a:lnTo>
                  <a:lnTo>
                    <a:pt x="1548" y="864"/>
                  </a:lnTo>
                  <a:lnTo>
                    <a:pt x="1628" y="864"/>
                  </a:lnTo>
                  <a:lnTo>
                    <a:pt x="1630" y="730"/>
                  </a:lnTo>
                  <a:lnTo>
                    <a:pt x="1630" y="730"/>
                  </a:lnTo>
                  <a:lnTo>
                    <a:pt x="1644" y="720"/>
                  </a:lnTo>
                  <a:lnTo>
                    <a:pt x="1678" y="694"/>
                  </a:lnTo>
                  <a:lnTo>
                    <a:pt x="1698" y="678"/>
                  </a:lnTo>
                  <a:lnTo>
                    <a:pt x="1716" y="662"/>
                  </a:lnTo>
                  <a:lnTo>
                    <a:pt x="1730" y="648"/>
                  </a:lnTo>
                  <a:lnTo>
                    <a:pt x="1740" y="634"/>
                  </a:lnTo>
                  <a:lnTo>
                    <a:pt x="1740" y="634"/>
                  </a:lnTo>
                  <a:lnTo>
                    <a:pt x="1744" y="620"/>
                  </a:lnTo>
                  <a:lnTo>
                    <a:pt x="1748" y="608"/>
                  </a:lnTo>
                  <a:lnTo>
                    <a:pt x="1748" y="596"/>
                  </a:lnTo>
                  <a:lnTo>
                    <a:pt x="1748" y="584"/>
                  </a:lnTo>
                  <a:lnTo>
                    <a:pt x="1746" y="574"/>
                  </a:lnTo>
                  <a:lnTo>
                    <a:pt x="1744" y="566"/>
                  </a:lnTo>
                  <a:lnTo>
                    <a:pt x="1736" y="552"/>
                  </a:lnTo>
                  <a:lnTo>
                    <a:pt x="1724" y="540"/>
                  </a:lnTo>
                  <a:lnTo>
                    <a:pt x="1716" y="532"/>
                  </a:lnTo>
                  <a:lnTo>
                    <a:pt x="1706" y="526"/>
                  </a:lnTo>
                  <a:lnTo>
                    <a:pt x="1706" y="526"/>
                  </a:lnTo>
                  <a:lnTo>
                    <a:pt x="1720" y="516"/>
                  </a:lnTo>
                  <a:lnTo>
                    <a:pt x="1736" y="502"/>
                  </a:lnTo>
                  <a:lnTo>
                    <a:pt x="1752" y="486"/>
                  </a:lnTo>
                  <a:lnTo>
                    <a:pt x="1766" y="468"/>
                  </a:lnTo>
                  <a:lnTo>
                    <a:pt x="1772" y="456"/>
                  </a:lnTo>
                  <a:lnTo>
                    <a:pt x="1776" y="446"/>
                  </a:lnTo>
                  <a:lnTo>
                    <a:pt x="1778" y="434"/>
                  </a:lnTo>
                  <a:lnTo>
                    <a:pt x="1780" y="422"/>
                  </a:lnTo>
                  <a:lnTo>
                    <a:pt x="1778" y="410"/>
                  </a:lnTo>
                  <a:lnTo>
                    <a:pt x="1774" y="398"/>
                  </a:lnTo>
                  <a:lnTo>
                    <a:pt x="1774" y="398"/>
                  </a:lnTo>
                  <a:lnTo>
                    <a:pt x="1760" y="366"/>
                  </a:lnTo>
                  <a:lnTo>
                    <a:pt x="1746" y="324"/>
                  </a:lnTo>
                  <a:lnTo>
                    <a:pt x="1730" y="270"/>
                  </a:lnTo>
                  <a:lnTo>
                    <a:pt x="1762" y="170"/>
                  </a:lnTo>
                  <a:lnTo>
                    <a:pt x="1782" y="126"/>
                  </a:lnTo>
                  <a:lnTo>
                    <a:pt x="21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 name="Freeform 19">
              <a:extLst>
                <a:ext uri="{FF2B5EF4-FFF2-40B4-BE49-F238E27FC236}">
                  <a16:creationId xmlns:a16="http://schemas.microsoft.com/office/drawing/2014/main" id="{DB2AA8D5-F7FE-460F-8E46-33F35CB69FAD}"/>
                </a:ext>
              </a:extLst>
            </p:cNvPr>
            <p:cNvSpPr>
              <a:spLocks/>
            </p:cNvSpPr>
            <p:nvPr/>
          </p:nvSpPr>
          <p:spPr bwMode="auto">
            <a:xfrm>
              <a:off x="8526463" y="7750175"/>
              <a:ext cx="1447800" cy="1374775"/>
            </a:xfrm>
            <a:custGeom>
              <a:avLst/>
              <a:gdLst>
                <a:gd name="T0" fmla="*/ 912 w 912"/>
                <a:gd name="T1" fmla="*/ 0 h 866"/>
                <a:gd name="T2" fmla="*/ 2 w 912"/>
                <a:gd name="T3" fmla="*/ 0 h 866"/>
                <a:gd name="T4" fmla="*/ 2 w 912"/>
                <a:gd name="T5" fmla="*/ 0 h 866"/>
                <a:gd name="T6" fmla="*/ 0 w 912"/>
                <a:gd name="T7" fmla="*/ 52 h 866"/>
                <a:gd name="T8" fmla="*/ 0 w 912"/>
                <a:gd name="T9" fmla="*/ 104 h 866"/>
                <a:gd name="T10" fmla="*/ 2 w 912"/>
                <a:gd name="T11" fmla="*/ 156 h 866"/>
                <a:gd name="T12" fmla="*/ 6 w 912"/>
                <a:gd name="T13" fmla="*/ 208 h 866"/>
                <a:gd name="T14" fmla="*/ 10 w 912"/>
                <a:gd name="T15" fmla="*/ 262 h 866"/>
                <a:gd name="T16" fmla="*/ 16 w 912"/>
                <a:gd name="T17" fmla="*/ 314 h 866"/>
                <a:gd name="T18" fmla="*/ 24 w 912"/>
                <a:gd name="T19" fmla="*/ 368 h 866"/>
                <a:gd name="T20" fmla="*/ 34 w 912"/>
                <a:gd name="T21" fmla="*/ 422 h 866"/>
                <a:gd name="T22" fmla="*/ 46 w 912"/>
                <a:gd name="T23" fmla="*/ 478 h 866"/>
                <a:gd name="T24" fmla="*/ 58 w 912"/>
                <a:gd name="T25" fmla="*/ 532 h 866"/>
                <a:gd name="T26" fmla="*/ 74 w 912"/>
                <a:gd name="T27" fmla="*/ 586 h 866"/>
                <a:gd name="T28" fmla="*/ 92 w 912"/>
                <a:gd name="T29" fmla="*/ 642 h 866"/>
                <a:gd name="T30" fmla="*/ 110 w 912"/>
                <a:gd name="T31" fmla="*/ 698 h 866"/>
                <a:gd name="T32" fmla="*/ 132 w 912"/>
                <a:gd name="T33" fmla="*/ 754 h 866"/>
                <a:gd name="T34" fmla="*/ 156 w 912"/>
                <a:gd name="T35" fmla="*/ 810 h 866"/>
                <a:gd name="T36" fmla="*/ 182 w 912"/>
                <a:gd name="T37" fmla="*/ 866 h 866"/>
                <a:gd name="T38" fmla="*/ 912 w 912"/>
                <a:gd name="T39" fmla="*/ 866 h 866"/>
                <a:gd name="T40" fmla="*/ 912 w 912"/>
                <a:gd name="T41"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2" h="866">
                  <a:moveTo>
                    <a:pt x="912" y="0"/>
                  </a:moveTo>
                  <a:lnTo>
                    <a:pt x="2" y="0"/>
                  </a:lnTo>
                  <a:lnTo>
                    <a:pt x="2" y="0"/>
                  </a:lnTo>
                  <a:lnTo>
                    <a:pt x="0" y="52"/>
                  </a:lnTo>
                  <a:lnTo>
                    <a:pt x="0" y="104"/>
                  </a:lnTo>
                  <a:lnTo>
                    <a:pt x="2" y="156"/>
                  </a:lnTo>
                  <a:lnTo>
                    <a:pt x="6" y="208"/>
                  </a:lnTo>
                  <a:lnTo>
                    <a:pt x="10" y="262"/>
                  </a:lnTo>
                  <a:lnTo>
                    <a:pt x="16" y="314"/>
                  </a:lnTo>
                  <a:lnTo>
                    <a:pt x="24" y="368"/>
                  </a:lnTo>
                  <a:lnTo>
                    <a:pt x="34" y="422"/>
                  </a:lnTo>
                  <a:lnTo>
                    <a:pt x="46" y="478"/>
                  </a:lnTo>
                  <a:lnTo>
                    <a:pt x="58" y="532"/>
                  </a:lnTo>
                  <a:lnTo>
                    <a:pt x="74" y="586"/>
                  </a:lnTo>
                  <a:lnTo>
                    <a:pt x="92" y="642"/>
                  </a:lnTo>
                  <a:lnTo>
                    <a:pt x="110" y="698"/>
                  </a:lnTo>
                  <a:lnTo>
                    <a:pt x="132" y="754"/>
                  </a:lnTo>
                  <a:lnTo>
                    <a:pt x="156" y="810"/>
                  </a:lnTo>
                  <a:lnTo>
                    <a:pt x="182" y="866"/>
                  </a:lnTo>
                  <a:lnTo>
                    <a:pt x="912" y="866"/>
                  </a:lnTo>
                  <a:lnTo>
                    <a:pt x="912"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 name="Freeform 21">
              <a:extLst>
                <a:ext uri="{FF2B5EF4-FFF2-40B4-BE49-F238E27FC236}">
                  <a16:creationId xmlns:a16="http://schemas.microsoft.com/office/drawing/2014/main" id="{ED43254A-4BE7-451F-A93C-0D4E288334F0}"/>
                </a:ext>
              </a:extLst>
            </p:cNvPr>
            <p:cNvSpPr>
              <a:spLocks/>
            </p:cNvSpPr>
            <p:nvPr/>
          </p:nvSpPr>
          <p:spPr bwMode="auto">
            <a:xfrm>
              <a:off x="9564688" y="9356725"/>
              <a:ext cx="1631950" cy="1371600"/>
            </a:xfrm>
            <a:custGeom>
              <a:avLst/>
              <a:gdLst>
                <a:gd name="T0" fmla="*/ 1028 w 1028"/>
                <a:gd name="T1" fmla="*/ 0 h 864"/>
                <a:gd name="T2" fmla="*/ 1028 w 1028"/>
                <a:gd name="T3" fmla="*/ 0 h 864"/>
                <a:gd name="T4" fmla="*/ 0 w 1028"/>
                <a:gd name="T5" fmla="*/ 496 h 864"/>
                <a:gd name="T6" fmla="*/ 0 w 1028"/>
                <a:gd name="T7" fmla="*/ 496 h 864"/>
                <a:gd name="T8" fmla="*/ 12 w 1028"/>
                <a:gd name="T9" fmla="*/ 512 h 864"/>
                <a:gd name="T10" fmla="*/ 24 w 1028"/>
                <a:gd name="T11" fmla="*/ 532 h 864"/>
                <a:gd name="T12" fmla="*/ 32 w 1028"/>
                <a:gd name="T13" fmla="*/ 556 h 864"/>
                <a:gd name="T14" fmla="*/ 40 w 1028"/>
                <a:gd name="T15" fmla="*/ 584 h 864"/>
                <a:gd name="T16" fmla="*/ 44 w 1028"/>
                <a:gd name="T17" fmla="*/ 614 h 864"/>
                <a:gd name="T18" fmla="*/ 48 w 1028"/>
                <a:gd name="T19" fmla="*/ 648 h 864"/>
                <a:gd name="T20" fmla="*/ 50 w 1028"/>
                <a:gd name="T21" fmla="*/ 682 h 864"/>
                <a:gd name="T22" fmla="*/ 50 w 1028"/>
                <a:gd name="T23" fmla="*/ 720 h 864"/>
                <a:gd name="T24" fmla="*/ 50 w 1028"/>
                <a:gd name="T25" fmla="*/ 720 h 864"/>
                <a:gd name="T26" fmla="*/ 48 w 1028"/>
                <a:gd name="T27" fmla="*/ 790 h 864"/>
                <a:gd name="T28" fmla="*/ 44 w 1028"/>
                <a:gd name="T29" fmla="*/ 864 h 864"/>
                <a:gd name="T30" fmla="*/ 1028 w 1028"/>
                <a:gd name="T31" fmla="*/ 864 h 864"/>
                <a:gd name="T32" fmla="*/ 1028 w 1028"/>
                <a:gd name="T33" fmla="*/ 0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8" h="864">
                  <a:moveTo>
                    <a:pt x="1028" y="0"/>
                  </a:moveTo>
                  <a:lnTo>
                    <a:pt x="1028" y="0"/>
                  </a:lnTo>
                  <a:lnTo>
                    <a:pt x="0" y="496"/>
                  </a:lnTo>
                  <a:lnTo>
                    <a:pt x="0" y="496"/>
                  </a:lnTo>
                  <a:lnTo>
                    <a:pt x="12" y="512"/>
                  </a:lnTo>
                  <a:lnTo>
                    <a:pt x="24" y="532"/>
                  </a:lnTo>
                  <a:lnTo>
                    <a:pt x="32" y="556"/>
                  </a:lnTo>
                  <a:lnTo>
                    <a:pt x="40" y="584"/>
                  </a:lnTo>
                  <a:lnTo>
                    <a:pt x="44" y="614"/>
                  </a:lnTo>
                  <a:lnTo>
                    <a:pt x="48" y="648"/>
                  </a:lnTo>
                  <a:lnTo>
                    <a:pt x="50" y="682"/>
                  </a:lnTo>
                  <a:lnTo>
                    <a:pt x="50" y="720"/>
                  </a:lnTo>
                  <a:lnTo>
                    <a:pt x="50" y="720"/>
                  </a:lnTo>
                  <a:lnTo>
                    <a:pt x="48" y="790"/>
                  </a:lnTo>
                  <a:lnTo>
                    <a:pt x="44" y="864"/>
                  </a:lnTo>
                  <a:lnTo>
                    <a:pt x="1028" y="864"/>
                  </a:lnTo>
                  <a:lnTo>
                    <a:pt x="10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Freeform 22">
              <a:extLst>
                <a:ext uri="{FF2B5EF4-FFF2-40B4-BE49-F238E27FC236}">
                  <a16:creationId xmlns:a16="http://schemas.microsoft.com/office/drawing/2014/main" id="{63A2F6A4-12C9-4870-B15D-A0444C014DCE}"/>
                </a:ext>
              </a:extLst>
            </p:cNvPr>
            <p:cNvSpPr>
              <a:spLocks/>
            </p:cNvSpPr>
            <p:nvPr/>
          </p:nvSpPr>
          <p:spPr bwMode="auto">
            <a:xfrm>
              <a:off x="9228138" y="5257800"/>
              <a:ext cx="746125" cy="657225"/>
            </a:xfrm>
            <a:custGeom>
              <a:avLst/>
              <a:gdLst>
                <a:gd name="T0" fmla="*/ 470 w 470"/>
                <a:gd name="T1" fmla="*/ 414 h 414"/>
                <a:gd name="T2" fmla="*/ 470 w 470"/>
                <a:gd name="T3" fmla="*/ 0 h 414"/>
                <a:gd name="T4" fmla="*/ 470 w 470"/>
                <a:gd name="T5" fmla="*/ 0 h 414"/>
                <a:gd name="T6" fmla="*/ 402 w 470"/>
                <a:gd name="T7" fmla="*/ 44 h 414"/>
                <a:gd name="T8" fmla="*/ 336 w 470"/>
                <a:gd name="T9" fmla="*/ 92 h 414"/>
                <a:gd name="T10" fmla="*/ 272 w 470"/>
                <a:gd name="T11" fmla="*/ 142 h 414"/>
                <a:gd name="T12" fmla="*/ 212 w 470"/>
                <a:gd name="T13" fmla="*/ 194 h 414"/>
                <a:gd name="T14" fmla="*/ 154 w 470"/>
                <a:gd name="T15" fmla="*/ 248 h 414"/>
                <a:gd name="T16" fmla="*/ 100 w 470"/>
                <a:gd name="T17" fmla="*/ 302 h 414"/>
                <a:gd name="T18" fmla="*/ 48 w 470"/>
                <a:gd name="T19" fmla="*/ 358 h 414"/>
                <a:gd name="T20" fmla="*/ 0 w 470"/>
                <a:gd name="T21" fmla="*/ 414 h 414"/>
                <a:gd name="T22" fmla="*/ 470 w 470"/>
                <a:gd name="T23" fmla="*/ 41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14">
                  <a:moveTo>
                    <a:pt x="470" y="414"/>
                  </a:moveTo>
                  <a:lnTo>
                    <a:pt x="470" y="0"/>
                  </a:lnTo>
                  <a:lnTo>
                    <a:pt x="470" y="0"/>
                  </a:lnTo>
                  <a:lnTo>
                    <a:pt x="402" y="44"/>
                  </a:lnTo>
                  <a:lnTo>
                    <a:pt x="336" y="92"/>
                  </a:lnTo>
                  <a:lnTo>
                    <a:pt x="272" y="142"/>
                  </a:lnTo>
                  <a:lnTo>
                    <a:pt x="212" y="194"/>
                  </a:lnTo>
                  <a:lnTo>
                    <a:pt x="154" y="248"/>
                  </a:lnTo>
                  <a:lnTo>
                    <a:pt x="100" y="302"/>
                  </a:lnTo>
                  <a:lnTo>
                    <a:pt x="48" y="358"/>
                  </a:lnTo>
                  <a:lnTo>
                    <a:pt x="0" y="414"/>
                  </a:lnTo>
                  <a:lnTo>
                    <a:pt x="470" y="414"/>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9" name="Freeform 24">
              <a:extLst>
                <a:ext uri="{FF2B5EF4-FFF2-40B4-BE49-F238E27FC236}">
                  <a16:creationId xmlns:a16="http://schemas.microsoft.com/office/drawing/2014/main" id="{F8B28699-3114-4A74-8C8E-7616BEC2DFCC}"/>
                </a:ext>
              </a:extLst>
            </p:cNvPr>
            <p:cNvSpPr>
              <a:spLocks/>
            </p:cNvSpPr>
            <p:nvPr/>
          </p:nvSpPr>
          <p:spPr bwMode="auto">
            <a:xfrm>
              <a:off x="10209213" y="6146800"/>
              <a:ext cx="1955800" cy="1371600"/>
            </a:xfrm>
            <a:custGeom>
              <a:avLst/>
              <a:gdLst>
                <a:gd name="T0" fmla="*/ 1232 w 1232"/>
                <a:gd name="T1" fmla="*/ 0 h 864"/>
                <a:gd name="T2" fmla="*/ 0 w 1232"/>
                <a:gd name="T3" fmla="*/ 0 h 864"/>
                <a:gd name="T4" fmla="*/ 0 w 1232"/>
                <a:gd name="T5" fmla="*/ 864 h 864"/>
                <a:gd name="T6" fmla="*/ 748 w 1232"/>
                <a:gd name="T7" fmla="*/ 864 h 864"/>
                <a:gd name="T8" fmla="*/ 1232 w 1232"/>
                <a:gd name="T9" fmla="*/ 0 h 864"/>
              </a:gdLst>
              <a:ahLst/>
              <a:cxnLst>
                <a:cxn ang="0">
                  <a:pos x="T0" y="T1"/>
                </a:cxn>
                <a:cxn ang="0">
                  <a:pos x="T2" y="T3"/>
                </a:cxn>
                <a:cxn ang="0">
                  <a:pos x="T4" y="T5"/>
                </a:cxn>
                <a:cxn ang="0">
                  <a:pos x="T6" y="T7"/>
                </a:cxn>
                <a:cxn ang="0">
                  <a:pos x="T8" y="T9"/>
                </a:cxn>
              </a:cxnLst>
              <a:rect l="0" t="0" r="r" b="b"/>
              <a:pathLst>
                <a:path w="1232" h="864">
                  <a:moveTo>
                    <a:pt x="1232" y="0"/>
                  </a:moveTo>
                  <a:lnTo>
                    <a:pt x="0" y="0"/>
                  </a:lnTo>
                  <a:lnTo>
                    <a:pt x="0" y="864"/>
                  </a:lnTo>
                  <a:lnTo>
                    <a:pt x="748" y="864"/>
                  </a:lnTo>
                  <a:lnTo>
                    <a:pt x="12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0" name="Freeform 26">
              <a:extLst>
                <a:ext uri="{FF2B5EF4-FFF2-40B4-BE49-F238E27FC236}">
                  <a16:creationId xmlns:a16="http://schemas.microsoft.com/office/drawing/2014/main" id="{A8827FBE-3073-4220-B51B-CB01E2C3221D}"/>
                </a:ext>
              </a:extLst>
            </p:cNvPr>
            <p:cNvSpPr>
              <a:spLocks/>
            </p:cNvSpPr>
            <p:nvPr/>
          </p:nvSpPr>
          <p:spPr bwMode="auto">
            <a:xfrm>
              <a:off x="8551863" y="12058650"/>
              <a:ext cx="4705350" cy="1657350"/>
            </a:xfrm>
            <a:custGeom>
              <a:avLst/>
              <a:gdLst>
                <a:gd name="T0" fmla="*/ 0 w 2964"/>
                <a:gd name="T1" fmla="*/ 1044 h 1044"/>
                <a:gd name="T2" fmla="*/ 386 w 2964"/>
                <a:gd name="T3" fmla="*/ 0 h 1044"/>
                <a:gd name="T4" fmla="*/ 2482 w 2964"/>
                <a:gd name="T5" fmla="*/ 450 h 1044"/>
                <a:gd name="T6" fmla="*/ 2482 w 2964"/>
                <a:gd name="T7" fmla="*/ 376 h 1044"/>
                <a:gd name="T8" fmla="*/ 2964 w 2964"/>
                <a:gd name="T9" fmla="*/ 1044 h 1044"/>
                <a:gd name="T10" fmla="*/ 0 w 2964"/>
                <a:gd name="T11" fmla="*/ 1044 h 1044"/>
              </a:gdLst>
              <a:ahLst/>
              <a:cxnLst>
                <a:cxn ang="0">
                  <a:pos x="T0" y="T1"/>
                </a:cxn>
                <a:cxn ang="0">
                  <a:pos x="T2" y="T3"/>
                </a:cxn>
                <a:cxn ang="0">
                  <a:pos x="T4" y="T5"/>
                </a:cxn>
                <a:cxn ang="0">
                  <a:pos x="T6" y="T7"/>
                </a:cxn>
                <a:cxn ang="0">
                  <a:pos x="T8" y="T9"/>
                </a:cxn>
                <a:cxn ang="0">
                  <a:pos x="T10" y="T11"/>
                </a:cxn>
              </a:cxnLst>
              <a:rect l="0" t="0" r="r" b="b"/>
              <a:pathLst>
                <a:path w="2964" h="1044">
                  <a:moveTo>
                    <a:pt x="0" y="1044"/>
                  </a:moveTo>
                  <a:lnTo>
                    <a:pt x="386" y="0"/>
                  </a:lnTo>
                  <a:lnTo>
                    <a:pt x="2482" y="450"/>
                  </a:lnTo>
                  <a:lnTo>
                    <a:pt x="2482" y="376"/>
                  </a:lnTo>
                  <a:lnTo>
                    <a:pt x="2964" y="1044"/>
                  </a:lnTo>
                  <a:lnTo>
                    <a:pt x="0" y="1044"/>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1" name="Freeform 27">
              <a:extLst>
                <a:ext uri="{FF2B5EF4-FFF2-40B4-BE49-F238E27FC236}">
                  <a16:creationId xmlns:a16="http://schemas.microsoft.com/office/drawing/2014/main" id="{B9CD9E6D-151C-4D9C-AD8F-31B30D7D5E16}"/>
                </a:ext>
              </a:extLst>
            </p:cNvPr>
            <p:cNvSpPr>
              <a:spLocks/>
            </p:cNvSpPr>
            <p:nvPr/>
          </p:nvSpPr>
          <p:spPr bwMode="auto">
            <a:xfrm>
              <a:off x="9164638" y="11229975"/>
              <a:ext cx="3327400" cy="1543050"/>
            </a:xfrm>
            <a:custGeom>
              <a:avLst/>
              <a:gdLst>
                <a:gd name="T0" fmla="*/ 2096 w 2096"/>
                <a:gd name="T1" fmla="*/ 972 h 972"/>
                <a:gd name="T2" fmla="*/ 0 w 2096"/>
                <a:gd name="T3" fmla="*/ 522 h 972"/>
                <a:gd name="T4" fmla="*/ 176 w 2096"/>
                <a:gd name="T5" fmla="*/ 0 h 972"/>
                <a:gd name="T6" fmla="*/ 2096 w 2096"/>
                <a:gd name="T7" fmla="*/ 448 h 972"/>
                <a:gd name="T8" fmla="*/ 2096 w 2096"/>
                <a:gd name="T9" fmla="*/ 972 h 972"/>
              </a:gdLst>
              <a:ahLst/>
              <a:cxnLst>
                <a:cxn ang="0">
                  <a:pos x="T0" y="T1"/>
                </a:cxn>
                <a:cxn ang="0">
                  <a:pos x="T2" y="T3"/>
                </a:cxn>
                <a:cxn ang="0">
                  <a:pos x="T4" y="T5"/>
                </a:cxn>
                <a:cxn ang="0">
                  <a:pos x="T6" y="T7"/>
                </a:cxn>
                <a:cxn ang="0">
                  <a:pos x="T8" y="T9"/>
                </a:cxn>
              </a:cxnLst>
              <a:rect l="0" t="0" r="r" b="b"/>
              <a:pathLst>
                <a:path w="2096" h="972">
                  <a:moveTo>
                    <a:pt x="2096" y="972"/>
                  </a:moveTo>
                  <a:lnTo>
                    <a:pt x="0" y="522"/>
                  </a:lnTo>
                  <a:lnTo>
                    <a:pt x="176" y="0"/>
                  </a:lnTo>
                  <a:lnTo>
                    <a:pt x="2096" y="448"/>
                  </a:lnTo>
                  <a:lnTo>
                    <a:pt x="2096" y="972"/>
                  </a:lnTo>
                  <a:close/>
                </a:path>
              </a:pathLst>
            </a:custGeom>
            <a:solidFill>
              <a:srgbClr val="6F6F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2" name="Freeform 831">
              <a:extLst>
                <a:ext uri="{FF2B5EF4-FFF2-40B4-BE49-F238E27FC236}">
                  <a16:creationId xmlns:a16="http://schemas.microsoft.com/office/drawing/2014/main" id="{A183B938-46D2-4902-B685-18B193C0E680}"/>
                </a:ext>
              </a:extLst>
            </p:cNvPr>
            <p:cNvSpPr>
              <a:spLocks/>
            </p:cNvSpPr>
            <p:nvPr/>
          </p:nvSpPr>
          <p:spPr bwMode="auto">
            <a:xfrm>
              <a:off x="11961813" y="7032625"/>
              <a:ext cx="285750" cy="717550"/>
            </a:xfrm>
            <a:custGeom>
              <a:avLst/>
              <a:gdLst>
                <a:gd name="T0" fmla="*/ 136 w 180"/>
                <a:gd name="T1" fmla="*/ 186 h 452"/>
                <a:gd name="T2" fmla="*/ 136 w 180"/>
                <a:gd name="T3" fmla="*/ 186 h 452"/>
                <a:gd name="T4" fmla="*/ 136 w 180"/>
                <a:gd name="T5" fmla="*/ 186 h 452"/>
                <a:gd name="T6" fmla="*/ 142 w 180"/>
                <a:gd name="T7" fmla="*/ 170 h 452"/>
                <a:gd name="T8" fmla="*/ 148 w 180"/>
                <a:gd name="T9" fmla="*/ 158 h 452"/>
                <a:gd name="T10" fmla="*/ 156 w 180"/>
                <a:gd name="T11" fmla="*/ 144 h 452"/>
                <a:gd name="T12" fmla="*/ 166 w 180"/>
                <a:gd name="T13" fmla="*/ 130 h 452"/>
                <a:gd name="T14" fmla="*/ 166 w 180"/>
                <a:gd name="T15" fmla="*/ 130 h 452"/>
                <a:gd name="T16" fmla="*/ 174 w 180"/>
                <a:gd name="T17" fmla="*/ 118 h 452"/>
                <a:gd name="T18" fmla="*/ 178 w 180"/>
                <a:gd name="T19" fmla="*/ 104 h 452"/>
                <a:gd name="T20" fmla="*/ 180 w 180"/>
                <a:gd name="T21" fmla="*/ 88 h 452"/>
                <a:gd name="T22" fmla="*/ 180 w 180"/>
                <a:gd name="T23" fmla="*/ 72 h 452"/>
                <a:gd name="T24" fmla="*/ 180 w 180"/>
                <a:gd name="T25" fmla="*/ 72 h 452"/>
                <a:gd name="T26" fmla="*/ 180 w 180"/>
                <a:gd name="T27" fmla="*/ 72 h 452"/>
                <a:gd name="T28" fmla="*/ 178 w 180"/>
                <a:gd name="T29" fmla="*/ 58 h 452"/>
                <a:gd name="T30" fmla="*/ 172 w 180"/>
                <a:gd name="T31" fmla="*/ 44 h 452"/>
                <a:gd name="T32" fmla="*/ 164 w 180"/>
                <a:gd name="T33" fmla="*/ 32 h 452"/>
                <a:gd name="T34" fmla="*/ 152 w 180"/>
                <a:gd name="T35" fmla="*/ 20 h 452"/>
                <a:gd name="T36" fmla="*/ 138 w 180"/>
                <a:gd name="T37" fmla="*/ 12 h 452"/>
                <a:gd name="T38" fmla="*/ 124 w 180"/>
                <a:gd name="T39" fmla="*/ 4 h 452"/>
                <a:gd name="T40" fmla="*/ 108 w 180"/>
                <a:gd name="T41" fmla="*/ 0 h 452"/>
                <a:gd name="T42" fmla="*/ 90 w 180"/>
                <a:gd name="T43" fmla="*/ 0 h 452"/>
                <a:gd name="T44" fmla="*/ 90 w 180"/>
                <a:gd name="T45" fmla="*/ 0 h 452"/>
                <a:gd name="T46" fmla="*/ 72 w 180"/>
                <a:gd name="T47" fmla="*/ 0 h 452"/>
                <a:gd name="T48" fmla="*/ 54 w 180"/>
                <a:gd name="T49" fmla="*/ 6 h 452"/>
                <a:gd name="T50" fmla="*/ 40 w 180"/>
                <a:gd name="T51" fmla="*/ 12 h 452"/>
                <a:gd name="T52" fmla="*/ 26 w 180"/>
                <a:gd name="T53" fmla="*/ 22 h 452"/>
                <a:gd name="T54" fmla="*/ 14 w 180"/>
                <a:gd name="T55" fmla="*/ 34 h 452"/>
                <a:gd name="T56" fmla="*/ 6 w 180"/>
                <a:gd name="T57" fmla="*/ 48 h 452"/>
                <a:gd name="T58" fmla="*/ 2 w 180"/>
                <a:gd name="T59" fmla="*/ 62 h 452"/>
                <a:gd name="T60" fmla="*/ 0 w 180"/>
                <a:gd name="T61" fmla="*/ 78 h 452"/>
                <a:gd name="T62" fmla="*/ 0 w 180"/>
                <a:gd name="T63" fmla="*/ 78 h 452"/>
                <a:gd name="T64" fmla="*/ 0 w 180"/>
                <a:gd name="T65" fmla="*/ 78 h 452"/>
                <a:gd name="T66" fmla="*/ 0 w 180"/>
                <a:gd name="T67" fmla="*/ 92 h 452"/>
                <a:gd name="T68" fmla="*/ 2 w 180"/>
                <a:gd name="T69" fmla="*/ 106 h 452"/>
                <a:gd name="T70" fmla="*/ 6 w 180"/>
                <a:gd name="T71" fmla="*/ 118 h 452"/>
                <a:gd name="T72" fmla="*/ 14 w 180"/>
                <a:gd name="T73" fmla="*/ 130 h 452"/>
                <a:gd name="T74" fmla="*/ 14 w 180"/>
                <a:gd name="T75" fmla="*/ 130 h 452"/>
                <a:gd name="T76" fmla="*/ 32 w 180"/>
                <a:gd name="T77" fmla="*/ 156 h 452"/>
                <a:gd name="T78" fmla="*/ 42 w 180"/>
                <a:gd name="T79" fmla="*/ 182 h 452"/>
                <a:gd name="T80" fmla="*/ 44 w 180"/>
                <a:gd name="T81" fmla="*/ 182 h 452"/>
                <a:gd name="T82" fmla="*/ 54 w 180"/>
                <a:gd name="T83" fmla="*/ 222 h 452"/>
                <a:gd name="T84" fmla="*/ 54 w 180"/>
                <a:gd name="T85" fmla="*/ 452 h 452"/>
                <a:gd name="T86" fmla="*/ 126 w 180"/>
                <a:gd name="T87" fmla="*/ 452 h 452"/>
                <a:gd name="T88" fmla="*/ 126 w 180"/>
                <a:gd name="T89" fmla="*/ 222 h 452"/>
                <a:gd name="T90" fmla="*/ 136 w 180"/>
                <a:gd name="T91" fmla="*/ 186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0" h="452">
                  <a:moveTo>
                    <a:pt x="136" y="186"/>
                  </a:moveTo>
                  <a:lnTo>
                    <a:pt x="136" y="186"/>
                  </a:lnTo>
                  <a:lnTo>
                    <a:pt x="136" y="186"/>
                  </a:lnTo>
                  <a:lnTo>
                    <a:pt x="142" y="170"/>
                  </a:lnTo>
                  <a:lnTo>
                    <a:pt x="148" y="158"/>
                  </a:lnTo>
                  <a:lnTo>
                    <a:pt x="156" y="144"/>
                  </a:lnTo>
                  <a:lnTo>
                    <a:pt x="166" y="130"/>
                  </a:lnTo>
                  <a:lnTo>
                    <a:pt x="166" y="130"/>
                  </a:lnTo>
                  <a:lnTo>
                    <a:pt x="174" y="118"/>
                  </a:lnTo>
                  <a:lnTo>
                    <a:pt x="178" y="104"/>
                  </a:lnTo>
                  <a:lnTo>
                    <a:pt x="180" y="88"/>
                  </a:lnTo>
                  <a:lnTo>
                    <a:pt x="180" y="72"/>
                  </a:lnTo>
                  <a:lnTo>
                    <a:pt x="180" y="72"/>
                  </a:lnTo>
                  <a:lnTo>
                    <a:pt x="180" y="72"/>
                  </a:lnTo>
                  <a:lnTo>
                    <a:pt x="178" y="58"/>
                  </a:lnTo>
                  <a:lnTo>
                    <a:pt x="172" y="44"/>
                  </a:lnTo>
                  <a:lnTo>
                    <a:pt x="164" y="32"/>
                  </a:lnTo>
                  <a:lnTo>
                    <a:pt x="152" y="20"/>
                  </a:lnTo>
                  <a:lnTo>
                    <a:pt x="138" y="12"/>
                  </a:lnTo>
                  <a:lnTo>
                    <a:pt x="124" y="4"/>
                  </a:lnTo>
                  <a:lnTo>
                    <a:pt x="108" y="0"/>
                  </a:lnTo>
                  <a:lnTo>
                    <a:pt x="90" y="0"/>
                  </a:lnTo>
                  <a:lnTo>
                    <a:pt x="90" y="0"/>
                  </a:lnTo>
                  <a:lnTo>
                    <a:pt x="72" y="0"/>
                  </a:lnTo>
                  <a:lnTo>
                    <a:pt x="54" y="6"/>
                  </a:lnTo>
                  <a:lnTo>
                    <a:pt x="40" y="12"/>
                  </a:lnTo>
                  <a:lnTo>
                    <a:pt x="26" y="22"/>
                  </a:lnTo>
                  <a:lnTo>
                    <a:pt x="14" y="34"/>
                  </a:lnTo>
                  <a:lnTo>
                    <a:pt x="6" y="48"/>
                  </a:lnTo>
                  <a:lnTo>
                    <a:pt x="2" y="62"/>
                  </a:lnTo>
                  <a:lnTo>
                    <a:pt x="0" y="78"/>
                  </a:lnTo>
                  <a:lnTo>
                    <a:pt x="0" y="78"/>
                  </a:lnTo>
                  <a:lnTo>
                    <a:pt x="0" y="78"/>
                  </a:lnTo>
                  <a:lnTo>
                    <a:pt x="0" y="92"/>
                  </a:lnTo>
                  <a:lnTo>
                    <a:pt x="2" y="106"/>
                  </a:lnTo>
                  <a:lnTo>
                    <a:pt x="6" y="118"/>
                  </a:lnTo>
                  <a:lnTo>
                    <a:pt x="14" y="130"/>
                  </a:lnTo>
                  <a:lnTo>
                    <a:pt x="14" y="130"/>
                  </a:lnTo>
                  <a:lnTo>
                    <a:pt x="32" y="156"/>
                  </a:lnTo>
                  <a:lnTo>
                    <a:pt x="42" y="182"/>
                  </a:lnTo>
                  <a:lnTo>
                    <a:pt x="44" y="182"/>
                  </a:lnTo>
                  <a:lnTo>
                    <a:pt x="54" y="222"/>
                  </a:lnTo>
                  <a:lnTo>
                    <a:pt x="54" y="452"/>
                  </a:lnTo>
                  <a:lnTo>
                    <a:pt x="126" y="452"/>
                  </a:lnTo>
                  <a:lnTo>
                    <a:pt x="126" y="222"/>
                  </a:lnTo>
                  <a:lnTo>
                    <a:pt x="136" y="186"/>
                  </a:lnTo>
                  <a:close/>
                </a:path>
              </a:pathLst>
            </a:custGeom>
            <a:solidFill>
              <a:srgbClr val="CD19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3" name="Freeform 832">
              <a:extLst>
                <a:ext uri="{FF2B5EF4-FFF2-40B4-BE49-F238E27FC236}">
                  <a16:creationId xmlns:a16="http://schemas.microsoft.com/office/drawing/2014/main" id="{9F74179C-B35D-43C4-8727-320306F8858F}"/>
                </a:ext>
              </a:extLst>
            </p:cNvPr>
            <p:cNvSpPr>
              <a:spLocks/>
            </p:cNvSpPr>
            <p:nvPr/>
          </p:nvSpPr>
          <p:spPr bwMode="auto">
            <a:xfrm>
              <a:off x="11961813" y="7032625"/>
              <a:ext cx="285750" cy="717550"/>
            </a:xfrm>
            <a:custGeom>
              <a:avLst/>
              <a:gdLst>
                <a:gd name="T0" fmla="*/ 136 w 180"/>
                <a:gd name="T1" fmla="*/ 186 h 452"/>
                <a:gd name="T2" fmla="*/ 136 w 180"/>
                <a:gd name="T3" fmla="*/ 186 h 452"/>
                <a:gd name="T4" fmla="*/ 136 w 180"/>
                <a:gd name="T5" fmla="*/ 186 h 452"/>
                <a:gd name="T6" fmla="*/ 142 w 180"/>
                <a:gd name="T7" fmla="*/ 170 h 452"/>
                <a:gd name="T8" fmla="*/ 148 w 180"/>
                <a:gd name="T9" fmla="*/ 158 h 452"/>
                <a:gd name="T10" fmla="*/ 156 w 180"/>
                <a:gd name="T11" fmla="*/ 144 h 452"/>
                <a:gd name="T12" fmla="*/ 166 w 180"/>
                <a:gd name="T13" fmla="*/ 130 h 452"/>
                <a:gd name="T14" fmla="*/ 166 w 180"/>
                <a:gd name="T15" fmla="*/ 130 h 452"/>
                <a:gd name="T16" fmla="*/ 174 w 180"/>
                <a:gd name="T17" fmla="*/ 118 h 452"/>
                <a:gd name="T18" fmla="*/ 178 w 180"/>
                <a:gd name="T19" fmla="*/ 104 h 452"/>
                <a:gd name="T20" fmla="*/ 180 w 180"/>
                <a:gd name="T21" fmla="*/ 88 h 452"/>
                <a:gd name="T22" fmla="*/ 180 w 180"/>
                <a:gd name="T23" fmla="*/ 72 h 452"/>
                <a:gd name="T24" fmla="*/ 180 w 180"/>
                <a:gd name="T25" fmla="*/ 72 h 452"/>
                <a:gd name="T26" fmla="*/ 180 w 180"/>
                <a:gd name="T27" fmla="*/ 72 h 452"/>
                <a:gd name="T28" fmla="*/ 178 w 180"/>
                <a:gd name="T29" fmla="*/ 58 h 452"/>
                <a:gd name="T30" fmla="*/ 172 w 180"/>
                <a:gd name="T31" fmla="*/ 44 h 452"/>
                <a:gd name="T32" fmla="*/ 164 w 180"/>
                <a:gd name="T33" fmla="*/ 32 h 452"/>
                <a:gd name="T34" fmla="*/ 152 w 180"/>
                <a:gd name="T35" fmla="*/ 20 h 452"/>
                <a:gd name="T36" fmla="*/ 138 w 180"/>
                <a:gd name="T37" fmla="*/ 12 h 452"/>
                <a:gd name="T38" fmla="*/ 124 w 180"/>
                <a:gd name="T39" fmla="*/ 4 h 452"/>
                <a:gd name="T40" fmla="*/ 108 w 180"/>
                <a:gd name="T41" fmla="*/ 0 h 452"/>
                <a:gd name="T42" fmla="*/ 90 w 180"/>
                <a:gd name="T43" fmla="*/ 0 h 452"/>
                <a:gd name="T44" fmla="*/ 90 w 180"/>
                <a:gd name="T45" fmla="*/ 0 h 452"/>
                <a:gd name="T46" fmla="*/ 72 w 180"/>
                <a:gd name="T47" fmla="*/ 0 h 452"/>
                <a:gd name="T48" fmla="*/ 54 w 180"/>
                <a:gd name="T49" fmla="*/ 6 h 452"/>
                <a:gd name="T50" fmla="*/ 40 w 180"/>
                <a:gd name="T51" fmla="*/ 12 h 452"/>
                <a:gd name="T52" fmla="*/ 26 w 180"/>
                <a:gd name="T53" fmla="*/ 22 h 452"/>
                <a:gd name="T54" fmla="*/ 14 w 180"/>
                <a:gd name="T55" fmla="*/ 34 h 452"/>
                <a:gd name="T56" fmla="*/ 6 w 180"/>
                <a:gd name="T57" fmla="*/ 48 h 452"/>
                <a:gd name="T58" fmla="*/ 2 w 180"/>
                <a:gd name="T59" fmla="*/ 62 h 452"/>
                <a:gd name="T60" fmla="*/ 0 w 180"/>
                <a:gd name="T61" fmla="*/ 78 h 452"/>
                <a:gd name="T62" fmla="*/ 0 w 180"/>
                <a:gd name="T63" fmla="*/ 78 h 452"/>
                <a:gd name="T64" fmla="*/ 0 w 180"/>
                <a:gd name="T65" fmla="*/ 78 h 452"/>
                <a:gd name="T66" fmla="*/ 0 w 180"/>
                <a:gd name="T67" fmla="*/ 92 h 452"/>
                <a:gd name="T68" fmla="*/ 2 w 180"/>
                <a:gd name="T69" fmla="*/ 106 h 452"/>
                <a:gd name="T70" fmla="*/ 6 w 180"/>
                <a:gd name="T71" fmla="*/ 118 h 452"/>
                <a:gd name="T72" fmla="*/ 14 w 180"/>
                <a:gd name="T73" fmla="*/ 130 h 452"/>
                <a:gd name="T74" fmla="*/ 14 w 180"/>
                <a:gd name="T75" fmla="*/ 130 h 452"/>
                <a:gd name="T76" fmla="*/ 32 w 180"/>
                <a:gd name="T77" fmla="*/ 156 h 452"/>
                <a:gd name="T78" fmla="*/ 42 w 180"/>
                <a:gd name="T79" fmla="*/ 182 h 452"/>
                <a:gd name="T80" fmla="*/ 44 w 180"/>
                <a:gd name="T81" fmla="*/ 182 h 452"/>
                <a:gd name="T82" fmla="*/ 54 w 180"/>
                <a:gd name="T83" fmla="*/ 222 h 452"/>
                <a:gd name="T84" fmla="*/ 54 w 180"/>
                <a:gd name="T85" fmla="*/ 452 h 452"/>
                <a:gd name="T86" fmla="*/ 126 w 180"/>
                <a:gd name="T87" fmla="*/ 452 h 452"/>
                <a:gd name="T88" fmla="*/ 126 w 180"/>
                <a:gd name="T89" fmla="*/ 222 h 452"/>
                <a:gd name="T90" fmla="*/ 136 w 180"/>
                <a:gd name="T91" fmla="*/ 186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0" h="452">
                  <a:moveTo>
                    <a:pt x="136" y="186"/>
                  </a:moveTo>
                  <a:lnTo>
                    <a:pt x="136" y="186"/>
                  </a:lnTo>
                  <a:lnTo>
                    <a:pt x="136" y="186"/>
                  </a:lnTo>
                  <a:lnTo>
                    <a:pt x="142" y="170"/>
                  </a:lnTo>
                  <a:lnTo>
                    <a:pt x="148" y="158"/>
                  </a:lnTo>
                  <a:lnTo>
                    <a:pt x="156" y="144"/>
                  </a:lnTo>
                  <a:lnTo>
                    <a:pt x="166" y="130"/>
                  </a:lnTo>
                  <a:lnTo>
                    <a:pt x="166" y="130"/>
                  </a:lnTo>
                  <a:lnTo>
                    <a:pt x="174" y="118"/>
                  </a:lnTo>
                  <a:lnTo>
                    <a:pt x="178" y="104"/>
                  </a:lnTo>
                  <a:lnTo>
                    <a:pt x="180" y="88"/>
                  </a:lnTo>
                  <a:lnTo>
                    <a:pt x="180" y="72"/>
                  </a:lnTo>
                  <a:lnTo>
                    <a:pt x="180" y="72"/>
                  </a:lnTo>
                  <a:lnTo>
                    <a:pt x="180" y="72"/>
                  </a:lnTo>
                  <a:lnTo>
                    <a:pt x="178" y="58"/>
                  </a:lnTo>
                  <a:lnTo>
                    <a:pt x="172" y="44"/>
                  </a:lnTo>
                  <a:lnTo>
                    <a:pt x="164" y="32"/>
                  </a:lnTo>
                  <a:lnTo>
                    <a:pt x="152" y="20"/>
                  </a:lnTo>
                  <a:lnTo>
                    <a:pt x="138" y="12"/>
                  </a:lnTo>
                  <a:lnTo>
                    <a:pt x="124" y="4"/>
                  </a:lnTo>
                  <a:lnTo>
                    <a:pt x="108" y="0"/>
                  </a:lnTo>
                  <a:lnTo>
                    <a:pt x="90" y="0"/>
                  </a:lnTo>
                  <a:lnTo>
                    <a:pt x="90" y="0"/>
                  </a:lnTo>
                  <a:lnTo>
                    <a:pt x="72" y="0"/>
                  </a:lnTo>
                  <a:lnTo>
                    <a:pt x="54" y="6"/>
                  </a:lnTo>
                  <a:lnTo>
                    <a:pt x="40" y="12"/>
                  </a:lnTo>
                  <a:lnTo>
                    <a:pt x="26" y="22"/>
                  </a:lnTo>
                  <a:lnTo>
                    <a:pt x="14" y="34"/>
                  </a:lnTo>
                  <a:lnTo>
                    <a:pt x="6" y="48"/>
                  </a:lnTo>
                  <a:lnTo>
                    <a:pt x="2" y="62"/>
                  </a:lnTo>
                  <a:lnTo>
                    <a:pt x="0" y="78"/>
                  </a:lnTo>
                  <a:lnTo>
                    <a:pt x="0" y="78"/>
                  </a:lnTo>
                  <a:lnTo>
                    <a:pt x="0" y="78"/>
                  </a:lnTo>
                  <a:lnTo>
                    <a:pt x="0" y="92"/>
                  </a:lnTo>
                  <a:lnTo>
                    <a:pt x="2" y="106"/>
                  </a:lnTo>
                  <a:lnTo>
                    <a:pt x="6" y="118"/>
                  </a:lnTo>
                  <a:lnTo>
                    <a:pt x="14" y="130"/>
                  </a:lnTo>
                  <a:lnTo>
                    <a:pt x="14" y="130"/>
                  </a:lnTo>
                  <a:lnTo>
                    <a:pt x="32" y="156"/>
                  </a:lnTo>
                  <a:lnTo>
                    <a:pt x="42" y="182"/>
                  </a:lnTo>
                  <a:lnTo>
                    <a:pt x="44" y="182"/>
                  </a:lnTo>
                  <a:lnTo>
                    <a:pt x="54" y="222"/>
                  </a:lnTo>
                  <a:lnTo>
                    <a:pt x="54" y="452"/>
                  </a:lnTo>
                  <a:lnTo>
                    <a:pt x="126" y="452"/>
                  </a:lnTo>
                  <a:lnTo>
                    <a:pt x="126" y="222"/>
                  </a:lnTo>
                  <a:lnTo>
                    <a:pt x="136" y="1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4" name="Freeform 835">
              <a:extLst>
                <a:ext uri="{FF2B5EF4-FFF2-40B4-BE49-F238E27FC236}">
                  <a16:creationId xmlns:a16="http://schemas.microsoft.com/office/drawing/2014/main" id="{02309910-B978-4E5F-80D0-F8E0F51DE824}"/>
                </a:ext>
              </a:extLst>
            </p:cNvPr>
            <p:cNvSpPr>
              <a:spLocks/>
            </p:cNvSpPr>
            <p:nvPr/>
          </p:nvSpPr>
          <p:spPr bwMode="auto">
            <a:xfrm>
              <a:off x="12914313" y="7127875"/>
              <a:ext cx="288925" cy="711200"/>
            </a:xfrm>
            <a:custGeom>
              <a:avLst/>
              <a:gdLst>
                <a:gd name="T0" fmla="*/ 138 w 182"/>
                <a:gd name="T1" fmla="*/ 186 h 448"/>
                <a:gd name="T2" fmla="*/ 136 w 182"/>
                <a:gd name="T3" fmla="*/ 186 h 448"/>
                <a:gd name="T4" fmla="*/ 136 w 182"/>
                <a:gd name="T5" fmla="*/ 186 h 448"/>
                <a:gd name="T6" fmla="*/ 142 w 182"/>
                <a:gd name="T7" fmla="*/ 172 h 448"/>
                <a:gd name="T8" fmla="*/ 150 w 182"/>
                <a:gd name="T9" fmla="*/ 158 h 448"/>
                <a:gd name="T10" fmla="*/ 156 w 182"/>
                <a:gd name="T11" fmla="*/ 146 h 448"/>
                <a:gd name="T12" fmla="*/ 168 w 182"/>
                <a:gd name="T13" fmla="*/ 130 h 448"/>
                <a:gd name="T14" fmla="*/ 168 w 182"/>
                <a:gd name="T15" fmla="*/ 130 h 448"/>
                <a:gd name="T16" fmla="*/ 176 w 182"/>
                <a:gd name="T17" fmla="*/ 118 h 448"/>
                <a:gd name="T18" fmla="*/ 180 w 182"/>
                <a:gd name="T19" fmla="*/ 104 h 448"/>
                <a:gd name="T20" fmla="*/ 182 w 182"/>
                <a:gd name="T21" fmla="*/ 88 h 448"/>
                <a:gd name="T22" fmla="*/ 182 w 182"/>
                <a:gd name="T23" fmla="*/ 72 h 448"/>
                <a:gd name="T24" fmla="*/ 182 w 182"/>
                <a:gd name="T25" fmla="*/ 72 h 448"/>
                <a:gd name="T26" fmla="*/ 182 w 182"/>
                <a:gd name="T27" fmla="*/ 72 h 448"/>
                <a:gd name="T28" fmla="*/ 180 w 182"/>
                <a:gd name="T29" fmla="*/ 58 h 448"/>
                <a:gd name="T30" fmla="*/ 174 w 182"/>
                <a:gd name="T31" fmla="*/ 44 h 448"/>
                <a:gd name="T32" fmla="*/ 164 w 182"/>
                <a:gd name="T33" fmla="*/ 32 h 448"/>
                <a:gd name="T34" fmla="*/ 154 w 182"/>
                <a:gd name="T35" fmla="*/ 20 h 448"/>
                <a:gd name="T36" fmla="*/ 140 w 182"/>
                <a:gd name="T37" fmla="*/ 12 h 448"/>
                <a:gd name="T38" fmla="*/ 126 w 182"/>
                <a:gd name="T39" fmla="*/ 6 h 448"/>
                <a:gd name="T40" fmla="*/ 110 w 182"/>
                <a:gd name="T41" fmla="*/ 2 h 448"/>
                <a:gd name="T42" fmla="*/ 92 w 182"/>
                <a:gd name="T43" fmla="*/ 0 h 448"/>
                <a:gd name="T44" fmla="*/ 92 w 182"/>
                <a:gd name="T45" fmla="*/ 0 h 448"/>
                <a:gd name="T46" fmla="*/ 74 w 182"/>
                <a:gd name="T47" fmla="*/ 2 h 448"/>
                <a:gd name="T48" fmla="*/ 56 w 182"/>
                <a:gd name="T49" fmla="*/ 6 h 448"/>
                <a:gd name="T50" fmla="*/ 40 w 182"/>
                <a:gd name="T51" fmla="*/ 14 h 448"/>
                <a:gd name="T52" fmla="*/ 28 w 182"/>
                <a:gd name="T53" fmla="*/ 22 h 448"/>
                <a:gd name="T54" fmla="*/ 16 w 182"/>
                <a:gd name="T55" fmla="*/ 34 h 448"/>
                <a:gd name="T56" fmla="*/ 8 w 182"/>
                <a:gd name="T57" fmla="*/ 48 h 448"/>
                <a:gd name="T58" fmla="*/ 2 w 182"/>
                <a:gd name="T59" fmla="*/ 62 h 448"/>
                <a:gd name="T60" fmla="*/ 0 w 182"/>
                <a:gd name="T61" fmla="*/ 78 h 448"/>
                <a:gd name="T62" fmla="*/ 0 w 182"/>
                <a:gd name="T63" fmla="*/ 78 h 448"/>
                <a:gd name="T64" fmla="*/ 0 w 182"/>
                <a:gd name="T65" fmla="*/ 78 h 448"/>
                <a:gd name="T66" fmla="*/ 0 w 182"/>
                <a:gd name="T67" fmla="*/ 92 h 448"/>
                <a:gd name="T68" fmla="*/ 4 w 182"/>
                <a:gd name="T69" fmla="*/ 106 h 448"/>
                <a:gd name="T70" fmla="*/ 8 w 182"/>
                <a:gd name="T71" fmla="*/ 118 h 448"/>
                <a:gd name="T72" fmla="*/ 16 w 182"/>
                <a:gd name="T73" fmla="*/ 130 h 448"/>
                <a:gd name="T74" fmla="*/ 16 w 182"/>
                <a:gd name="T75" fmla="*/ 130 h 448"/>
                <a:gd name="T76" fmla="*/ 32 w 182"/>
                <a:gd name="T77" fmla="*/ 156 h 448"/>
                <a:gd name="T78" fmla="*/ 44 w 182"/>
                <a:gd name="T79" fmla="*/ 182 h 448"/>
                <a:gd name="T80" fmla="*/ 44 w 182"/>
                <a:gd name="T81" fmla="*/ 182 h 448"/>
                <a:gd name="T82" fmla="*/ 54 w 182"/>
                <a:gd name="T83" fmla="*/ 222 h 448"/>
                <a:gd name="T84" fmla="*/ 56 w 182"/>
                <a:gd name="T85" fmla="*/ 448 h 448"/>
                <a:gd name="T86" fmla="*/ 128 w 182"/>
                <a:gd name="T87" fmla="*/ 448 h 448"/>
                <a:gd name="T88" fmla="*/ 128 w 182"/>
                <a:gd name="T89" fmla="*/ 222 h 448"/>
                <a:gd name="T90" fmla="*/ 138 w 182"/>
                <a:gd name="T91" fmla="*/ 186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448">
                  <a:moveTo>
                    <a:pt x="138" y="186"/>
                  </a:moveTo>
                  <a:lnTo>
                    <a:pt x="136" y="186"/>
                  </a:lnTo>
                  <a:lnTo>
                    <a:pt x="136" y="186"/>
                  </a:lnTo>
                  <a:lnTo>
                    <a:pt x="142" y="172"/>
                  </a:lnTo>
                  <a:lnTo>
                    <a:pt x="150" y="158"/>
                  </a:lnTo>
                  <a:lnTo>
                    <a:pt x="156" y="146"/>
                  </a:lnTo>
                  <a:lnTo>
                    <a:pt x="168" y="130"/>
                  </a:lnTo>
                  <a:lnTo>
                    <a:pt x="168" y="130"/>
                  </a:lnTo>
                  <a:lnTo>
                    <a:pt x="176" y="118"/>
                  </a:lnTo>
                  <a:lnTo>
                    <a:pt x="180" y="104"/>
                  </a:lnTo>
                  <a:lnTo>
                    <a:pt x="182" y="88"/>
                  </a:lnTo>
                  <a:lnTo>
                    <a:pt x="182" y="72"/>
                  </a:lnTo>
                  <a:lnTo>
                    <a:pt x="182" y="72"/>
                  </a:lnTo>
                  <a:lnTo>
                    <a:pt x="182" y="72"/>
                  </a:lnTo>
                  <a:lnTo>
                    <a:pt x="180" y="58"/>
                  </a:lnTo>
                  <a:lnTo>
                    <a:pt x="174" y="44"/>
                  </a:lnTo>
                  <a:lnTo>
                    <a:pt x="164" y="32"/>
                  </a:lnTo>
                  <a:lnTo>
                    <a:pt x="154" y="20"/>
                  </a:lnTo>
                  <a:lnTo>
                    <a:pt x="140" y="12"/>
                  </a:lnTo>
                  <a:lnTo>
                    <a:pt x="126" y="6"/>
                  </a:lnTo>
                  <a:lnTo>
                    <a:pt x="110" y="2"/>
                  </a:lnTo>
                  <a:lnTo>
                    <a:pt x="92" y="0"/>
                  </a:lnTo>
                  <a:lnTo>
                    <a:pt x="92" y="0"/>
                  </a:lnTo>
                  <a:lnTo>
                    <a:pt x="74" y="2"/>
                  </a:lnTo>
                  <a:lnTo>
                    <a:pt x="56" y="6"/>
                  </a:lnTo>
                  <a:lnTo>
                    <a:pt x="40" y="14"/>
                  </a:lnTo>
                  <a:lnTo>
                    <a:pt x="28" y="22"/>
                  </a:lnTo>
                  <a:lnTo>
                    <a:pt x="16" y="34"/>
                  </a:lnTo>
                  <a:lnTo>
                    <a:pt x="8" y="48"/>
                  </a:lnTo>
                  <a:lnTo>
                    <a:pt x="2" y="62"/>
                  </a:lnTo>
                  <a:lnTo>
                    <a:pt x="0" y="78"/>
                  </a:lnTo>
                  <a:lnTo>
                    <a:pt x="0" y="78"/>
                  </a:lnTo>
                  <a:lnTo>
                    <a:pt x="0" y="78"/>
                  </a:lnTo>
                  <a:lnTo>
                    <a:pt x="0" y="92"/>
                  </a:lnTo>
                  <a:lnTo>
                    <a:pt x="4" y="106"/>
                  </a:lnTo>
                  <a:lnTo>
                    <a:pt x="8" y="118"/>
                  </a:lnTo>
                  <a:lnTo>
                    <a:pt x="16" y="130"/>
                  </a:lnTo>
                  <a:lnTo>
                    <a:pt x="16" y="130"/>
                  </a:lnTo>
                  <a:lnTo>
                    <a:pt x="32" y="156"/>
                  </a:lnTo>
                  <a:lnTo>
                    <a:pt x="44" y="182"/>
                  </a:lnTo>
                  <a:lnTo>
                    <a:pt x="44" y="182"/>
                  </a:lnTo>
                  <a:lnTo>
                    <a:pt x="54" y="222"/>
                  </a:lnTo>
                  <a:lnTo>
                    <a:pt x="56" y="448"/>
                  </a:lnTo>
                  <a:lnTo>
                    <a:pt x="128" y="448"/>
                  </a:lnTo>
                  <a:lnTo>
                    <a:pt x="128" y="222"/>
                  </a:lnTo>
                  <a:lnTo>
                    <a:pt x="138" y="18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5" name="Freeform 836">
              <a:extLst>
                <a:ext uri="{FF2B5EF4-FFF2-40B4-BE49-F238E27FC236}">
                  <a16:creationId xmlns:a16="http://schemas.microsoft.com/office/drawing/2014/main" id="{E49167A8-E5E1-45BA-9ACB-161E225B891F}"/>
                </a:ext>
              </a:extLst>
            </p:cNvPr>
            <p:cNvSpPr>
              <a:spLocks/>
            </p:cNvSpPr>
            <p:nvPr/>
          </p:nvSpPr>
          <p:spPr bwMode="auto">
            <a:xfrm>
              <a:off x="12447588" y="7962900"/>
              <a:ext cx="720725" cy="288925"/>
            </a:xfrm>
            <a:custGeom>
              <a:avLst/>
              <a:gdLst>
                <a:gd name="T0" fmla="*/ 266 w 454"/>
                <a:gd name="T1" fmla="*/ 138 h 182"/>
                <a:gd name="T2" fmla="*/ 266 w 454"/>
                <a:gd name="T3" fmla="*/ 136 h 182"/>
                <a:gd name="T4" fmla="*/ 266 w 454"/>
                <a:gd name="T5" fmla="*/ 136 h 182"/>
                <a:gd name="T6" fmla="*/ 282 w 454"/>
                <a:gd name="T7" fmla="*/ 142 h 182"/>
                <a:gd name="T8" fmla="*/ 294 w 454"/>
                <a:gd name="T9" fmla="*/ 148 h 182"/>
                <a:gd name="T10" fmla="*/ 308 w 454"/>
                <a:gd name="T11" fmla="*/ 156 h 182"/>
                <a:gd name="T12" fmla="*/ 322 w 454"/>
                <a:gd name="T13" fmla="*/ 168 h 182"/>
                <a:gd name="T14" fmla="*/ 322 w 454"/>
                <a:gd name="T15" fmla="*/ 168 h 182"/>
                <a:gd name="T16" fmla="*/ 336 w 454"/>
                <a:gd name="T17" fmla="*/ 174 h 182"/>
                <a:gd name="T18" fmla="*/ 350 w 454"/>
                <a:gd name="T19" fmla="*/ 180 h 182"/>
                <a:gd name="T20" fmla="*/ 364 w 454"/>
                <a:gd name="T21" fmla="*/ 182 h 182"/>
                <a:gd name="T22" fmla="*/ 380 w 454"/>
                <a:gd name="T23" fmla="*/ 182 h 182"/>
                <a:gd name="T24" fmla="*/ 380 w 454"/>
                <a:gd name="T25" fmla="*/ 182 h 182"/>
                <a:gd name="T26" fmla="*/ 380 w 454"/>
                <a:gd name="T27" fmla="*/ 182 h 182"/>
                <a:gd name="T28" fmla="*/ 396 w 454"/>
                <a:gd name="T29" fmla="*/ 178 h 182"/>
                <a:gd name="T30" fmla="*/ 410 w 454"/>
                <a:gd name="T31" fmla="*/ 172 h 182"/>
                <a:gd name="T32" fmla="*/ 422 w 454"/>
                <a:gd name="T33" fmla="*/ 164 h 182"/>
                <a:gd name="T34" fmla="*/ 432 w 454"/>
                <a:gd name="T35" fmla="*/ 154 h 182"/>
                <a:gd name="T36" fmla="*/ 440 w 454"/>
                <a:gd name="T37" fmla="*/ 140 h 182"/>
                <a:gd name="T38" fmla="*/ 448 w 454"/>
                <a:gd name="T39" fmla="*/ 126 h 182"/>
                <a:gd name="T40" fmla="*/ 452 w 454"/>
                <a:gd name="T41" fmla="*/ 108 h 182"/>
                <a:gd name="T42" fmla="*/ 454 w 454"/>
                <a:gd name="T43" fmla="*/ 92 h 182"/>
                <a:gd name="T44" fmla="*/ 454 w 454"/>
                <a:gd name="T45" fmla="*/ 92 h 182"/>
                <a:gd name="T46" fmla="*/ 452 w 454"/>
                <a:gd name="T47" fmla="*/ 74 h 182"/>
                <a:gd name="T48" fmla="*/ 448 w 454"/>
                <a:gd name="T49" fmla="*/ 56 h 182"/>
                <a:gd name="T50" fmla="*/ 440 w 454"/>
                <a:gd name="T51" fmla="*/ 40 h 182"/>
                <a:gd name="T52" fmla="*/ 430 w 454"/>
                <a:gd name="T53" fmla="*/ 28 h 182"/>
                <a:gd name="T54" fmla="*/ 418 w 454"/>
                <a:gd name="T55" fmla="*/ 16 h 182"/>
                <a:gd name="T56" fmla="*/ 406 w 454"/>
                <a:gd name="T57" fmla="*/ 8 h 182"/>
                <a:gd name="T58" fmla="*/ 390 w 454"/>
                <a:gd name="T59" fmla="*/ 2 h 182"/>
                <a:gd name="T60" fmla="*/ 374 w 454"/>
                <a:gd name="T61" fmla="*/ 0 h 182"/>
                <a:gd name="T62" fmla="*/ 374 w 454"/>
                <a:gd name="T63" fmla="*/ 0 h 182"/>
                <a:gd name="T64" fmla="*/ 374 w 454"/>
                <a:gd name="T65" fmla="*/ 0 h 182"/>
                <a:gd name="T66" fmla="*/ 360 w 454"/>
                <a:gd name="T67" fmla="*/ 0 h 182"/>
                <a:gd name="T68" fmla="*/ 348 w 454"/>
                <a:gd name="T69" fmla="*/ 2 h 182"/>
                <a:gd name="T70" fmla="*/ 334 w 454"/>
                <a:gd name="T71" fmla="*/ 8 h 182"/>
                <a:gd name="T72" fmla="*/ 322 w 454"/>
                <a:gd name="T73" fmla="*/ 16 h 182"/>
                <a:gd name="T74" fmla="*/ 322 w 454"/>
                <a:gd name="T75" fmla="*/ 16 h 182"/>
                <a:gd name="T76" fmla="*/ 296 w 454"/>
                <a:gd name="T77" fmla="*/ 32 h 182"/>
                <a:gd name="T78" fmla="*/ 270 w 454"/>
                <a:gd name="T79" fmla="*/ 44 h 182"/>
                <a:gd name="T80" fmla="*/ 270 w 454"/>
                <a:gd name="T81" fmla="*/ 44 h 182"/>
                <a:gd name="T82" fmla="*/ 230 w 454"/>
                <a:gd name="T83" fmla="*/ 54 h 182"/>
                <a:gd name="T84" fmla="*/ 0 w 454"/>
                <a:gd name="T85" fmla="*/ 56 h 182"/>
                <a:gd name="T86" fmla="*/ 0 w 454"/>
                <a:gd name="T87" fmla="*/ 128 h 182"/>
                <a:gd name="T88" fmla="*/ 230 w 454"/>
                <a:gd name="T89" fmla="*/ 128 h 182"/>
                <a:gd name="T90" fmla="*/ 266 w 454"/>
                <a:gd name="T91" fmla="*/ 13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4" h="182">
                  <a:moveTo>
                    <a:pt x="266" y="138"/>
                  </a:moveTo>
                  <a:lnTo>
                    <a:pt x="266" y="136"/>
                  </a:lnTo>
                  <a:lnTo>
                    <a:pt x="266" y="136"/>
                  </a:lnTo>
                  <a:lnTo>
                    <a:pt x="282" y="142"/>
                  </a:lnTo>
                  <a:lnTo>
                    <a:pt x="294" y="148"/>
                  </a:lnTo>
                  <a:lnTo>
                    <a:pt x="308" y="156"/>
                  </a:lnTo>
                  <a:lnTo>
                    <a:pt x="322" y="168"/>
                  </a:lnTo>
                  <a:lnTo>
                    <a:pt x="322" y="168"/>
                  </a:lnTo>
                  <a:lnTo>
                    <a:pt x="336" y="174"/>
                  </a:lnTo>
                  <a:lnTo>
                    <a:pt x="350" y="180"/>
                  </a:lnTo>
                  <a:lnTo>
                    <a:pt x="364" y="182"/>
                  </a:lnTo>
                  <a:lnTo>
                    <a:pt x="380" y="182"/>
                  </a:lnTo>
                  <a:lnTo>
                    <a:pt x="380" y="182"/>
                  </a:lnTo>
                  <a:lnTo>
                    <a:pt x="380" y="182"/>
                  </a:lnTo>
                  <a:lnTo>
                    <a:pt x="396" y="178"/>
                  </a:lnTo>
                  <a:lnTo>
                    <a:pt x="410" y="172"/>
                  </a:lnTo>
                  <a:lnTo>
                    <a:pt x="422" y="164"/>
                  </a:lnTo>
                  <a:lnTo>
                    <a:pt x="432" y="154"/>
                  </a:lnTo>
                  <a:lnTo>
                    <a:pt x="440" y="140"/>
                  </a:lnTo>
                  <a:lnTo>
                    <a:pt x="448" y="126"/>
                  </a:lnTo>
                  <a:lnTo>
                    <a:pt x="452" y="108"/>
                  </a:lnTo>
                  <a:lnTo>
                    <a:pt x="454" y="92"/>
                  </a:lnTo>
                  <a:lnTo>
                    <a:pt x="454" y="92"/>
                  </a:lnTo>
                  <a:lnTo>
                    <a:pt x="452" y="74"/>
                  </a:lnTo>
                  <a:lnTo>
                    <a:pt x="448" y="56"/>
                  </a:lnTo>
                  <a:lnTo>
                    <a:pt x="440" y="40"/>
                  </a:lnTo>
                  <a:lnTo>
                    <a:pt x="430" y="28"/>
                  </a:lnTo>
                  <a:lnTo>
                    <a:pt x="418" y="16"/>
                  </a:lnTo>
                  <a:lnTo>
                    <a:pt x="406" y="8"/>
                  </a:lnTo>
                  <a:lnTo>
                    <a:pt x="390" y="2"/>
                  </a:lnTo>
                  <a:lnTo>
                    <a:pt x="374" y="0"/>
                  </a:lnTo>
                  <a:lnTo>
                    <a:pt x="374" y="0"/>
                  </a:lnTo>
                  <a:lnTo>
                    <a:pt x="374" y="0"/>
                  </a:lnTo>
                  <a:lnTo>
                    <a:pt x="360" y="0"/>
                  </a:lnTo>
                  <a:lnTo>
                    <a:pt x="348" y="2"/>
                  </a:lnTo>
                  <a:lnTo>
                    <a:pt x="334" y="8"/>
                  </a:lnTo>
                  <a:lnTo>
                    <a:pt x="322" y="16"/>
                  </a:lnTo>
                  <a:lnTo>
                    <a:pt x="322" y="16"/>
                  </a:lnTo>
                  <a:lnTo>
                    <a:pt x="296" y="32"/>
                  </a:lnTo>
                  <a:lnTo>
                    <a:pt x="270" y="44"/>
                  </a:lnTo>
                  <a:lnTo>
                    <a:pt x="270" y="44"/>
                  </a:lnTo>
                  <a:lnTo>
                    <a:pt x="230" y="54"/>
                  </a:lnTo>
                  <a:lnTo>
                    <a:pt x="0" y="56"/>
                  </a:lnTo>
                  <a:lnTo>
                    <a:pt x="0" y="128"/>
                  </a:lnTo>
                  <a:lnTo>
                    <a:pt x="230" y="128"/>
                  </a:lnTo>
                  <a:lnTo>
                    <a:pt x="266" y="138"/>
                  </a:lnTo>
                  <a:close/>
                </a:path>
              </a:pathLst>
            </a:custGeom>
            <a:solidFill>
              <a:srgbClr val="CD19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6" name="Freeform 837">
              <a:extLst>
                <a:ext uri="{FF2B5EF4-FFF2-40B4-BE49-F238E27FC236}">
                  <a16:creationId xmlns:a16="http://schemas.microsoft.com/office/drawing/2014/main" id="{C44EDFDC-0698-46D5-8F11-E832E5E76449}"/>
                </a:ext>
              </a:extLst>
            </p:cNvPr>
            <p:cNvSpPr>
              <a:spLocks/>
            </p:cNvSpPr>
            <p:nvPr/>
          </p:nvSpPr>
          <p:spPr bwMode="auto">
            <a:xfrm>
              <a:off x="10396538" y="8702675"/>
              <a:ext cx="288925" cy="733425"/>
            </a:xfrm>
            <a:custGeom>
              <a:avLst/>
              <a:gdLst>
                <a:gd name="T0" fmla="*/ 136 w 182"/>
                <a:gd name="T1" fmla="*/ 188 h 462"/>
                <a:gd name="T2" fmla="*/ 136 w 182"/>
                <a:gd name="T3" fmla="*/ 188 h 462"/>
                <a:gd name="T4" fmla="*/ 136 w 182"/>
                <a:gd name="T5" fmla="*/ 188 h 462"/>
                <a:gd name="T6" fmla="*/ 142 w 182"/>
                <a:gd name="T7" fmla="*/ 172 h 462"/>
                <a:gd name="T8" fmla="*/ 148 w 182"/>
                <a:gd name="T9" fmla="*/ 158 h 462"/>
                <a:gd name="T10" fmla="*/ 156 w 182"/>
                <a:gd name="T11" fmla="*/ 146 h 462"/>
                <a:gd name="T12" fmla="*/ 166 w 182"/>
                <a:gd name="T13" fmla="*/ 132 h 462"/>
                <a:gd name="T14" fmla="*/ 166 w 182"/>
                <a:gd name="T15" fmla="*/ 132 h 462"/>
                <a:gd name="T16" fmla="*/ 174 w 182"/>
                <a:gd name="T17" fmla="*/ 118 h 462"/>
                <a:gd name="T18" fmla="*/ 180 w 182"/>
                <a:gd name="T19" fmla="*/ 104 h 462"/>
                <a:gd name="T20" fmla="*/ 182 w 182"/>
                <a:gd name="T21" fmla="*/ 90 h 462"/>
                <a:gd name="T22" fmla="*/ 182 w 182"/>
                <a:gd name="T23" fmla="*/ 74 h 462"/>
                <a:gd name="T24" fmla="*/ 182 w 182"/>
                <a:gd name="T25" fmla="*/ 74 h 462"/>
                <a:gd name="T26" fmla="*/ 182 w 182"/>
                <a:gd name="T27" fmla="*/ 74 h 462"/>
                <a:gd name="T28" fmla="*/ 178 w 182"/>
                <a:gd name="T29" fmla="*/ 58 h 462"/>
                <a:gd name="T30" fmla="*/ 172 w 182"/>
                <a:gd name="T31" fmla="*/ 44 h 462"/>
                <a:gd name="T32" fmla="*/ 164 w 182"/>
                <a:gd name="T33" fmla="*/ 32 h 462"/>
                <a:gd name="T34" fmla="*/ 154 w 182"/>
                <a:gd name="T35" fmla="*/ 22 h 462"/>
                <a:gd name="T36" fmla="*/ 140 w 182"/>
                <a:gd name="T37" fmla="*/ 12 h 462"/>
                <a:gd name="T38" fmla="*/ 126 w 182"/>
                <a:gd name="T39" fmla="*/ 6 h 462"/>
                <a:gd name="T40" fmla="*/ 108 w 182"/>
                <a:gd name="T41" fmla="*/ 2 h 462"/>
                <a:gd name="T42" fmla="*/ 92 w 182"/>
                <a:gd name="T43" fmla="*/ 0 h 462"/>
                <a:gd name="T44" fmla="*/ 92 w 182"/>
                <a:gd name="T45" fmla="*/ 0 h 462"/>
                <a:gd name="T46" fmla="*/ 72 w 182"/>
                <a:gd name="T47" fmla="*/ 2 h 462"/>
                <a:gd name="T48" fmla="*/ 56 w 182"/>
                <a:gd name="T49" fmla="*/ 6 h 462"/>
                <a:gd name="T50" fmla="*/ 40 w 182"/>
                <a:gd name="T51" fmla="*/ 14 h 462"/>
                <a:gd name="T52" fmla="*/ 28 w 182"/>
                <a:gd name="T53" fmla="*/ 24 h 462"/>
                <a:gd name="T54" fmla="*/ 16 w 182"/>
                <a:gd name="T55" fmla="*/ 36 h 462"/>
                <a:gd name="T56" fmla="*/ 8 w 182"/>
                <a:gd name="T57" fmla="*/ 48 h 462"/>
                <a:gd name="T58" fmla="*/ 2 w 182"/>
                <a:gd name="T59" fmla="*/ 64 h 462"/>
                <a:gd name="T60" fmla="*/ 0 w 182"/>
                <a:gd name="T61" fmla="*/ 78 h 462"/>
                <a:gd name="T62" fmla="*/ 0 w 182"/>
                <a:gd name="T63" fmla="*/ 78 h 462"/>
                <a:gd name="T64" fmla="*/ 0 w 182"/>
                <a:gd name="T65" fmla="*/ 78 h 462"/>
                <a:gd name="T66" fmla="*/ 0 w 182"/>
                <a:gd name="T67" fmla="*/ 94 h 462"/>
                <a:gd name="T68" fmla="*/ 2 w 182"/>
                <a:gd name="T69" fmla="*/ 106 h 462"/>
                <a:gd name="T70" fmla="*/ 8 w 182"/>
                <a:gd name="T71" fmla="*/ 120 h 462"/>
                <a:gd name="T72" fmla="*/ 14 w 182"/>
                <a:gd name="T73" fmla="*/ 132 h 462"/>
                <a:gd name="T74" fmla="*/ 14 w 182"/>
                <a:gd name="T75" fmla="*/ 132 h 462"/>
                <a:gd name="T76" fmla="*/ 32 w 182"/>
                <a:gd name="T77" fmla="*/ 158 h 462"/>
                <a:gd name="T78" fmla="*/ 44 w 182"/>
                <a:gd name="T79" fmla="*/ 184 h 462"/>
                <a:gd name="T80" fmla="*/ 44 w 182"/>
                <a:gd name="T81" fmla="*/ 184 h 462"/>
                <a:gd name="T82" fmla="*/ 54 w 182"/>
                <a:gd name="T83" fmla="*/ 222 h 462"/>
                <a:gd name="T84" fmla="*/ 54 w 182"/>
                <a:gd name="T85" fmla="*/ 462 h 462"/>
                <a:gd name="T86" fmla="*/ 128 w 182"/>
                <a:gd name="T87" fmla="*/ 462 h 462"/>
                <a:gd name="T88" fmla="*/ 128 w 182"/>
                <a:gd name="T89" fmla="*/ 222 h 462"/>
                <a:gd name="T90" fmla="*/ 136 w 182"/>
                <a:gd name="T91" fmla="*/ 188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462">
                  <a:moveTo>
                    <a:pt x="136" y="188"/>
                  </a:moveTo>
                  <a:lnTo>
                    <a:pt x="136" y="188"/>
                  </a:lnTo>
                  <a:lnTo>
                    <a:pt x="136" y="188"/>
                  </a:lnTo>
                  <a:lnTo>
                    <a:pt x="142" y="172"/>
                  </a:lnTo>
                  <a:lnTo>
                    <a:pt x="148" y="158"/>
                  </a:lnTo>
                  <a:lnTo>
                    <a:pt x="156" y="146"/>
                  </a:lnTo>
                  <a:lnTo>
                    <a:pt x="166" y="132"/>
                  </a:lnTo>
                  <a:lnTo>
                    <a:pt x="166" y="132"/>
                  </a:lnTo>
                  <a:lnTo>
                    <a:pt x="174" y="118"/>
                  </a:lnTo>
                  <a:lnTo>
                    <a:pt x="180" y="104"/>
                  </a:lnTo>
                  <a:lnTo>
                    <a:pt x="182" y="90"/>
                  </a:lnTo>
                  <a:lnTo>
                    <a:pt x="182" y="74"/>
                  </a:lnTo>
                  <a:lnTo>
                    <a:pt x="182" y="74"/>
                  </a:lnTo>
                  <a:lnTo>
                    <a:pt x="182" y="74"/>
                  </a:lnTo>
                  <a:lnTo>
                    <a:pt x="178" y="58"/>
                  </a:lnTo>
                  <a:lnTo>
                    <a:pt x="172" y="44"/>
                  </a:lnTo>
                  <a:lnTo>
                    <a:pt x="164" y="32"/>
                  </a:lnTo>
                  <a:lnTo>
                    <a:pt x="154" y="22"/>
                  </a:lnTo>
                  <a:lnTo>
                    <a:pt x="140" y="12"/>
                  </a:lnTo>
                  <a:lnTo>
                    <a:pt x="126" y="6"/>
                  </a:lnTo>
                  <a:lnTo>
                    <a:pt x="108" y="2"/>
                  </a:lnTo>
                  <a:lnTo>
                    <a:pt x="92" y="0"/>
                  </a:lnTo>
                  <a:lnTo>
                    <a:pt x="92" y="0"/>
                  </a:lnTo>
                  <a:lnTo>
                    <a:pt x="72" y="2"/>
                  </a:lnTo>
                  <a:lnTo>
                    <a:pt x="56" y="6"/>
                  </a:lnTo>
                  <a:lnTo>
                    <a:pt x="40" y="14"/>
                  </a:lnTo>
                  <a:lnTo>
                    <a:pt x="28" y="24"/>
                  </a:lnTo>
                  <a:lnTo>
                    <a:pt x="16" y="36"/>
                  </a:lnTo>
                  <a:lnTo>
                    <a:pt x="8" y="48"/>
                  </a:lnTo>
                  <a:lnTo>
                    <a:pt x="2" y="64"/>
                  </a:lnTo>
                  <a:lnTo>
                    <a:pt x="0" y="78"/>
                  </a:lnTo>
                  <a:lnTo>
                    <a:pt x="0" y="78"/>
                  </a:lnTo>
                  <a:lnTo>
                    <a:pt x="0" y="78"/>
                  </a:lnTo>
                  <a:lnTo>
                    <a:pt x="0" y="94"/>
                  </a:lnTo>
                  <a:lnTo>
                    <a:pt x="2" y="106"/>
                  </a:lnTo>
                  <a:lnTo>
                    <a:pt x="8" y="120"/>
                  </a:lnTo>
                  <a:lnTo>
                    <a:pt x="14" y="132"/>
                  </a:lnTo>
                  <a:lnTo>
                    <a:pt x="14" y="132"/>
                  </a:lnTo>
                  <a:lnTo>
                    <a:pt x="32" y="158"/>
                  </a:lnTo>
                  <a:lnTo>
                    <a:pt x="44" y="184"/>
                  </a:lnTo>
                  <a:lnTo>
                    <a:pt x="44" y="184"/>
                  </a:lnTo>
                  <a:lnTo>
                    <a:pt x="54" y="222"/>
                  </a:lnTo>
                  <a:lnTo>
                    <a:pt x="54" y="462"/>
                  </a:lnTo>
                  <a:lnTo>
                    <a:pt x="128" y="462"/>
                  </a:lnTo>
                  <a:lnTo>
                    <a:pt x="128" y="222"/>
                  </a:lnTo>
                  <a:lnTo>
                    <a:pt x="136" y="1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7" name="Freeform 838">
              <a:extLst>
                <a:ext uri="{FF2B5EF4-FFF2-40B4-BE49-F238E27FC236}">
                  <a16:creationId xmlns:a16="http://schemas.microsoft.com/office/drawing/2014/main" id="{4EAEEDBA-90C0-49C2-8638-6564C9EF225B}"/>
                </a:ext>
              </a:extLst>
            </p:cNvPr>
            <p:cNvSpPr>
              <a:spLocks/>
            </p:cNvSpPr>
            <p:nvPr/>
          </p:nvSpPr>
          <p:spPr bwMode="auto">
            <a:xfrm>
              <a:off x="11879263" y="10668000"/>
              <a:ext cx="285750" cy="720725"/>
            </a:xfrm>
            <a:custGeom>
              <a:avLst/>
              <a:gdLst>
                <a:gd name="T0" fmla="*/ 44 w 180"/>
                <a:gd name="T1" fmla="*/ 268 h 454"/>
                <a:gd name="T2" fmla="*/ 44 w 180"/>
                <a:gd name="T3" fmla="*/ 268 h 454"/>
                <a:gd name="T4" fmla="*/ 44 w 180"/>
                <a:gd name="T5" fmla="*/ 268 h 454"/>
                <a:gd name="T6" fmla="*/ 38 w 180"/>
                <a:gd name="T7" fmla="*/ 282 h 454"/>
                <a:gd name="T8" fmla="*/ 32 w 180"/>
                <a:gd name="T9" fmla="*/ 296 h 454"/>
                <a:gd name="T10" fmla="*/ 24 w 180"/>
                <a:gd name="T11" fmla="*/ 308 h 454"/>
                <a:gd name="T12" fmla="*/ 14 w 180"/>
                <a:gd name="T13" fmla="*/ 324 h 454"/>
                <a:gd name="T14" fmla="*/ 14 w 180"/>
                <a:gd name="T15" fmla="*/ 324 h 454"/>
                <a:gd name="T16" fmla="*/ 6 w 180"/>
                <a:gd name="T17" fmla="*/ 336 h 454"/>
                <a:gd name="T18" fmla="*/ 2 w 180"/>
                <a:gd name="T19" fmla="*/ 350 h 454"/>
                <a:gd name="T20" fmla="*/ 0 w 180"/>
                <a:gd name="T21" fmla="*/ 366 h 454"/>
                <a:gd name="T22" fmla="*/ 0 w 180"/>
                <a:gd name="T23" fmla="*/ 382 h 454"/>
                <a:gd name="T24" fmla="*/ 0 w 180"/>
                <a:gd name="T25" fmla="*/ 382 h 454"/>
                <a:gd name="T26" fmla="*/ 0 w 180"/>
                <a:gd name="T27" fmla="*/ 382 h 454"/>
                <a:gd name="T28" fmla="*/ 2 w 180"/>
                <a:gd name="T29" fmla="*/ 396 h 454"/>
                <a:gd name="T30" fmla="*/ 8 w 180"/>
                <a:gd name="T31" fmla="*/ 410 h 454"/>
                <a:gd name="T32" fmla="*/ 16 w 180"/>
                <a:gd name="T33" fmla="*/ 422 h 454"/>
                <a:gd name="T34" fmla="*/ 28 w 180"/>
                <a:gd name="T35" fmla="*/ 434 h 454"/>
                <a:gd name="T36" fmla="*/ 42 w 180"/>
                <a:gd name="T37" fmla="*/ 442 h 454"/>
                <a:gd name="T38" fmla="*/ 56 w 180"/>
                <a:gd name="T39" fmla="*/ 448 h 454"/>
                <a:gd name="T40" fmla="*/ 72 w 180"/>
                <a:gd name="T41" fmla="*/ 452 h 454"/>
                <a:gd name="T42" fmla="*/ 90 w 180"/>
                <a:gd name="T43" fmla="*/ 454 h 454"/>
                <a:gd name="T44" fmla="*/ 90 w 180"/>
                <a:gd name="T45" fmla="*/ 454 h 454"/>
                <a:gd name="T46" fmla="*/ 108 w 180"/>
                <a:gd name="T47" fmla="*/ 452 h 454"/>
                <a:gd name="T48" fmla="*/ 126 w 180"/>
                <a:gd name="T49" fmla="*/ 448 h 454"/>
                <a:gd name="T50" fmla="*/ 140 w 180"/>
                <a:gd name="T51" fmla="*/ 440 h 454"/>
                <a:gd name="T52" fmla="*/ 154 w 180"/>
                <a:gd name="T53" fmla="*/ 432 h 454"/>
                <a:gd name="T54" fmla="*/ 166 w 180"/>
                <a:gd name="T55" fmla="*/ 420 h 454"/>
                <a:gd name="T56" fmla="*/ 174 w 180"/>
                <a:gd name="T57" fmla="*/ 406 h 454"/>
                <a:gd name="T58" fmla="*/ 178 w 180"/>
                <a:gd name="T59" fmla="*/ 392 h 454"/>
                <a:gd name="T60" fmla="*/ 180 w 180"/>
                <a:gd name="T61" fmla="*/ 376 h 454"/>
                <a:gd name="T62" fmla="*/ 180 w 180"/>
                <a:gd name="T63" fmla="*/ 376 h 454"/>
                <a:gd name="T64" fmla="*/ 180 w 180"/>
                <a:gd name="T65" fmla="*/ 376 h 454"/>
                <a:gd name="T66" fmla="*/ 180 w 180"/>
                <a:gd name="T67" fmla="*/ 362 h 454"/>
                <a:gd name="T68" fmla="*/ 178 w 180"/>
                <a:gd name="T69" fmla="*/ 348 h 454"/>
                <a:gd name="T70" fmla="*/ 174 w 180"/>
                <a:gd name="T71" fmla="*/ 336 h 454"/>
                <a:gd name="T72" fmla="*/ 166 w 180"/>
                <a:gd name="T73" fmla="*/ 324 h 454"/>
                <a:gd name="T74" fmla="*/ 166 w 180"/>
                <a:gd name="T75" fmla="*/ 324 h 454"/>
                <a:gd name="T76" fmla="*/ 148 w 180"/>
                <a:gd name="T77" fmla="*/ 298 h 454"/>
                <a:gd name="T78" fmla="*/ 136 w 180"/>
                <a:gd name="T79" fmla="*/ 272 h 454"/>
                <a:gd name="T80" fmla="*/ 136 w 180"/>
                <a:gd name="T81" fmla="*/ 272 h 454"/>
                <a:gd name="T82" fmla="*/ 126 w 180"/>
                <a:gd name="T83" fmla="*/ 232 h 454"/>
                <a:gd name="T84" fmla="*/ 126 w 180"/>
                <a:gd name="T85" fmla="*/ 0 h 454"/>
                <a:gd name="T86" fmla="*/ 54 w 180"/>
                <a:gd name="T87" fmla="*/ 0 h 454"/>
                <a:gd name="T88" fmla="*/ 54 w 180"/>
                <a:gd name="T89" fmla="*/ 232 h 454"/>
                <a:gd name="T90" fmla="*/ 44 w 180"/>
                <a:gd name="T91" fmla="*/ 268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0" h="454">
                  <a:moveTo>
                    <a:pt x="44" y="268"/>
                  </a:moveTo>
                  <a:lnTo>
                    <a:pt x="44" y="268"/>
                  </a:lnTo>
                  <a:lnTo>
                    <a:pt x="44" y="268"/>
                  </a:lnTo>
                  <a:lnTo>
                    <a:pt x="38" y="282"/>
                  </a:lnTo>
                  <a:lnTo>
                    <a:pt x="32" y="296"/>
                  </a:lnTo>
                  <a:lnTo>
                    <a:pt x="24" y="308"/>
                  </a:lnTo>
                  <a:lnTo>
                    <a:pt x="14" y="324"/>
                  </a:lnTo>
                  <a:lnTo>
                    <a:pt x="14" y="324"/>
                  </a:lnTo>
                  <a:lnTo>
                    <a:pt x="6" y="336"/>
                  </a:lnTo>
                  <a:lnTo>
                    <a:pt x="2" y="350"/>
                  </a:lnTo>
                  <a:lnTo>
                    <a:pt x="0" y="366"/>
                  </a:lnTo>
                  <a:lnTo>
                    <a:pt x="0" y="382"/>
                  </a:lnTo>
                  <a:lnTo>
                    <a:pt x="0" y="382"/>
                  </a:lnTo>
                  <a:lnTo>
                    <a:pt x="0" y="382"/>
                  </a:lnTo>
                  <a:lnTo>
                    <a:pt x="2" y="396"/>
                  </a:lnTo>
                  <a:lnTo>
                    <a:pt x="8" y="410"/>
                  </a:lnTo>
                  <a:lnTo>
                    <a:pt x="16" y="422"/>
                  </a:lnTo>
                  <a:lnTo>
                    <a:pt x="28" y="434"/>
                  </a:lnTo>
                  <a:lnTo>
                    <a:pt x="42" y="442"/>
                  </a:lnTo>
                  <a:lnTo>
                    <a:pt x="56" y="448"/>
                  </a:lnTo>
                  <a:lnTo>
                    <a:pt x="72" y="452"/>
                  </a:lnTo>
                  <a:lnTo>
                    <a:pt x="90" y="454"/>
                  </a:lnTo>
                  <a:lnTo>
                    <a:pt x="90" y="454"/>
                  </a:lnTo>
                  <a:lnTo>
                    <a:pt x="108" y="452"/>
                  </a:lnTo>
                  <a:lnTo>
                    <a:pt x="126" y="448"/>
                  </a:lnTo>
                  <a:lnTo>
                    <a:pt x="140" y="440"/>
                  </a:lnTo>
                  <a:lnTo>
                    <a:pt x="154" y="432"/>
                  </a:lnTo>
                  <a:lnTo>
                    <a:pt x="166" y="420"/>
                  </a:lnTo>
                  <a:lnTo>
                    <a:pt x="174" y="406"/>
                  </a:lnTo>
                  <a:lnTo>
                    <a:pt x="178" y="392"/>
                  </a:lnTo>
                  <a:lnTo>
                    <a:pt x="180" y="376"/>
                  </a:lnTo>
                  <a:lnTo>
                    <a:pt x="180" y="376"/>
                  </a:lnTo>
                  <a:lnTo>
                    <a:pt x="180" y="376"/>
                  </a:lnTo>
                  <a:lnTo>
                    <a:pt x="180" y="362"/>
                  </a:lnTo>
                  <a:lnTo>
                    <a:pt x="178" y="348"/>
                  </a:lnTo>
                  <a:lnTo>
                    <a:pt x="174" y="336"/>
                  </a:lnTo>
                  <a:lnTo>
                    <a:pt x="166" y="324"/>
                  </a:lnTo>
                  <a:lnTo>
                    <a:pt x="166" y="324"/>
                  </a:lnTo>
                  <a:lnTo>
                    <a:pt x="148" y="298"/>
                  </a:lnTo>
                  <a:lnTo>
                    <a:pt x="136" y="272"/>
                  </a:lnTo>
                  <a:lnTo>
                    <a:pt x="136" y="272"/>
                  </a:lnTo>
                  <a:lnTo>
                    <a:pt x="126" y="232"/>
                  </a:lnTo>
                  <a:lnTo>
                    <a:pt x="126" y="0"/>
                  </a:lnTo>
                  <a:lnTo>
                    <a:pt x="54" y="0"/>
                  </a:lnTo>
                  <a:lnTo>
                    <a:pt x="54" y="232"/>
                  </a:lnTo>
                  <a:lnTo>
                    <a:pt x="44" y="26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8" name="Freeform 839">
              <a:extLst>
                <a:ext uri="{FF2B5EF4-FFF2-40B4-BE49-F238E27FC236}">
                  <a16:creationId xmlns:a16="http://schemas.microsoft.com/office/drawing/2014/main" id="{C406A2E8-A347-455D-B45B-2AF748BB5A0D}"/>
                </a:ext>
              </a:extLst>
            </p:cNvPr>
            <p:cNvSpPr>
              <a:spLocks/>
            </p:cNvSpPr>
            <p:nvPr/>
          </p:nvSpPr>
          <p:spPr bwMode="auto">
            <a:xfrm>
              <a:off x="12723813" y="7750175"/>
              <a:ext cx="1987550" cy="1374775"/>
            </a:xfrm>
            <a:custGeom>
              <a:avLst/>
              <a:gdLst>
                <a:gd name="T0" fmla="*/ 614 w 1252"/>
                <a:gd name="T1" fmla="*/ 780 h 866"/>
                <a:gd name="T2" fmla="*/ 588 w 1252"/>
                <a:gd name="T3" fmla="*/ 734 h 866"/>
                <a:gd name="T4" fmla="*/ 578 w 1252"/>
                <a:gd name="T5" fmla="*/ 716 h 866"/>
                <a:gd name="T6" fmla="*/ 566 w 1252"/>
                <a:gd name="T7" fmla="*/ 678 h 866"/>
                <a:gd name="T8" fmla="*/ 568 w 1252"/>
                <a:gd name="T9" fmla="*/ 656 h 866"/>
                <a:gd name="T10" fmla="*/ 568 w 1252"/>
                <a:gd name="T11" fmla="*/ 652 h 866"/>
                <a:gd name="T12" fmla="*/ 568 w 1252"/>
                <a:gd name="T13" fmla="*/ 652 h 866"/>
                <a:gd name="T14" fmla="*/ 572 w 1252"/>
                <a:gd name="T15" fmla="*/ 630 h 866"/>
                <a:gd name="T16" fmla="*/ 594 w 1252"/>
                <a:gd name="T17" fmla="*/ 592 h 866"/>
                <a:gd name="T18" fmla="*/ 630 w 1252"/>
                <a:gd name="T19" fmla="*/ 564 h 866"/>
                <a:gd name="T20" fmla="*/ 676 w 1252"/>
                <a:gd name="T21" fmla="*/ 548 h 866"/>
                <a:gd name="T22" fmla="*/ 702 w 1252"/>
                <a:gd name="T23" fmla="*/ 546 h 866"/>
                <a:gd name="T24" fmla="*/ 728 w 1252"/>
                <a:gd name="T25" fmla="*/ 548 h 866"/>
                <a:gd name="T26" fmla="*/ 776 w 1252"/>
                <a:gd name="T27" fmla="*/ 566 h 866"/>
                <a:gd name="T28" fmla="*/ 812 w 1252"/>
                <a:gd name="T29" fmla="*/ 596 h 866"/>
                <a:gd name="T30" fmla="*/ 824 w 1252"/>
                <a:gd name="T31" fmla="*/ 616 h 866"/>
                <a:gd name="T32" fmla="*/ 832 w 1252"/>
                <a:gd name="T33" fmla="*/ 638 h 866"/>
                <a:gd name="T34" fmla="*/ 836 w 1252"/>
                <a:gd name="T35" fmla="*/ 662 h 866"/>
                <a:gd name="T36" fmla="*/ 836 w 1252"/>
                <a:gd name="T37" fmla="*/ 662 h 866"/>
                <a:gd name="T38" fmla="*/ 830 w 1252"/>
                <a:gd name="T39" fmla="*/ 700 h 866"/>
                <a:gd name="T40" fmla="*/ 814 w 1252"/>
                <a:gd name="T41" fmla="*/ 734 h 866"/>
                <a:gd name="T42" fmla="*/ 800 w 1252"/>
                <a:gd name="T43" fmla="*/ 756 h 866"/>
                <a:gd name="T44" fmla="*/ 782 w 1252"/>
                <a:gd name="T45" fmla="*/ 806 h 866"/>
                <a:gd name="T46" fmla="*/ 782 w 1252"/>
                <a:gd name="T47" fmla="*/ 866 h 866"/>
                <a:gd name="T48" fmla="*/ 1252 w 1252"/>
                <a:gd name="T49" fmla="*/ 866 h 866"/>
                <a:gd name="T50" fmla="*/ 1154 w 1252"/>
                <a:gd name="T51" fmla="*/ 688 h 866"/>
                <a:gd name="T52" fmla="*/ 1068 w 1252"/>
                <a:gd name="T53" fmla="*/ 518 h 866"/>
                <a:gd name="T54" fmla="*/ 1012 w 1252"/>
                <a:gd name="T55" fmla="*/ 398 h 866"/>
                <a:gd name="T56" fmla="*/ 966 w 1252"/>
                <a:gd name="T57" fmla="*/ 282 h 866"/>
                <a:gd name="T58" fmla="*/ 938 w 1252"/>
                <a:gd name="T59" fmla="*/ 182 h 866"/>
                <a:gd name="T60" fmla="*/ 934 w 1252"/>
                <a:gd name="T61" fmla="*/ 142 h 866"/>
                <a:gd name="T62" fmla="*/ 934 w 1252"/>
                <a:gd name="T63" fmla="*/ 130 h 866"/>
                <a:gd name="T64" fmla="*/ 944 w 1252"/>
                <a:gd name="T65" fmla="*/ 92 h 866"/>
                <a:gd name="T66" fmla="*/ 960 w 1252"/>
                <a:gd name="T67" fmla="*/ 30 h 866"/>
                <a:gd name="T68" fmla="*/ 0 w 1252"/>
                <a:gd name="T69" fmla="*/ 0 h 866"/>
                <a:gd name="T70" fmla="*/ 56 w 1252"/>
                <a:gd name="T71" fmla="*/ 144 h 866"/>
                <a:gd name="T72" fmla="*/ 82 w 1252"/>
                <a:gd name="T73" fmla="*/ 138 h 866"/>
                <a:gd name="T74" fmla="*/ 128 w 1252"/>
                <a:gd name="T75" fmla="*/ 112 h 866"/>
                <a:gd name="T76" fmla="*/ 146 w 1252"/>
                <a:gd name="T77" fmla="*/ 102 h 866"/>
                <a:gd name="T78" fmla="*/ 186 w 1252"/>
                <a:gd name="T79" fmla="*/ 90 h 866"/>
                <a:gd name="T80" fmla="*/ 206 w 1252"/>
                <a:gd name="T81" fmla="*/ 92 h 866"/>
                <a:gd name="T82" fmla="*/ 210 w 1252"/>
                <a:gd name="T83" fmla="*/ 92 h 866"/>
                <a:gd name="T84" fmla="*/ 210 w 1252"/>
                <a:gd name="T85" fmla="*/ 92 h 866"/>
                <a:gd name="T86" fmla="*/ 232 w 1252"/>
                <a:gd name="T87" fmla="*/ 96 h 866"/>
                <a:gd name="T88" fmla="*/ 270 w 1252"/>
                <a:gd name="T89" fmla="*/ 118 h 866"/>
                <a:gd name="T90" fmla="*/ 298 w 1252"/>
                <a:gd name="T91" fmla="*/ 154 h 866"/>
                <a:gd name="T92" fmla="*/ 314 w 1252"/>
                <a:gd name="T93" fmla="*/ 200 h 866"/>
                <a:gd name="T94" fmla="*/ 316 w 1252"/>
                <a:gd name="T95" fmla="*/ 226 h 866"/>
                <a:gd name="T96" fmla="*/ 314 w 1252"/>
                <a:gd name="T97" fmla="*/ 252 h 866"/>
                <a:gd name="T98" fmla="*/ 296 w 1252"/>
                <a:gd name="T99" fmla="*/ 300 h 866"/>
                <a:gd name="T100" fmla="*/ 266 w 1252"/>
                <a:gd name="T101" fmla="*/ 336 h 866"/>
                <a:gd name="T102" fmla="*/ 246 w 1252"/>
                <a:gd name="T103" fmla="*/ 348 h 866"/>
                <a:gd name="T104" fmla="*/ 224 w 1252"/>
                <a:gd name="T105" fmla="*/ 356 h 866"/>
                <a:gd name="T106" fmla="*/ 200 w 1252"/>
                <a:gd name="T107" fmla="*/ 360 h 866"/>
                <a:gd name="T108" fmla="*/ 200 w 1252"/>
                <a:gd name="T109" fmla="*/ 360 h 866"/>
                <a:gd name="T110" fmla="*/ 162 w 1252"/>
                <a:gd name="T111" fmla="*/ 354 h 866"/>
                <a:gd name="T112" fmla="*/ 128 w 1252"/>
                <a:gd name="T113" fmla="*/ 338 h 866"/>
                <a:gd name="T114" fmla="*/ 108 w 1252"/>
                <a:gd name="T115" fmla="*/ 324 h 866"/>
                <a:gd name="T116" fmla="*/ 56 w 1252"/>
                <a:gd name="T117" fmla="*/ 306 h 866"/>
                <a:gd name="T118" fmla="*/ 0 w 1252"/>
                <a:gd name="T119" fmla="*/ 306 h 866"/>
                <a:gd name="T120" fmla="*/ 620 w 1252"/>
                <a:gd name="T121" fmla="*/ 866 h 866"/>
                <a:gd name="T122" fmla="*/ 614 w 1252"/>
                <a:gd name="T123" fmla="*/ 78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52" h="866">
                  <a:moveTo>
                    <a:pt x="614" y="780"/>
                  </a:moveTo>
                  <a:lnTo>
                    <a:pt x="614" y="780"/>
                  </a:lnTo>
                  <a:lnTo>
                    <a:pt x="604" y="758"/>
                  </a:lnTo>
                  <a:lnTo>
                    <a:pt x="588" y="734"/>
                  </a:lnTo>
                  <a:lnTo>
                    <a:pt x="588" y="734"/>
                  </a:lnTo>
                  <a:lnTo>
                    <a:pt x="578" y="716"/>
                  </a:lnTo>
                  <a:lnTo>
                    <a:pt x="570" y="698"/>
                  </a:lnTo>
                  <a:lnTo>
                    <a:pt x="566" y="678"/>
                  </a:lnTo>
                  <a:lnTo>
                    <a:pt x="568" y="656"/>
                  </a:lnTo>
                  <a:lnTo>
                    <a:pt x="568" y="656"/>
                  </a:lnTo>
                  <a:lnTo>
                    <a:pt x="568" y="654"/>
                  </a:lnTo>
                  <a:lnTo>
                    <a:pt x="568" y="652"/>
                  </a:lnTo>
                  <a:lnTo>
                    <a:pt x="568" y="652"/>
                  </a:lnTo>
                  <a:lnTo>
                    <a:pt x="568" y="652"/>
                  </a:lnTo>
                  <a:lnTo>
                    <a:pt x="570" y="640"/>
                  </a:lnTo>
                  <a:lnTo>
                    <a:pt x="572" y="630"/>
                  </a:lnTo>
                  <a:lnTo>
                    <a:pt x="580" y="610"/>
                  </a:lnTo>
                  <a:lnTo>
                    <a:pt x="594" y="592"/>
                  </a:lnTo>
                  <a:lnTo>
                    <a:pt x="610" y="576"/>
                  </a:lnTo>
                  <a:lnTo>
                    <a:pt x="630" y="564"/>
                  </a:lnTo>
                  <a:lnTo>
                    <a:pt x="652" y="554"/>
                  </a:lnTo>
                  <a:lnTo>
                    <a:pt x="676" y="548"/>
                  </a:lnTo>
                  <a:lnTo>
                    <a:pt x="702" y="546"/>
                  </a:lnTo>
                  <a:lnTo>
                    <a:pt x="702" y="546"/>
                  </a:lnTo>
                  <a:lnTo>
                    <a:pt x="714" y="546"/>
                  </a:lnTo>
                  <a:lnTo>
                    <a:pt x="728" y="548"/>
                  </a:lnTo>
                  <a:lnTo>
                    <a:pt x="754" y="554"/>
                  </a:lnTo>
                  <a:lnTo>
                    <a:pt x="776" y="566"/>
                  </a:lnTo>
                  <a:lnTo>
                    <a:pt x="796" y="580"/>
                  </a:lnTo>
                  <a:lnTo>
                    <a:pt x="812" y="596"/>
                  </a:lnTo>
                  <a:lnTo>
                    <a:pt x="820" y="606"/>
                  </a:lnTo>
                  <a:lnTo>
                    <a:pt x="824" y="616"/>
                  </a:lnTo>
                  <a:lnTo>
                    <a:pt x="830" y="628"/>
                  </a:lnTo>
                  <a:lnTo>
                    <a:pt x="832" y="638"/>
                  </a:lnTo>
                  <a:lnTo>
                    <a:pt x="834" y="650"/>
                  </a:lnTo>
                  <a:lnTo>
                    <a:pt x="836" y="662"/>
                  </a:lnTo>
                  <a:lnTo>
                    <a:pt x="836" y="662"/>
                  </a:lnTo>
                  <a:lnTo>
                    <a:pt x="836" y="662"/>
                  </a:lnTo>
                  <a:lnTo>
                    <a:pt x="834" y="682"/>
                  </a:lnTo>
                  <a:lnTo>
                    <a:pt x="830" y="700"/>
                  </a:lnTo>
                  <a:lnTo>
                    <a:pt x="824" y="718"/>
                  </a:lnTo>
                  <a:lnTo>
                    <a:pt x="814" y="734"/>
                  </a:lnTo>
                  <a:lnTo>
                    <a:pt x="814" y="734"/>
                  </a:lnTo>
                  <a:lnTo>
                    <a:pt x="800" y="756"/>
                  </a:lnTo>
                  <a:lnTo>
                    <a:pt x="790" y="776"/>
                  </a:lnTo>
                  <a:lnTo>
                    <a:pt x="782" y="806"/>
                  </a:lnTo>
                  <a:lnTo>
                    <a:pt x="782" y="806"/>
                  </a:lnTo>
                  <a:lnTo>
                    <a:pt x="782" y="866"/>
                  </a:lnTo>
                  <a:lnTo>
                    <a:pt x="1252" y="866"/>
                  </a:lnTo>
                  <a:lnTo>
                    <a:pt x="1252" y="866"/>
                  </a:lnTo>
                  <a:lnTo>
                    <a:pt x="1204" y="780"/>
                  </a:lnTo>
                  <a:lnTo>
                    <a:pt x="1154" y="688"/>
                  </a:lnTo>
                  <a:lnTo>
                    <a:pt x="1096" y="578"/>
                  </a:lnTo>
                  <a:lnTo>
                    <a:pt x="1068" y="518"/>
                  </a:lnTo>
                  <a:lnTo>
                    <a:pt x="1038" y="458"/>
                  </a:lnTo>
                  <a:lnTo>
                    <a:pt x="1012" y="398"/>
                  </a:lnTo>
                  <a:lnTo>
                    <a:pt x="988" y="338"/>
                  </a:lnTo>
                  <a:lnTo>
                    <a:pt x="966" y="282"/>
                  </a:lnTo>
                  <a:lnTo>
                    <a:pt x="950" y="230"/>
                  </a:lnTo>
                  <a:lnTo>
                    <a:pt x="938" y="182"/>
                  </a:lnTo>
                  <a:lnTo>
                    <a:pt x="936" y="162"/>
                  </a:lnTo>
                  <a:lnTo>
                    <a:pt x="934" y="142"/>
                  </a:lnTo>
                  <a:lnTo>
                    <a:pt x="934" y="142"/>
                  </a:lnTo>
                  <a:lnTo>
                    <a:pt x="934" y="130"/>
                  </a:lnTo>
                  <a:lnTo>
                    <a:pt x="936" y="118"/>
                  </a:lnTo>
                  <a:lnTo>
                    <a:pt x="944" y="92"/>
                  </a:lnTo>
                  <a:lnTo>
                    <a:pt x="954" y="56"/>
                  </a:lnTo>
                  <a:lnTo>
                    <a:pt x="960" y="30"/>
                  </a:lnTo>
                  <a:lnTo>
                    <a:pt x="964" y="0"/>
                  </a:lnTo>
                  <a:lnTo>
                    <a:pt x="0" y="0"/>
                  </a:lnTo>
                  <a:lnTo>
                    <a:pt x="0" y="144"/>
                  </a:lnTo>
                  <a:lnTo>
                    <a:pt x="56" y="144"/>
                  </a:lnTo>
                  <a:lnTo>
                    <a:pt x="82" y="138"/>
                  </a:lnTo>
                  <a:lnTo>
                    <a:pt x="82" y="138"/>
                  </a:lnTo>
                  <a:lnTo>
                    <a:pt x="106" y="128"/>
                  </a:lnTo>
                  <a:lnTo>
                    <a:pt x="128" y="112"/>
                  </a:lnTo>
                  <a:lnTo>
                    <a:pt x="128" y="112"/>
                  </a:lnTo>
                  <a:lnTo>
                    <a:pt x="146" y="102"/>
                  </a:lnTo>
                  <a:lnTo>
                    <a:pt x="166" y="94"/>
                  </a:lnTo>
                  <a:lnTo>
                    <a:pt x="186" y="90"/>
                  </a:lnTo>
                  <a:lnTo>
                    <a:pt x="206" y="92"/>
                  </a:lnTo>
                  <a:lnTo>
                    <a:pt x="206" y="92"/>
                  </a:lnTo>
                  <a:lnTo>
                    <a:pt x="210" y="92"/>
                  </a:lnTo>
                  <a:lnTo>
                    <a:pt x="210" y="92"/>
                  </a:lnTo>
                  <a:lnTo>
                    <a:pt x="210" y="92"/>
                  </a:lnTo>
                  <a:lnTo>
                    <a:pt x="210" y="92"/>
                  </a:lnTo>
                  <a:lnTo>
                    <a:pt x="222" y="94"/>
                  </a:lnTo>
                  <a:lnTo>
                    <a:pt x="232" y="96"/>
                  </a:lnTo>
                  <a:lnTo>
                    <a:pt x="252" y="106"/>
                  </a:lnTo>
                  <a:lnTo>
                    <a:pt x="270" y="118"/>
                  </a:lnTo>
                  <a:lnTo>
                    <a:pt x="286" y="134"/>
                  </a:lnTo>
                  <a:lnTo>
                    <a:pt x="298" y="154"/>
                  </a:lnTo>
                  <a:lnTo>
                    <a:pt x="308" y="176"/>
                  </a:lnTo>
                  <a:lnTo>
                    <a:pt x="314" y="200"/>
                  </a:lnTo>
                  <a:lnTo>
                    <a:pt x="316" y="226"/>
                  </a:lnTo>
                  <a:lnTo>
                    <a:pt x="316" y="226"/>
                  </a:lnTo>
                  <a:lnTo>
                    <a:pt x="316" y="240"/>
                  </a:lnTo>
                  <a:lnTo>
                    <a:pt x="314" y="252"/>
                  </a:lnTo>
                  <a:lnTo>
                    <a:pt x="308" y="278"/>
                  </a:lnTo>
                  <a:lnTo>
                    <a:pt x="296" y="300"/>
                  </a:lnTo>
                  <a:lnTo>
                    <a:pt x="282" y="320"/>
                  </a:lnTo>
                  <a:lnTo>
                    <a:pt x="266" y="336"/>
                  </a:lnTo>
                  <a:lnTo>
                    <a:pt x="256" y="344"/>
                  </a:lnTo>
                  <a:lnTo>
                    <a:pt x="246" y="348"/>
                  </a:lnTo>
                  <a:lnTo>
                    <a:pt x="236" y="354"/>
                  </a:lnTo>
                  <a:lnTo>
                    <a:pt x="224" y="356"/>
                  </a:lnTo>
                  <a:lnTo>
                    <a:pt x="212" y="358"/>
                  </a:lnTo>
                  <a:lnTo>
                    <a:pt x="200" y="360"/>
                  </a:lnTo>
                  <a:lnTo>
                    <a:pt x="200" y="360"/>
                  </a:lnTo>
                  <a:lnTo>
                    <a:pt x="200" y="360"/>
                  </a:lnTo>
                  <a:lnTo>
                    <a:pt x="182" y="358"/>
                  </a:lnTo>
                  <a:lnTo>
                    <a:pt x="162" y="354"/>
                  </a:lnTo>
                  <a:lnTo>
                    <a:pt x="146" y="348"/>
                  </a:lnTo>
                  <a:lnTo>
                    <a:pt x="128" y="338"/>
                  </a:lnTo>
                  <a:lnTo>
                    <a:pt x="128" y="338"/>
                  </a:lnTo>
                  <a:lnTo>
                    <a:pt x="108" y="324"/>
                  </a:lnTo>
                  <a:lnTo>
                    <a:pt x="88" y="314"/>
                  </a:lnTo>
                  <a:lnTo>
                    <a:pt x="56" y="306"/>
                  </a:lnTo>
                  <a:lnTo>
                    <a:pt x="56" y="306"/>
                  </a:lnTo>
                  <a:lnTo>
                    <a:pt x="0" y="306"/>
                  </a:lnTo>
                  <a:lnTo>
                    <a:pt x="0" y="866"/>
                  </a:lnTo>
                  <a:lnTo>
                    <a:pt x="620" y="866"/>
                  </a:lnTo>
                  <a:lnTo>
                    <a:pt x="620" y="806"/>
                  </a:lnTo>
                  <a:lnTo>
                    <a:pt x="614" y="78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9" name="Freeform 840">
              <a:extLst>
                <a:ext uri="{FF2B5EF4-FFF2-40B4-BE49-F238E27FC236}">
                  <a16:creationId xmlns:a16="http://schemas.microsoft.com/office/drawing/2014/main" id="{E334E582-8C02-4E19-83FE-F56F81FB6EC9}"/>
                </a:ext>
              </a:extLst>
            </p:cNvPr>
            <p:cNvSpPr>
              <a:spLocks/>
            </p:cNvSpPr>
            <p:nvPr/>
          </p:nvSpPr>
          <p:spPr bwMode="auto">
            <a:xfrm>
              <a:off x="13692188" y="8677275"/>
              <a:ext cx="288925" cy="758825"/>
            </a:xfrm>
            <a:custGeom>
              <a:avLst/>
              <a:gdLst>
                <a:gd name="T0" fmla="*/ 136 w 182"/>
                <a:gd name="T1" fmla="*/ 186 h 478"/>
                <a:gd name="T2" fmla="*/ 136 w 182"/>
                <a:gd name="T3" fmla="*/ 186 h 478"/>
                <a:gd name="T4" fmla="*/ 136 w 182"/>
                <a:gd name="T5" fmla="*/ 186 h 478"/>
                <a:gd name="T6" fmla="*/ 142 w 182"/>
                <a:gd name="T7" fmla="*/ 170 h 478"/>
                <a:gd name="T8" fmla="*/ 148 w 182"/>
                <a:gd name="T9" fmla="*/ 158 h 478"/>
                <a:gd name="T10" fmla="*/ 156 w 182"/>
                <a:gd name="T11" fmla="*/ 144 h 478"/>
                <a:gd name="T12" fmla="*/ 166 w 182"/>
                <a:gd name="T13" fmla="*/ 130 h 478"/>
                <a:gd name="T14" fmla="*/ 166 w 182"/>
                <a:gd name="T15" fmla="*/ 130 h 478"/>
                <a:gd name="T16" fmla="*/ 174 w 182"/>
                <a:gd name="T17" fmla="*/ 116 h 478"/>
                <a:gd name="T18" fmla="*/ 180 w 182"/>
                <a:gd name="T19" fmla="*/ 104 h 478"/>
                <a:gd name="T20" fmla="*/ 182 w 182"/>
                <a:gd name="T21" fmla="*/ 88 h 478"/>
                <a:gd name="T22" fmla="*/ 182 w 182"/>
                <a:gd name="T23" fmla="*/ 72 h 478"/>
                <a:gd name="T24" fmla="*/ 182 w 182"/>
                <a:gd name="T25" fmla="*/ 72 h 478"/>
                <a:gd name="T26" fmla="*/ 182 w 182"/>
                <a:gd name="T27" fmla="*/ 72 h 478"/>
                <a:gd name="T28" fmla="*/ 178 w 182"/>
                <a:gd name="T29" fmla="*/ 58 h 478"/>
                <a:gd name="T30" fmla="*/ 172 w 182"/>
                <a:gd name="T31" fmla="*/ 44 h 478"/>
                <a:gd name="T32" fmla="*/ 164 w 182"/>
                <a:gd name="T33" fmla="*/ 32 h 478"/>
                <a:gd name="T34" fmla="*/ 154 w 182"/>
                <a:gd name="T35" fmla="*/ 20 h 478"/>
                <a:gd name="T36" fmla="*/ 140 w 182"/>
                <a:gd name="T37" fmla="*/ 12 h 478"/>
                <a:gd name="T38" fmla="*/ 124 w 182"/>
                <a:gd name="T39" fmla="*/ 4 h 478"/>
                <a:gd name="T40" fmla="*/ 108 w 182"/>
                <a:gd name="T41" fmla="*/ 0 h 478"/>
                <a:gd name="T42" fmla="*/ 92 w 182"/>
                <a:gd name="T43" fmla="*/ 0 h 478"/>
                <a:gd name="T44" fmla="*/ 92 w 182"/>
                <a:gd name="T45" fmla="*/ 0 h 478"/>
                <a:gd name="T46" fmla="*/ 72 w 182"/>
                <a:gd name="T47" fmla="*/ 0 h 478"/>
                <a:gd name="T48" fmla="*/ 56 w 182"/>
                <a:gd name="T49" fmla="*/ 6 h 478"/>
                <a:gd name="T50" fmla="*/ 40 w 182"/>
                <a:gd name="T51" fmla="*/ 12 h 478"/>
                <a:gd name="T52" fmla="*/ 26 w 182"/>
                <a:gd name="T53" fmla="*/ 22 h 478"/>
                <a:gd name="T54" fmla="*/ 16 w 182"/>
                <a:gd name="T55" fmla="*/ 34 h 478"/>
                <a:gd name="T56" fmla="*/ 8 w 182"/>
                <a:gd name="T57" fmla="*/ 48 h 478"/>
                <a:gd name="T58" fmla="*/ 2 w 182"/>
                <a:gd name="T59" fmla="*/ 62 h 478"/>
                <a:gd name="T60" fmla="*/ 0 w 182"/>
                <a:gd name="T61" fmla="*/ 78 h 478"/>
                <a:gd name="T62" fmla="*/ 0 w 182"/>
                <a:gd name="T63" fmla="*/ 78 h 478"/>
                <a:gd name="T64" fmla="*/ 0 w 182"/>
                <a:gd name="T65" fmla="*/ 78 h 478"/>
                <a:gd name="T66" fmla="*/ 0 w 182"/>
                <a:gd name="T67" fmla="*/ 92 h 478"/>
                <a:gd name="T68" fmla="*/ 2 w 182"/>
                <a:gd name="T69" fmla="*/ 106 h 478"/>
                <a:gd name="T70" fmla="*/ 8 w 182"/>
                <a:gd name="T71" fmla="*/ 118 h 478"/>
                <a:gd name="T72" fmla="*/ 14 w 182"/>
                <a:gd name="T73" fmla="*/ 130 h 478"/>
                <a:gd name="T74" fmla="*/ 14 w 182"/>
                <a:gd name="T75" fmla="*/ 130 h 478"/>
                <a:gd name="T76" fmla="*/ 32 w 182"/>
                <a:gd name="T77" fmla="*/ 156 h 478"/>
                <a:gd name="T78" fmla="*/ 44 w 182"/>
                <a:gd name="T79" fmla="*/ 182 h 478"/>
                <a:gd name="T80" fmla="*/ 44 w 182"/>
                <a:gd name="T81" fmla="*/ 182 h 478"/>
                <a:gd name="T82" fmla="*/ 54 w 182"/>
                <a:gd name="T83" fmla="*/ 222 h 478"/>
                <a:gd name="T84" fmla="*/ 54 w 182"/>
                <a:gd name="T85" fmla="*/ 478 h 478"/>
                <a:gd name="T86" fmla="*/ 126 w 182"/>
                <a:gd name="T87" fmla="*/ 478 h 478"/>
                <a:gd name="T88" fmla="*/ 128 w 182"/>
                <a:gd name="T89" fmla="*/ 222 h 478"/>
                <a:gd name="T90" fmla="*/ 136 w 182"/>
                <a:gd name="T91" fmla="*/ 186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478">
                  <a:moveTo>
                    <a:pt x="136" y="186"/>
                  </a:moveTo>
                  <a:lnTo>
                    <a:pt x="136" y="186"/>
                  </a:lnTo>
                  <a:lnTo>
                    <a:pt x="136" y="186"/>
                  </a:lnTo>
                  <a:lnTo>
                    <a:pt x="142" y="170"/>
                  </a:lnTo>
                  <a:lnTo>
                    <a:pt x="148" y="158"/>
                  </a:lnTo>
                  <a:lnTo>
                    <a:pt x="156" y="144"/>
                  </a:lnTo>
                  <a:lnTo>
                    <a:pt x="166" y="130"/>
                  </a:lnTo>
                  <a:lnTo>
                    <a:pt x="166" y="130"/>
                  </a:lnTo>
                  <a:lnTo>
                    <a:pt x="174" y="116"/>
                  </a:lnTo>
                  <a:lnTo>
                    <a:pt x="180" y="104"/>
                  </a:lnTo>
                  <a:lnTo>
                    <a:pt x="182" y="88"/>
                  </a:lnTo>
                  <a:lnTo>
                    <a:pt x="182" y="72"/>
                  </a:lnTo>
                  <a:lnTo>
                    <a:pt x="182" y="72"/>
                  </a:lnTo>
                  <a:lnTo>
                    <a:pt x="182" y="72"/>
                  </a:lnTo>
                  <a:lnTo>
                    <a:pt x="178" y="58"/>
                  </a:lnTo>
                  <a:lnTo>
                    <a:pt x="172" y="44"/>
                  </a:lnTo>
                  <a:lnTo>
                    <a:pt x="164" y="32"/>
                  </a:lnTo>
                  <a:lnTo>
                    <a:pt x="154" y="20"/>
                  </a:lnTo>
                  <a:lnTo>
                    <a:pt x="140" y="12"/>
                  </a:lnTo>
                  <a:lnTo>
                    <a:pt x="124" y="4"/>
                  </a:lnTo>
                  <a:lnTo>
                    <a:pt x="108" y="0"/>
                  </a:lnTo>
                  <a:lnTo>
                    <a:pt x="92" y="0"/>
                  </a:lnTo>
                  <a:lnTo>
                    <a:pt x="92" y="0"/>
                  </a:lnTo>
                  <a:lnTo>
                    <a:pt x="72" y="0"/>
                  </a:lnTo>
                  <a:lnTo>
                    <a:pt x="56" y="6"/>
                  </a:lnTo>
                  <a:lnTo>
                    <a:pt x="40" y="12"/>
                  </a:lnTo>
                  <a:lnTo>
                    <a:pt x="26" y="22"/>
                  </a:lnTo>
                  <a:lnTo>
                    <a:pt x="16" y="34"/>
                  </a:lnTo>
                  <a:lnTo>
                    <a:pt x="8" y="48"/>
                  </a:lnTo>
                  <a:lnTo>
                    <a:pt x="2" y="62"/>
                  </a:lnTo>
                  <a:lnTo>
                    <a:pt x="0" y="78"/>
                  </a:lnTo>
                  <a:lnTo>
                    <a:pt x="0" y="78"/>
                  </a:lnTo>
                  <a:lnTo>
                    <a:pt x="0" y="78"/>
                  </a:lnTo>
                  <a:lnTo>
                    <a:pt x="0" y="92"/>
                  </a:lnTo>
                  <a:lnTo>
                    <a:pt x="2" y="106"/>
                  </a:lnTo>
                  <a:lnTo>
                    <a:pt x="8" y="118"/>
                  </a:lnTo>
                  <a:lnTo>
                    <a:pt x="14" y="130"/>
                  </a:lnTo>
                  <a:lnTo>
                    <a:pt x="14" y="130"/>
                  </a:lnTo>
                  <a:lnTo>
                    <a:pt x="32" y="156"/>
                  </a:lnTo>
                  <a:lnTo>
                    <a:pt x="44" y="182"/>
                  </a:lnTo>
                  <a:lnTo>
                    <a:pt x="44" y="182"/>
                  </a:lnTo>
                  <a:lnTo>
                    <a:pt x="54" y="222"/>
                  </a:lnTo>
                  <a:lnTo>
                    <a:pt x="54" y="478"/>
                  </a:lnTo>
                  <a:lnTo>
                    <a:pt x="126" y="478"/>
                  </a:lnTo>
                  <a:lnTo>
                    <a:pt x="128" y="222"/>
                  </a:lnTo>
                  <a:lnTo>
                    <a:pt x="136" y="186"/>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0" name="Freeform 841">
              <a:extLst>
                <a:ext uri="{FF2B5EF4-FFF2-40B4-BE49-F238E27FC236}">
                  <a16:creationId xmlns:a16="http://schemas.microsoft.com/office/drawing/2014/main" id="{31A36420-06A8-4BAC-A026-E20B3E6BF1A2}"/>
                </a:ext>
              </a:extLst>
            </p:cNvPr>
            <p:cNvSpPr>
              <a:spLocks/>
            </p:cNvSpPr>
            <p:nvPr/>
          </p:nvSpPr>
          <p:spPr bwMode="auto">
            <a:xfrm>
              <a:off x="8548688" y="6146800"/>
              <a:ext cx="1425575" cy="1371600"/>
            </a:xfrm>
            <a:custGeom>
              <a:avLst/>
              <a:gdLst>
                <a:gd name="T0" fmla="*/ 318 w 898"/>
                <a:gd name="T1" fmla="*/ 0 h 864"/>
                <a:gd name="T2" fmla="*/ 284 w 898"/>
                <a:gd name="T3" fmla="*/ 52 h 864"/>
                <a:gd name="T4" fmla="*/ 224 w 898"/>
                <a:gd name="T5" fmla="*/ 156 h 864"/>
                <a:gd name="T6" fmla="*/ 198 w 898"/>
                <a:gd name="T7" fmla="*/ 206 h 864"/>
                <a:gd name="T8" fmla="*/ 134 w 898"/>
                <a:gd name="T9" fmla="*/ 352 h 864"/>
                <a:gd name="T10" fmla="*/ 76 w 898"/>
                <a:gd name="T11" fmla="*/ 510 h 864"/>
                <a:gd name="T12" fmla="*/ 32 w 898"/>
                <a:gd name="T13" fmla="*/ 682 h 864"/>
                <a:gd name="T14" fmla="*/ 0 w 898"/>
                <a:gd name="T15" fmla="*/ 864 h 864"/>
                <a:gd name="T16" fmla="*/ 542 w 898"/>
                <a:gd name="T17" fmla="*/ 782 h 864"/>
                <a:gd name="T18" fmla="*/ 536 w 898"/>
                <a:gd name="T19" fmla="*/ 756 h 864"/>
                <a:gd name="T20" fmla="*/ 510 w 898"/>
                <a:gd name="T21" fmla="*/ 710 h 864"/>
                <a:gd name="T22" fmla="*/ 500 w 898"/>
                <a:gd name="T23" fmla="*/ 692 h 864"/>
                <a:gd name="T24" fmla="*/ 488 w 898"/>
                <a:gd name="T25" fmla="*/ 654 h 864"/>
                <a:gd name="T26" fmla="*/ 488 w 898"/>
                <a:gd name="T27" fmla="*/ 632 h 864"/>
                <a:gd name="T28" fmla="*/ 490 w 898"/>
                <a:gd name="T29" fmla="*/ 628 h 864"/>
                <a:gd name="T30" fmla="*/ 490 w 898"/>
                <a:gd name="T31" fmla="*/ 628 h 864"/>
                <a:gd name="T32" fmla="*/ 494 w 898"/>
                <a:gd name="T33" fmla="*/ 606 h 864"/>
                <a:gd name="T34" fmla="*/ 516 w 898"/>
                <a:gd name="T35" fmla="*/ 568 h 864"/>
                <a:gd name="T36" fmla="*/ 552 w 898"/>
                <a:gd name="T37" fmla="*/ 540 h 864"/>
                <a:gd name="T38" fmla="*/ 598 w 898"/>
                <a:gd name="T39" fmla="*/ 524 h 864"/>
                <a:gd name="T40" fmla="*/ 622 w 898"/>
                <a:gd name="T41" fmla="*/ 522 h 864"/>
                <a:gd name="T42" fmla="*/ 650 w 898"/>
                <a:gd name="T43" fmla="*/ 524 h 864"/>
                <a:gd name="T44" fmla="*/ 698 w 898"/>
                <a:gd name="T45" fmla="*/ 542 h 864"/>
                <a:gd name="T46" fmla="*/ 734 w 898"/>
                <a:gd name="T47" fmla="*/ 574 h 864"/>
                <a:gd name="T48" fmla="*/ 746 w 898"/>
                <a:gd name="T49" fmla="*/ 592 h 864"/>
                <a:gd name="T50" fmla="*/ 754 w 898"/>
                <a:gd name="T51" fmla="*/ 614 h 864"/>
                <a:gd name="T52" fmla="*/ 758 w 898"/>
                <a:gd name="T53" fmla="*/ 638 h 864"/>
                <a:gd name="T54" fmla="*/ 756 w 898"/>
                <a:gd name="T55" fmla="*/ 638 h 864"/>
                <a:gd name="T56" fmla="*/ 752 w 898"/>
                <a:gd name="T57" fmla="*/ 676 h 864"/>
                <a:gd name="T58" fmla="*/ 736 w 898"/>
                <a:gd name="T59" fmla="*/ 710 h 864"/>
                <a:gd name="T60" fmla="*/ 722 w 898"/>
                <a:gd name="T61" fmla="*/ 732 h 864"/>
                <a:gd name="T62" fmla="*/ 704 w 898"/>
                <a:gd name="T63" fmla="*/ 782 h 864"/>
                <a:gd name="T64" fmla="*/ 704 w 898"/>
                <a:gd name="T65" fmla="*/ 864 h 864"/>
                <a:gd name="T66" fmla="*/ 898 w 898"/>
                <a:gd name="T67" fmla="*/ 0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8" h="864">
                  <a:moveTo>
                    <a:pt x="898" y="0"/>
                  </a:moveTo>
                  <a:lnTo>
                    <a:pt x="318" y="0"/>
                  </a:lnTo>
                  <a:lnTo>
                    <a:pt x="318" y="0"/>
                  </a:lnTo>
                  <a:lnTo>
                    <a:pt x="284" y="52"/>
                  </a:lnTo>
                  <a:lnTo>
                    <a:pt x="252" y="104"/>
                  </a:lnTo>
                  <a:lnTo>
                    <a:pt x="224" y="156"/>
                  </a:lnTo>
                  <a:lnTo>
                    <a:pt x="198" y="206"/>
                  </a:lnTo>
                  <a:lnTo>
                    <a:pt x="198" y="206"/>
                  </a:lnTo>
                  <a:lnTo>
                    <a:pt x="166" y="276"/>
                  </a:lnTo>
                  <a:lnTo>
                    <a:pt x="134" y="352"/>
                  </a:lnTo>
                  <a:lnTo>
                    <a:pt x="104" y="430"/>
                  </a:lnTo>
                  <a:lnTo>
                    <a:pt x="76" y="510"/>
                  </a:lnTo>
                  <a:lnTo>
                    <a:pt x="52" y="596"/>
                  </a:lnTo>
                  <a:lnTo>
                    <a:pt x="32" y="682"/>
                  </a:lnTo>
                  <a:lnTo>
                    <a:pt x="14" y="772"/>
                  </a:lnTo>
                  <a:lnTo>
                    <a:pt x="0" y="864"/>
                  </a:lnTo>
                  <a:lnTo>
                    <a:pt x="542" y="864"/>
                  </a:lnTo>
                  <a:lnTo>
                    <a:pt x="542" y="782"/>
                  </a:lnTo>
                  <a:lnTo>
                    <a:pt x="536" y="756"/>
                  </a:lnTo>
                  <a:lnTo>
                    <a:pt x="536" y="756"/>
                  </a:lnTo>
                  <a:lnTo>
                    <a:pt x="526" y="734"/>
                  </a:lnTo>
                  <a:lnTo>
                    <a:pt x="510" y="710"/>
                  </a:lnTo>
                  <a:lnTo>
                    <a:pt x="510" y="710"/>
                  </a:lnTo>
                  <a:lnTo>
                    <a:pt x="500" y="692"/>
                  </a:lnTo>
                  <a:lnTo>
                    <a:pt x="492" y="674"/>
                  </a:lnTo>
                  <a:lnTo>
                    <a:pt x="488" y="654"/>
                  </a:lnTo>
                  <a:lnTo>
                    <a:pt x="488" y="632"/>
                  </a:lnTo>
                  <a:lnTo>
                    <a:pt x="488" y="632"/>
                  </a:lnTo>
                  <a:lnTo>
                    <a:pt x="490" y="630"/>
                  </a:lnTo>
                  <a:lnTo>
                    <a:pt x="490" y="628"/>
                  </a:lnTo>
                  <a:lnTo>
                    <a:pt x="490" y="628"/>
                  </a:lnTo>
                  <a:lnTo>
                    <a:pt x="490" y="628"/>
                  </a:lnTo>
                  <a:lnTo>
                    <a:pt x="490" y="618"/>
                  </a:lnTo>
                  <a:lnTo>
                    <a:pt x="494" y="606"/>
                  </a:lnTo>
                  <a:lnTo>
                    <a:pt x="502" y="586"/>
                  </a:lnTo>
                  <a:lnTo>
                    <a:pt x="516" y="568"/>
                  </a:lnTo>
                  <a:lnTo>
                    <a:pt x="532" y="552"/>
                  </a:lnTo>
                  <a:lnTo>
                    <a:pt x="552" y="540"/>
                  </a:lnTo>
                  <a:lnTo>
                    <a:pt x="574" y="530"/>
                  </a:lnTo>
                  <a:lnTo>
                    <a:pt x="598" y="524"/>
                  </a:lnTo>
                  <a:lnTo>
                    <a:pt x="622" y="522"/>
                  </a:lnTo>
                  <a:lnTo>
                    <a:pt x="622" y="522"/>
                  </a:lnTo>
                  <a:lnTo>
                    <a:pt x="636" y="522"/>
                  </a:lnTo>
                  <a:lnTo>
                    <a:pt x="650" y="524"/>
                  </a:lnTo>
                  <a:lnTo>
                    <a:pt x="676" y="532"/>
                  </a:lnTo>
                  <a:lnTo>
                    <a:pt x="698" y="542"/>
                  </a:lnTo>
                  <a:lnTo>
                    <a:pt x="718" y="556"/>
                  </a:lnTo>
                  <a:lnTo>
                    <a:pt x="734" y="574"/>
                  </a:lnTo>
                  <a:lnTo>
                    <a:pt x="740" y="582"/>
                  </a:lnTo>
                  <a:lnTo>
                    <a:pt x="746" y="592"/>
                  </a:lnTo>
                  <a:lnTo>
                    <a:pt x="752" y="604"/>
                  </a:lnTo>
                  <a:lnTo>
                    <a:pt x="754" y="614"/>
                  </a:lnTo>
                  <a:lnTo>
                    <a:pt x="756" y="626"/>
                  </a:lnTo>
                  <a:lnTo>
                    <a:pt x="758" y="638"/>
                  </a:lnTo>
                  <a:lnTo>
                    <a:pt x="756" y="638"/>
                  </a:lnTo>
                  <a:lnTo>
                    <a:pt x="756" y="638"/>
                  </a:lnTo>
                  <a:lnTo>
                    <a:pt x="756" y="658"/>
                  </a:lnTo>
                  <a:lnTo>
                    <a:pt x="752" y="676"/>
                  </a:lnTo>
                  <a:lnTo>
                    <a:pt x="746" y="694"/>
                  </a:lnTo>
                  <a:lnTo>
                    <a:pt x="736" y="710"/>
                  </a:lnTo>
                  <a:lnTo>
                    <a:pt x="736" y="710"/>
                  </a:lnTo>
                  <a:lnTo>
                    <a:pt x="722" y="732"/>
                  </a:lnTo>
                  <a:lnTo>
                    <a:pt x="712" y="752"/>
                  </a:lnTo>
                  <a:lnTo>
                    <a:pt x="704" y="782"/>
                  </a:lnTo>
                  <a:lnTo>
                    <a:pt x="704" y="782"/>
                  </a:lnTo>
                  <a:lnTo>
                    <a:pt x="704" y="864"/>
                  </a:lnTo>
                  <a:lnTo>
                    <a:pt x="898" y="864"/>
                  </a:lnTo>
                  <a:lnTo>
                    <a:pt x="89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1" name="Freeform 842">
              <a:extLst>
                <a:ext uri="{FF2B5EF4-FFF2-40B4-BE49-F238E27FC236}">
                  <a16:creationId xmlns:a16="http://schemas.microsoft.com/office/drawing/2014/main" id="{5585006A-F289-4D4D-8859-469DDCB64411}"/>
                </a:ext>
              </a:extLst>
            </p:cNvPr>
            <p:cNvSpPr>
              <a:spLocks/>
            </p:cNvSpPr>
            <p:nvPr/>
          </p:nvSpPr>
          <p:spPr bwMode="auto">
            <a:xfrm>
              <a:off x="9393238" y="7035800"/>
              <a:ext cx="288925" cy="714375"/>
            </a:xfrm>
            <a:custGeom>
              <a:avLst/>
              <a:gdLst>
                <a:gd name="T0" fmla="*/ 136 w 182"/>
                <a:gd name="T1" fmla="*/ 186 h 450"/>
                <a:gd name="T2" fmla="*/ 136 w 182"/>
                <a:gd name="T3" fmla="*/ 186 h 450"/>
                <a:gd name="T4" fmla="*/ 136 w 182"/>
                <a:gd name="T5" fmla="*/ 186 h 450"/>
                <a:gd name="T6" fmla="*/ 142 w 182"/>
                <a:gd name="T7" fmla="*/ 170 h 450"/>
                <a:gd name="T8" fmla="*/ 148 w 182"/>
                <a:gd name="T9" fmla="*/ 158 h 450"/>
                <a:gd name="T10" fmla="*/ 156 w 182"/>
                <a:gd name="T11" fmla="*/ 144 h 450"/>
                <a:gd name="T12" fmla="*/ 166 w 182"/>
                <a:gd name="T13" fmla="*/ 130 h 450"/>
                <a:gd name="T14" fmla="*/ 166 w 182"/>
                <a:gd name="T15" fmla="*/ 130 h 450"/>
                <a:gd name="T16" fmla="*/ 174 w 182"/>
                <a:gd name="T17" fmla="*/ 118 h 450"/>
                <a:gd name="T18" fmla="*/ 180 w 182"/>
                <a:gd name="T19" fmla="*/ 104 h 450"/>
                <a:gd name="T20" fmla="*/ 182 w 182"/>
                <a:gd name="T21" fmla="*/ 88 h 450"/>
                <a:gd name="T22" fmla="*/ 180 w 182"/>
                <a:gd name="T23" fmla="*/ 72 h 450"/>
                <a:gd name="T24" fmla="*/ 182 w 182"/>
                <a:gd name="T25" fmla="*/ 72 h 450"/>
                <a:gd name="T26" fmla="*/ 182 w 182"/>
                <a:gd name="T27" fmla="*/ 72 h 450"/>
                <a:gd name="T28" fmla="*/ 178 w 182"/>
                <a:gd name="T29" fmla="*/ 58 h 450"/>
                <a:gd name="T30" fmla="*/ 172 w 182"/>
                <a:gd name="T31" fmla="*/ 44 h 450"/>
                <a:gd name="T32" fmla="*/ 164 w 182"/>
                <a:gd name="T33" fmla="*/ 32 h 450"/>
                <a:gd name="T34" fmla="*/ 152 w 182"/>
                <a:gd name="T35" fmla="*/ 20 h 450"/>
                <a:gd name="T36" fmla="*/ 140 w 182"/>
                <a:gd name="T37" fmla="*/ 12 h 450"/>
                <a:gd name="T38" fmla="*/ 124 w 182"/>
                <a:gd name="T39" fmla="*/ 6 h 450"/>
                <a:gd name="T40" fmla="*/ 108 w 182"/>
                <a:gd name="T41" fmla="*/ 2 h 450"/>
                <a:gd name="T42" fmla="*/ 90 w 182"/>
                <a:gd name="T43" fmla="*/ 0 h 450"/>
                <a:gd name="T44" fmla="*/ 90 w 182"/>
                <a:gd name="T45" fmla="*/ 0 h 450"/>
                <a:gd name="T46" fmla="*/ 72 w 182"/>
                <a:gd name="T47" fmla="*/ 2 h 450"/>
                <a:gd name="T48" fmla="*/ 56 w 182"/>
                <a:gd name="T49" fmla="*/ 6 h 450"/>
                <a:gd name="T50" fmla="*/ 40 w 182"/>
                <a:gd name="T51" fmla="*/ 12 h 450"/>
                <a:gd name="T52" fmla="*/ 26 w 182"/>
                <a:gd name="T53" fmla="*/ 22 h 450"/>
                <a:gd name="T54" fmla="*/ 16 w 182"/>
                <a:gd name="T55" fmla="*/ 34 h 450"/>
                <a:gd name="T56" fmla="*/ 8 w 182"/>
                <a:gd name="T57" fmla="*/ 48 h 450"/>
                <a:gd name="T58" fmla="*/ 2 w 182"/>
                <a:gd name="T59" fmla="*/ 62 h 450"/>
                <a:gd name="T60" fmla="*/ 0 w 182"/>
                <a:gd name="T61" fmla="*/ 78 h 450"/>
                <a:gd name="T62" fmla="*/ 0 w 182"/>
                <a:gd name="T63" fmla="*/ 78 h 450"/>
                <a:gd name="T64" fmla="*/ 0 w 182"/>
                <a:gd name="T65" fmla="*/ 78 h 450"/>
                <a:gd name="T66" fmla="*/ 0 w 182"/>
                <a:gd name="T67" fmla="*/ 92 h 450"/>
                <a:gd name="T68" fmla="*/ 2 w 182"/>
                <a:gd name="T69" fmla="*/ 106 h 450"/>
                <a:gd name="T70" fmla="*/ 8 w 182"/>
                <a:gd name="T71" fmla="*/ 118 h 450"/>
                <a:gd name="T72" fmla="*/ 14 w 182"/>
                <a:gd name="T73" fmla="*/ 130 h 450"/>
                <a:gd name="T74" fmla="*/ 14 w 182"/>
                <a:gd name="T75" fmla="*/ 130 h 450"/>
                <a:gd name="T76" fmla="*/ 32 w 182"/>
                <a:gd name="T77" fmla="*/ 156 h 450"/>
                <a:gd name="T78" fmla="*/ 44 w 182"/>
                <a:gd name="T79" fmla="*/ 182 h 450"/>
                <a:gd name="T80" fmla="*/ 44 w 182"/>
                <a:gd name="T81" fmla="*/ 182 h 450"/>
                <a:gd name="T82" fmla="*/ 54 w 182"/>
                <a:gd name="T83" fmla="*/ 222 h 450"/>
                <a:gd name="T84" fmla="*/ 54 w 182"/>
                <a:gd name="T85" fmla="*/ 450 h 450"/>
                <a:gd name="T86" fmla="*/ 126 w 182"/>
                <a:gd name="T87" fmla="*/ 450 h 450"/>
                <a:gd name="T88" fmla="*/ 128 w 182"/>
                <a:gd name="T89" fmla="*/ 222 h 450"/>
                <a:gd name="T90" fmla="*/ 136 w 182"/>
                <a:gd name="T91" fmla="*/ 186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450">
                  <a:moveTo>
                    <a:pt x="136" y="186"/>
                  </a:moveTo>
                  <a:lnTo>
                    <a:pt x="136" y="186"/>
                  </a:lnTo>
                  <a:lnTo>
                    <a:pt x="136" y="186"/>
                  </a:lnTo>
                  <a:lnTo>
                    <a:pt x="142" y="170"/>
                  </a:lnTo>
                  <a:lnTo>
                    <a:pt x="148" y="158"/>
                  </a:lnTo>
                  <a:lnTo>
                    <a:pt x="156" y="144"/>
                  </a:lnTo>
                  <a:lnTo>
                    <a:pt x="166" y="130"/>
                  </a:lnTo>
                  <a:lnTo>
                    <a:pt x="166" y="130"/>
                  </a:lnTo>
                  <a:lnTo>
                    <a:pt x="174" y="118"/>
                  </a:lnTo>
                  <a:lnTo>
                    <a:pt x="180" y="104"/>
                  </a:lnTo>
                  <a:lnTo>
                    <a:pt x="182" y="88"/>
                  </a:lnTo>
                  <a:lnTo>
                    <a:pt x="180" y="72"/>
                  </a:lnTo>
                  <a:lnTo>
                    <a:pt x="182" y="72"/>
                  </a:lnTo>
                  <a:lnTo>
                    <a:pt x="182" y="72"/>
                  </a:lnTo>
                  <a:lnTo>
                    <a:pt x="178" y="58"/>
                  </a:lnTo>
                  <a:lnTo>
                    <a:pt x="172" y="44"/>
                  </a:lnTo>
                  <a:lnTo>
                    <a:pt x="164" y="32"/>
                  </a:lnTo>
                  <a:lnTo>
                    <a:pt x="152" y="20"/>
                  </a:lnTo>
                  <a:lnTo>
                    <a:pt x="140" y="12"/>
                  </a:lnTo>
                  <a:lnTo>
                    <a:pt x="124" y="6"/>
                  </a:lnTo>
                  <a:lnTo>
                    <a:pt x="108" y="2"/>
                  </a:lnTo>
                  <a:lnTo>
                    <a:pt x="90" y="0"/>
                  </a:lnTo>
                  <a:lnTo>
                    <a:pt x="90" y="0"/>
                  </a:lnTo>
                  <a:lnTo>
                    <a:pt x="72" y="2"/>
                  </a:lnTo>
                  <a:lnTo>
                    <a:pt x="56" y="6"/>
                  </a:lnTo>
                  <a:lnTo>
                    <a:pt x="40" y="12"/>
                  </a:lnTo>
                  <a:lnTo>
                    <a:pt x="26" y="22"/>
                  </a:lnTo>
                  <a:lnTo>
                    <a:pt x="16" y="34"/>
                  </a:lnTo>
                  <a:lnTo>
                    <a:pt x="8" y="48"/>
                  </a:lnTo>
                  <a:lnTo>
                    <a:pt x="2" y="62"/>
                  </a:lnTo>
                  <a:lnTo>
                    <a:pt x="0" y="78"/>
                  </a:lnTo>
                  <a:lnTo>
                    <a:pt x="0" y="78"/>
                  </a:lnTo>
                  <a:lnTo>
                    <a:pt x="0" y="78"/>
                  </a:lnTo>
                  <a:lnTo>
                    <a:pt x="0" y="92"/>
                  </a:lnTo>
                  <a:lnTo>
                    <a:pt x="2" y="106"/>
                  </a:lnTo>
                  <a:lnTo>
                    <a:pt x="8" y="118"/>
                  </a:lnTo>
                  <a:lnTo>
                    <a:pt x="14" y="130"/>
                  </a:lnTo>
                  <a:lnTo>
                    <a:pt x="14" y="130"/>
                  </a:lnTo>
                  <a:lnTo>
                    <a:pt x="32" y="156"/>
                  </a:lnTo>
                  <a:lnTo>
                    <a:pt x="44" y="182"/>
                  </a:lnTo>
                  <a:lnTo>
                    <a:pt x="44" y="182"/>
                  </a:lnTo>
                  <a:lnTo>
                    <a:pt x="54" y="222"/>
                  </a:lnTo>
                  <a:lnTo>
                    <a:pt x="54" y="450"/>
                  </a:lnTo>
                  <a:lnTo>
                    <a:pt x="126" y="450"/>
                  </a:lnTo>
                  <a:lnTo>
                    <a:pt x="128" y="222"/>
                  </a:lnTo>
                  <a:lnTo>
                    <a:pt x="136" y="18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2" name="Freeform 843">
              <a:extLst>
                <a:ext uri="{FF2B5EF4-FFF2-40B4-BE49-F238E27FC236}">
                  <a16:creationId xmlns:a16="http://schemas.microsoft.com/office/drawing/2014/main" id="{7C7F8BE4-12D2-4D25-A5C4-B0190805AD1C}"/>
                </a:ext>
              </a:extLst>
            </p:cNvPr>
            <p:cNvSpPr>
              <a:spLocks/>
            </p:cNvSpPr>
            <p:nvPr/>
          </p:nvSpPr>
          <p:spPr bwMode="auto">
            <a:xfrm>
              <a:off x="12107863" y="5426075"/>
              <a:ext cx="288925" cy="720725"/>
            </a:xfrm>
            <a:custGeom>
              <a:avLst/>
              <a:gdLst>
                <a:gd name="T0" fmla="*/ 138 w 182"/>
                <a:gd name="T1" fmla="*/ 188 h 454"/>
                <a:gd name="T2" fmla="*/ 136 w 182"/>
                <a:gd name="T3" fmla="*/ 188 h 454"/>
                <a:gd name="T4" fmla="*/ 136 w 182"/>
                <a:gd name="T5" fmla="*/ 188 h 454"/>
                <a:gd name="T6" fmla="*/ 142 w 182"/>
                <a:gd name="T7" fmla="*/ 172 h 454"/>
                <a:gd name="T8" fmla="*/ 150 w 182"/>
                <a:gd name="T9" fmla="*/ 158 h 454"/>
                <a:gd name="T10" fmla="*/ 156 w 182"/>
                <a:gd name="T11" fmla="*/ 146 h 454"/>
                <a:gd name="T12" fmla="*/ 168 w 182"/>
                <a:gd name="T13" fmla="*/ 132 h 454"/>
                <a:gd name="T14" fmla="*/ 168 w 182"/>
                <a:gd name="T15" fmla="*/ 132 h 454"/>
                <a:gd name="T16" fmla="*/ 176 w 182"/>
                <a:gd name="T17" fmla="*/ 118 h 454"/>
                <a:gd name="T18" fmla="*/ 180 w 182"/>
                <a:gd name="T19" fmla="*/ 104 h 454"/>
                <a:gd name="T20" fmla="*/ 182 w 182"/>
                <a:gd name="T21" fmla="*/ 90 h 454"/>
                <a:gd name="T22" fmla="*/ 182 w 182"/>
                <a:gd name="T23" fmla="*/ 74 h 454"/>
                <a:gd name="T24" fmla="*/ 182 w 182"/>
                <a:gd name="T25" fmla="*/ 74 h 454"/>
                <a:gd name="T26" fmla="*/ 182 w 182"/>
                <a:gd name="T27" fmla="*/ 74 h 454"/>
                <a:gd name="T28" fmla="*/ 180 w 182"/>
                <a:gd name="T29" fmla="*/ 58 h 454"/>
                <a:gd name="T30" fmla="*/ 174 w 182"/>
                <a:gd name="T31" fmla="*/ 44 h 454"/>
                <a:gd name="T32" fmla="*/ 164 w 182"/>
                <a:gd name="T33" fmla="*/ 32 h 454"/>
                <a:gd name="T34" fmla="*/ 154 w 182"/>
                <a:gd name="T35" fmla="*/ 22 h 454"/>
                <a:gd name="T36" fmla="*/ 140 w 182"/>
                <a:gd name="T37" fmla="*/ 12 h 454"/>
                <a:gd name="T38" fmla="*/ 126 w 182"/>
                <a:gd name="T39" fmla="*/ 6 h 454"/>
                <a:gd name="T40" fmla="*/ 110 w 182"/>
                <a:gd name="T41" fmla="*/ 2 h 454"/>
                <a:gd name="T42" fmla="*/ 92 w 182"/>
                <a:gd name="T43" fmla="*/ 0 h 454"/>
                <a:gd name="T44" fmla="*/ 92 w 182"/>
                <a:gd name="T45" fmla="*/ 0 h 454"/>
                <a:gd name="T46" fmla="*/ 74 w 182"/>
                <a:gd name="T47" fmla="*/ 2 h 454"/>
                <a:gd name="T48" fmla="*/ 56 w 182"/>
                <a:gd name="T49" fmla="*/ 6 h 454"/>
                <a:gd name="T50" fmla="*/ 40 w 182"/>
                <a:gd name="T51" fmla="*/ 14 h 454"/>
                <a:gd name="T52" fmla="*/ 28 w 182"/>
                <a:gd name="T53" fmla="*/ 24 h 454"/>
                <a:gd name="T54" fmla="*/ 16 w 182"/>
                <a:gd name="T55" fmla="*/ 34 h 454"/>
                <a:gd name="T56" fmla="*/ 8 w 182"/>
                <a:gd name="T57" fmla="*/ 48 h 454"/>
                <a:gd name="T58" fmla="*/ 2 w 182"/>
                <a:gd name="T59" fmla="*/ 62 h 454"/>
                <a:gd name="T60" fmla="*/ 0 w 182"/>
                <a:gd name="T61" fmla="*/ 78 h 454"/>
                <a:gd name="T62" fmla="*/ 0 w 182"/>
                <a:gd name="T63" fmla="*/ 78 h 454"/>
                <a:gd name="T64" fmla="*/ 0 w 182"/>
                <a:gd name="T65" fmla="*/ 78 h 454"/>
                <a:gd name="T66" fmla="*/ 0 w 182"/>
                <a:gd name="T67" fmla="*/ 94 h 454"/>
                <a:gd name="T68" fmla="*/ 4 w 182"/>
                <a:gd name="T69" fmla="*/ 106 h 454"/>
                <a:gd name="T70" fmla="*/ 8 w 182"/>
                <a:gd name="T71" fmla="*/ 120 h 454"/>
                <a:gd name="T72" fmla="*/ 16 w 182"/>
                <a:gd name="T73" fmla="*/ 132 h 454"/>
                <a:gd name="T74" fmla="*/ 16 w 182"/>
                <a:gd name="T75" fmla="*/ 132 h 454"/>
                <a:gd name="T76" fmla="*/ 32 w 182"/>
                <a:gd name="T77" fmla="*/ 158 h 454"/>
                <a:gd name="T78" fmla="*/ 44 w 182"/>
                <a:gd name="T79" fmla="*/ 184 h 454"/>
                <a:gd name="T80" fmla="*/ 44 w 182"/>
                <a:gd name="T81" fmla="*/ 184 h 454"/>
                <a:gd name="T82" fmla="*/ 54 w 182"/>
                <a:gd name="T83" fmla="*/ 222 h 454"/>
                <a:gd name="T84" fmla="*/ 56 w 182"/>
                <a:gd name="T85" fmla="*/ 454 h 454"/>
                <a:gd name="T86" fmla="*/ 128 w 182"/>
                <a:gd name="T87" fmla="*/ 454 h 454"/>
                <a:gd name="T88" fmla="*/ 128 w 182"/>
                <a:gd name="T89" fmla="*/ 222 h 454"/>
                <a:gd name="T90" fmla="*/ 138 w 182"/>
                <a:gd name="T91" fmla="*/ 188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454">
                  <a:moveTo>
                    <a:pt x="138" y="188"/>
                  </a:moveTo>
                  <a:lnTo>
                    <a:pt x="136" y="188"/>
                  </a:lnTo>
                  <a:lnTo>
                    <a:pt x="136" y="188"/>
                  </a:lnTo>
                  <a:lnTo>
                    <a:pt x="142" y="172"/>
                  </a:lnTo>
                  <a:lnTo>
                    <a:pt x="150" y="158"/>
                  </a:lnTo>
                  <a:lnTo>
                    <a:pt x="156" y="146"/>
                  </a:lnTo>
                  <a:lnTo>
                    <a:pt x="168" y="132"/>
                  </a:lnTo>
                  <a:lnTo>
                    <a:pt x="168" y="132"/>
                  </a:lnTo>
                  <a:lnTo>
                    <a:pt x="176" y="118"/>
                  </a:lnTo>
                  <a:lnTo>
                    <a:pt x="180" y="104"/>
                  </a:lnTo>
                  <a:lnTo>
                    <a:pt x="182" y="90"/>
                  </a:lnTo>
                  <a:lnTo>
                    <a:pt x="182" y="74"/>
                  </a:lnTo>
                  <a:lnTo>
                    <a:pt x="182" y="74"/>
                  </a:lnTo>
                  <a:lnTo>
                    <a:pt x="182" y="74"/>
                  </a:lnTo>
                  <a:lnTo>
                    <a:pt x="180" y="58"/>
                  </a:lnTo>
                  <a:lnTo>
                    <a:pt x="174" y="44"/>
                  </a:lnTo>
                  <a:lnTo>
                    <a:pt x="164" y="32"/>
                  </a:lnTo>
                  <a:lnTo>
                    <a:pt x="154" y="22"/>
                  </a:lnTo>
                  <a:lnTo>
                    <a:pt x="140" y="12"/>
                  </a:lnTo>
                  <a:lnTo>
                    <a:pt x="126" y="6"/>
                  </a:lnTo>
                  <a:lnTo>
                    <a:pt x="110" y="2"/>
                  </a:lnTo>
                  <a:lnTo>
                    <a:pt x="92" y="0"/>
                  </a:lnTo>
                  <a:lnTo>
                    <a:pt x="92" y="0"/>
                  </a:lnTo>
                  <a:lnTo>
                    <a:pt x="74" y="2"/>
                  </a:lnTo>
                  <a:lnTo>
                    <a:pt x="56" y="6"/>
                  </a:lnTo>
                  <a:lnTo>
                    <a:pt x="40" y="14"/>
                  </a:lnTo>
                  <a:lnTo>
                    <a:pt x="28" y="24"/>
                  </a:lnTo>
                  <a:lnTo>
                    <a:pt x="16" y="34"/>
                  </a:lnTo>
                  <a:lnTo>
                    <a:pt x="8" y="48"/>
                  </a:lnTo>
                  <a:lnTo>
                    <a:pt x="2" y="62"/>
                  </a:lnTo>
                  <a:lnTo>
                    <a:pt x="0" y="78"/>
                  </a:lnTo>
                  <a:lnTo>
                    <a:pt x="0" y="78"/>
                  </a:lnTo>
                  <a:lnTo>
                    <a:pt x="0" y="78"/>
                  </a:lnTo>
                  <a:lnTo>
                    <a:pt x="0" y="94"/>
                  </a:lnTo>
                  <a:lnTo>
                    <a:pt x="4" y="106"/>
                  </a:lnTo>
                  <a:lnTo>
                    <a:pt x="8" y="120"/>
                  </a:lnTo>
                  <a:lnTo>
                    <a:pt x="16" y="132"/>
                  </a:lnTo>
                  <a:lnTo>
                    <a:pt x="16" y="132"/>
                  </a:lnTo>
                  <a:lnTo>
                    <a:pt x="32" y="158"/>
                  </a:lnTo>
                  <a:lnTo>
                    <a:pt x="44" y="184"/>
                  </a:lnTo>
                  <a:lnTo>
                    <a:pt x="44" y="184"/>
                  </a:lnTo>
                  <a:lnTo>
                    <a:pt x="54" y="222"/>
                  </a:lnTo>
                  <a:lnTo>
                    <a:pt x="56" y="454"/>
                  </a:lnTo>
                  <a:lnTo>
                    <a:pt x="128" y="454"/>
                  </a:lnTo>
                  <a:lnTo>
                    <a:pt x="128" y="222"/>
                  </a:lnTo>
                  <a:lnTo>
                    <a:pt x="138" y="1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3" name="Freeform 844">
              <a:extLst>
                <a:ext uri="{FF2B5EF4-FFF2-40B4-BE49-F238E27FC236}">
                  <a16:creationId xmlns:a16="http://schemas.microsoft.com/office/drawing/2014/main" id="{6D2BCB08-513D-4957-8540-2859DC64F340}"/>
                </a:ext>
              </a:extLst>
            </p:cNvPr>
            <p:cNvSpPr>
              <a:spLocks/>
            </p:cNvSpPr>
            <p:nvPr/>
          </p:nvSpPr>
          <p:spPr bwMode="auto">
            <a:xfrm>
              <a:off x="9551988" y="9055100"/>
              <a:ext cx="288925" cy="704850"/>
            </a:xfrm>
            <a:custGeom>
              <a:avLst/>
              <a:gdLst>
                <a:gd name="T0" fmla="*/ 46 w 182"/>
                <a:gd name="T1" fmla="*/ 258 h 444"/>
                <a:gd name="T2" fmla="*/ 46 w 182"/>
                <a:gd name="T3" fmla="*/ 258 h 444"/>
                <a:gd name="T4" fmla="*/ 46 w 182"/>
                <a:gd name="T5" fmla="*/ 258 h 444"/>
                <a:gd name="T6" fmla="*/ 40 w 182"/>
                <a:gd name="T7" fmla="*/ 274 h 444"/>
                <a:gd name="T8" fmla="*/ 34 w 182"/>
                <a:gd name="T9" fmla="*/ 286 h 444"/>
                <a:gd name="T10" fmla="*/ 26 w 182"/>
                <a:gd name="T11" fmla="*/ 300 h 444"/>
                <a:gd name="T12" fmla="*/ 16 w 182"/>
                <a:gd name="T13" fmla="*/ 314 h 444"/>
                <a:gd name="T14" fmla="*/ 16 w 182"/>
                <a:gd name="T15" fmla="*/ 314 h 444"/>
                <a:gd name="T16" fmla="*/ 8 w 182"/>
                <a:gd name="T17" fmla="*/ 328 h 444"/>
                <a:gd name="T18" fmla="*/ 2 w 182"/>
                <a:gd name="T19" fmla="*/ 342 h 444"/>
                <a:gd name="T20" fmla="*/ 0 w 182"/>
                <a:gd name="T21" fmla="*/ 356 h 444"/>
                <a:gd name="T22" fmla="*/ 0 w 182"/>
                <a:gd name="T23" fmla="*/ 372 h 444"/>
                <a:gd name="T24" fmla="*/ 0 w 182"/>
                <a:gd name="T25" fmla="*/ 372 h 444"/>
                <a:gd name="T26" fmla="*/ 0 w 182"/>
                <a:gd name="T27" fmla="*/ 372 h 444"/>
                <a:gd name="T28" fmla="*/ 4 w 182"/>
                <a:gd name="T29" fmla="*/ 388 h 444"/>
                <a:gd name="T30" fmla="*/ 10 w 182"/>
                <a:gd name="T31" fmla="*/ 400 h 444"/>
                <a:gd name="T32" fmla="*/ 18 w 182"/>
                <a:gd name="T33" fmla="*/ 414 h 444"/>
                <a:gd name="T34" fmla="*/ 28 w 182"/>
                <a:gd name="T35" fmla="*/ 424 h 444"/>
                <a:gd name="T36" fmla="*/ 42 w 182"/>
                <a:gd name="T37" fmla="*/ 432 h 444"/>
                <a:gd name="T38" fmla="*/ 58 w 182"/>
                <a:gd name="T39" fmla="*/ 440 h 444"/>
                <a:gd name="T40" fmla="*/ 74 w 182"/>
                <a:gd name="T41" fmla="*/ 444 h 444"/>
                <a:gd name="T42" fmla="*/ 90 w 182"/>
                <a:gd name="T43" fmla="*/ 444 h 444"/>
                <a:gd name="T44" fmla="*/ 90 w 182"/>
                <a:gd name="T45" fmla="*/ 444 h 444"/>
                <a:gd name="T46" fmla="*/ 110 w 182"/>
                <a:gd name="T47" fmla="*/ 444 h 444"/>
                <a:gd name="T48" fmla="*/ 126 w 182"/>
                <a:gd name="T49" fmla="*/ 438 h 444"/>
                <a:gd name="T50" fmla="*/ 142 w 182"/>
                <a:gd name="T51" fmla="*/ 432 h 444"/>
                <a:gd name="T52" fmla="*/ 156 w 182"/>
                <a:gd name="T53" fmla="*/ 422 h 444"/>
                <a:gd name="T54" fmla="*/ 166 w 182"/>
                <a:gd name="T55" fmla="*/ 410 h 444"/>
                <a:gd name="T56" fmla="*/ 174 w 182"/>
                <a:gd name="T57" fmla="*/ 398 h 444"/>
                <a:gd name="T58" fmla="*/ 180 w 182"/>
                <a:gd name="T59" fmla="*/ 382 h 444"/>
                <a:gd name="T60" fmla="*/ 182 w 182"/>
                <a:gd name="T61" fmla="*/ 366 h 444"/>
                <a:gd name="T62" fmla="*/ 182 w 182"/>
                <a:gd name="T63" fmla="*/ 366 h 444"/>
                <a:gd name="T64" fmla="*/ 182 w 182"/>
                <a:gd name="T65" fmla="*/ 366 h 444"/>
                <a:gd name="T66" fmla="*/ 182 w 182"/>
                <a:gd name="T67" fmla="*/ 352 h 444"/>
                <a:gd name="T68" fmla="*/ 180 w 182"/>
                <a:gd name="T69" fmla="*/ 338 h 444"/>
                <a:gd name="T70" fmla="*/ 174 w 182"/>
                <a:gd name="T71" fmla="*/ 326 h 444"/>
                <a:gd name="T72" fmla="*/ 168 w 182"/>
                <a:gd name="T73" fmla="*/ 314 h 444"/>
                <a:gd name="T74" fmla="*/ 168 w 182"/>
                <a:gd name="T75" fmla="*/ 314 h 444"/>
                <a:gd name="T76" fmla="*/ 150 w 182"/>
                <a:gd name="T77" fmla="*/ 288 h 444"/>
                <a:gd name="T78" fmla="*/ 138 w 182"/>
                <a:gd name="T79" fmla="*/ 262 h 444"/>
                <a:gd name="T80" fmla="*/ 138 w 182"/>
                <a:gd name="T81" fmla="*/ 262 h 444"/>
                <a:gd name="T82" fmla="*/ 128 w 182"/>
                <a:gd name="T83" fmla="*/ 222 h 444"/>
                <a:gd name="T84" fmla="*/ 128 w 182"/>
                <a:gd name="T85" fmla="*/ 0 h 444"/>
                <a:gd name="T86" fmla="*/ 54 w 182"/>
                <a:gd name="T87" fmla="*/ 0 h 444"/>
                <a:gd name="T88" fmla="*/ 54 w 182"/>
                <a:gd name="T89" fmla="*/ 222 h 444"/>
                <a:gd name="T90" fmla="*/ 46 w 182"/>
                <a:gd name="T91" fmla="*/ 258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444">
                  <a:moveTo>
                    <a:pt x="46" y="258"/>
                  </a:moveTo>
                  <a:lnTo>
                    <a:pt x="46" y="258"/>
                  </a:lnTo>
                  <a:lnTo>
                    <a:pt x="46" y="258"/>
                  </a:lnTo>
                  <a:lnTo>
                    <a:pt x="40" y="274"/>
                  </a:lnTo>
                  <a:lnTo>
                    <a:pt x="34" y="286"/>
                  </a:lnTo>
                  <a:lnTo>
                    <a:pt x="26" y="300"/>
                  </a:lnTo>
                  <a:lnTo>
                    <a:pt x="16" y="314"/>
                  </a:lnTo>
                  <a:lnTo>
                    <a:pt x="16" y="314"/>
                  </a:lnTo>
                  <a:lnTo>
                    <a:pt x="8" y="328"/>
                  </a:lnTo>
                  <a:lnTo>
                    <a:pt x="2" y="342"/>
                  </a:lnTo>
                  <a:lnTo>
                    <a:pt x="0" y="356"/>
                  </a:lnTo>
                  <a:lnTo>
                    <a:pt x="0" y="372"/>
                  </a:lnTo>
                  <a:lnTo>
                    <a:pt x="0" y="372"/>
                  </a:lnTo>
                  <a:lnTo>
                    <a:pt x="0" y="372"/>
                  </a:lnTo>
                  <a:lnTo>
                    <a:pt x="4" y="388"/>
                  </a:lnTo>
                  <a:lnTo>
                    <a:pt x="10" y="400"/>
                  </a:lnTo>
                  <a:lnTo>
                    <a:pt x="18" y="414"/>
                  </a:lnTo>
                  <a:lnTo>
                    <a:pt x="28" y="424"/>
                  </a:lnTo>
                  <a:lnTo>
                    <a:pt x="42" y="432"/>
                  </a:lnTo>
                  <a:lnTo>
                    <a:pt x="58" y="440"/>
                  </a:lnTo>
                  <a:lnTo>
                    <a:pt x="74" y="444"/>
                  </a:lnTo>
                  <a:lnTo>
                    <a:pt x="90" y="444"/>
                  </a:lnTo>
                  <a:lnTo>
                    <a:pt x="90" y="444"/>
                  </a:lnTo>
                  <a:lnTo>
                    <a:pt x="110" y="444"/>
                  </a:lnTo>
                  <a:lnTo>
                    <a:pt x="126" y="438"/>
                  </a:lnTo>
                  <a:lnTo>
                    <a:pt x="142" y="432"/>
                  </a:lnTo>
                  <a:lnTo>
                    <a:pt x="156" y="422"/>
                  </a:lnTo>
                  <a:lnTo>
                    <a:pt x="166" y="410"/>
                  </a:lnTo>
                  <a:lnTo>
                    <a:pt x="174" y="398"/>
                  </a:lnTo>
                  <a:lnTo>
                    <a:pt x="180" y="382"/>
                  </a:lnTo>
                  <a:lnTo>
                    <a:pt x="182" y="366"/>
                  </a:lnTo>
                  <a:lnTo>
                    <a:pt x="182" y="366"/>
                  </a:lnTo>
                  <a:lnTo>
                    <a:pt x="182" y="366"/>
                  </a:lnTo>
                  <a:lnTo>
                    <a:pt x="182" y="352"/>
                  </a:lnTo>
                  <a:lnTo>
                    <a:pt x="180" y="338"/>
                  </a:lnTo>
                  <a:lnTo>
                    <a:pt x="174" y="326"/>
                  </a:lnTo>
                  <a:lnTo>
                    <a:pt x="168" y="314"/>
                  </a:lnTo>
                  <a:lnTo>
                    <a:pt x="168" y="314"/>
                  </a:lnTo>
                  <a:lnTo>
                    <a:pt x="150" y="288"/>
                  </a:lnTo>
                  <a:lnTo>
                    <a:pt x="138" y="262"/>
                  </a:lnTo>
                  <a:lnTo>
                    <a:pt x="138" y="262"/>
                  </a:lnTo>
                  <a:lnTo>
                    <a:pt x="128" y="222"/>
                  </a:lnTo>
                  <a:lnTo>
                    <a:pt x="128" y="0"/>
                  </a:lnTo>
                  <a:lnTo>
                    <a:pt x="54" y="0"/>
                  </a:lnTo>
                  <a:lnTo>
                    <a:pt x="54" y="222"/>
                  </a:lnTo>
                  <a:lnTo>
                    <a:pt x="46" y="25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grpSp>
        <p:nvGrpSpPr>
          <p:cNvPr id="34" name="Group 47">
            <a:extLst>
              <a:ext uri="{FF2B5EF4-FFF2-40B4-BE49-F238E27FC236}">
                <a16:creationId xmlns:a16="http://schemas.microsoft.com/office/drawing/2014/main" id="{643984E7-371F-4E23-971C-1347E476849A}"/>
              </a:ext>
            </a:extLst>
          </p:cNvPr>
          <p:cNvGrpSpPr/>
          <p:nvPr/>
        </p:nvGrpSpPr>
        <p:grpSpPr>
          <a:xfrm>
            <a:off x="488300" y="1822692"/>
            <a:ext cx="2908843" cy="961660"/>
            <a:chOff x="488300" y="1957279"/>
            <a:chExt cx="2908843" cy="961660"/>
          </a:xfrm>
        </p:grpSpPr>
        <p:sp>
          <p:nvSpPr>
            <p:cNvPr id="35" name="Rectangle 1436">
              <a:extLst>
                <a:ext uri="{FF2B5EF4-FFF2-40B4-BE49-F238E27FC236}">
                  <a16:creationId xmlns:a16="http://schemas.microsoft.com/office/drawing/2014/main" id="{663A84F9-2920-4CC7-8888-F0F12BE25CC4}"/>
                </a:ext>
              </a:extLst>
            </p:cNvPr>
            <p:cNvSpPr>
              <a:spLocks noChangeArrowheads="1"/>
            </p:cNvSpPr>
            <p:nvPr/>
          </p:nvSpPr>
          <p:spPr bwMode="auto">
            <a:xfrm>
              <a:off x="706312" y="2123427"/>
              <a:ext cx="2690831" cy="646331"/>
            </a:xfrm>
            <a:prstGeom prst="rect">
              <a:avLst/>
            </a:prstGeom>
          </p:spPr>
          <p:txBody>
            <a:bodyPr vert="horz" lIns="91440" tIns="45720" rIns="91440" bIns="45720" rtlCol="0">
              <a:spAutoFit/>
            </a:bodyPr>
            <a:lstStyle/>
            <a:p>
              <a:pPr>
                <a:buFont typeface="Arial" pitchFamily="34" charset="0"/>
                <a:buNone/>
              </a:pPr>
              <a:r>
                <a:rPr lang="fr-FR" dirty="0">
                  <a:solidFill>
                    <a:srgbClr val="273339"/>
                  </a:solidFill>
                  <a:latin typeface="Open Sans"/>
                </a:rPr>
                <a:t>Constater l’existence d’une instance en cours </a:t>
              </a:r>
            </a:p>
          </p:txBody>
        </p:sp>
        <p:sp>
          <p:nvSpPr>
            <p:cNvPr id="37" name="Rectangle 36">
              <a:extLst>
                <a:ext uri="{FF2B5EF4-FFF2-40B4-BE49-F238E27FC236}">
                  <a16:creationId xmlns:a16="http://schemas.microsoft.com/office/drawing/2014/main" id="{89D40161-C846-408D-A70B-C514820233DF}"/>
                </a:ext>
              </a:extLst>
            </p:cNvPr>
            <p:cNvSpPr/>
            <p:nvPr/>
          </p:nvSpPr>
          <p:spPr>
            <a:xfrm>
              <a:off x="488300" y="1957279"/>
              <a:ext cx="112211" cy="9616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a:endParaRPr>
            </a:p>
          </p:txBody>
        </p:sp>
      </p:grpSp>
      <p:grpSp>
        <p:nvGrpSpPr>
          <p:cNvPr id="38" name="Group 48">
            <a:extLst>
              <a:ext uri="{FF2B5EF4-FFF2-40B4-BE49-F238E27FC236}">
                <a16:creationId xmlns:a16="http://schemas.microsoft.com/office/drawing/2014/main" id="{3623E571-6558-4404-B3B8-1D5B9FFA7FFD}"/>
              </a:ext>
            </a:extLst>
          </p:cNvPr>
          <p:cNvGrpSpPr/>
          <p:nvPr/>
        </p:nvGrpSpPr>
        <p:grpSpPr>
          <a:xfrm>
            <a:off x="482600" y="3249105"/>
            <a:ext cx="2908843" cy="961660"/>
            <a:chOff x="488300" y="1957279"/>
            <a:chExt cx="2908843" cy="961660"/>
          </a:xfrm>
        </p:grpSpPr>
        <p:sp>
          <p:nvSpPr>
            <p:cNvPr id="39" name="Rectangle 1436">
              <a:extLst>
                <a:ext uri="{FF2B5EF4-FFF2-40B4-BE49-F238E27FC236}">
                  <a16:creationId xmlns:a16="http://schemas.microsoft.com/office/drawing/2014/main" id="{04106114-A6F1-4B15-971C-23759AF0E33A}"/>
                </a:ext>
              </a:extLst>
            </p:cNvPr>
            <p:cNvSpPr>
              <a:spLocks noChangeArrowheads="1"/>
            </p:cNvSpPr>
            <p:nvPr/>
          </p:nvSpPr>
          <p:spPr bwMode="auto">
            <a:xfrm>
              <a:off x="706312" y="1993158"/>
              <a:ext cx="2690831" cy="923330"/>
            </a:xfrm>
            <a:prstGeom prst="rect">
              <a:avLst/>
            </a:prstGeom>
          </p:spPr>
          <p:txBody>
            <a:bodyPr vert="horz" lIns="91440" tIns="45720" rIns="91440" bIns="45720" rtlCol="0">
              <a:spAutoFit/>
            </a:bodyPr>
            <a:lstStyle/>
            <a:p>
              <a:pPr>
                <a:buFont typeface="Arial" pitchFamily="34" charset="0"/>
                <a:buNone/>
              </a:pPr>
              <a:r>
                <a:rPr lang="fr-FR" dirty="0">
                  <a:solidFill>
                    <a:srgbClr val="273339"/>
                  </a:solidFill>
                  <a:latin typeface="Open Sans"/>
                </a:rPr>
                <a:t>Constater que la contestation ne relève pas de sa compétence</a:t>
              </a:r>
            </a:p>
          </p:txBody>
        </p:sp>
        <p:sp>
          <p:nvSpPr>
            <p:cNvPr id="41" name="Rectangle 40">
              <a:extLst>
                <a:ext uri="{FF2B5EF4-FFF2-40B4-BE49-F238E27FC236}">
                  <a16:creationId xmlns:a16="http://schemas.microsoft.com/office/drawing/2014/main" id="{26AD9FAC-4C48-45AE-A2D3-6FFA296EBA59}"/>
                </a:ext>
              </a:extLst>
            </p:cNvPr>
            <p:cNvSpPr/>
            <p:nvPr/>
          </p:nvSpPr>
          <p:spPr>
            <a:xfrm>
              <a:off x="488300" y="1957279"/>
              <a:ext cx="112211" cy="9616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a:endParaRPr>
            </a:p>
          </p:txBody>
        </p:sp>
      </p:grpSp>
      <p:grpSp>
        <p:nvGrpSpPr>
          <p:cNvPr id="42" name="Group 52">
            <a:extLst>
              <a:ext uri="{FF2B5EF4-FFF2-40B4-BE49-F238E27FC236}">
                <a16:creationId xmlns:a16="http://schemas.microsoft.com/office/drawing/2014/main" id="{99AFDF2B-0D96-467D-A8FE-02A14936E239}"/>
              </a:ext>
            </a:extLst>
          </p:cNvPr>
          <p:cNvGrpSpPr/>
          <p:nvPr/>
        </p:nvGrpSpPr>
        <p:grpSpPr>
          <a:xfrm>
            <a:off x="482600" y="4675517"/>
            <a:ext cx="2908843" cy="961660"/>
            <a:chOff x="488300" y="1957279"/>
            <a:chExt cx="2908843" cy="961660"/>
          </a:xfrm>
        </p:grpSpPr>
        <p:sp>
          <p:nvSpPr>
            <p:cNvPr id="43" name="Rectangle 1436">
              <a:extLst>
                <a:ext uri="{FF2B5EF4-FFF2-40B4-BE49-F238E27FC236}">
                  <a16:creationId xmlns:a16="http://schemas.microsoft.com/office/drawing/2014/main" id="{F6498C74-3C2D-4B66-8E91-3E7A63666263}"/>
                </a:ext>
              </a:extLst>
            </p:cNvPr>
            <p:cNvSpPr>
              <a:spLocks noChangeArrowheads="1"/>
            </p:cNvSpPr>
            <p:nvPr/>
          </p:nvSpPr>
          <p:spPr bwMode="auto">
            <a:xfrm>
              <a:off x="706312" y="1987856"/>
              <a:ext cx="2690831" cy="923330"/>
            </a:xfrm>
            <a:prstGeom prst="rect">
              <a:avLst/>
            </a:prstGeom>
          </p:spPr>
          <p:txBody>
            <a:bodyPr vert="horz" lIns="91440" tIns="45720" rIns="91440" bIns="45720" rtlCol="0">
              <a:spAutoFit/>
            </a:bodyPr>
            <a:lstStyle/>
            <a:p>
              <a:pPr>
                <a:buFont typeface="Arial" pitchFamily="34" charset="0"/>
                <a:buNone/>
              </a:pPr>
              <a:r>
                <a:rPr lang="fr-FR" dirty="0">
                  <a:solidFill>
                    <a:srgbClr val="273339"/>
                  </a:solidFill>
                  <a:latin typeface="Open Sans"/>
                </a:rPr>
                <a:t>Constater l’existence d’une contestation sérieuse</a:t>
              </a:r>
            </a:p>
          </p:txBody>
        </p:sp>
        <p:sp>
          <p:nvSpPr>
            <p:cNvPr id="45" name="Rectangle 44">
              <a:extLst>
                <a:ext uri="{FF2B5EF4-FFF2-40B4-BE49-F238E27FC236}">
                  <a16:creationId xmlns:a16="http://schemas.microsoft.com/office/drawing/2014/main" id="{84D06EF2-02F1-455F-B3CB-DE93B12A2377}"/>
                </a:ext>
              </a:extLst>
            </p:cNvPr>
            <p:cNvSpPr/>
            <p:nvPr/>
          </p:nvSpPr>
          <p:spPr>
            <a:xfrm>
              <a:off x="488300" y="1957279"/>
              <a:ext cx="112211" cy="9616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a:endParaRPr>
            </a:p>
          </p:txBody>
        </p:sp>
      </p:grpSp>
      <p:sp>
        <p:nvSpPr>
          <p:cNvPr id="49" name="Rectangle 1436">
            <a:extLst>
              <a:ext uri="{FF2B5EF4-FFF2-40B4-BE49-F238E27FC236}">
                <a16:creationId xmlns:a16="http://schemas.microsoft.com/office/drawing/2014/main" id="{1FA585AF-8C6F-4F29-A011-3A8DA845D799}"/>
              </a:ext>
            </a:extLst>
          </p:cNvPr>
          <p:cNvSpPr>
            <a:spLocks noChangeArrowheads="1"/>
          </p:cNvSpPr>
          <p:nvPr/>
        </p:nvSpPr>
        <p:spPr bwMode="auto">
          <a:xfrm>
            <a:off x="8794858" y="2087435"/>
            <a:ext cx="2690831" cy="369332"/>
          </a:xfrm>
          <a:prstGeom prst="rect">
            <a:avLst/>
          </a:prstGeom>
        </p:spPr>
        <p:txBody>
          <a:bodyPr vert="horz" lIns="91440" tIns="45720" rIns="91440" bIns="45720" rtlCol="0">
            <a:spAutoFit/>
          </a:bodyPr>
          <a:lstStyle/>
          <a:p>
            <a:pPr algn="r">
              <a:buFont typeface="Arial" pitchFamily="34" charset="0"/>
              <a:buNone/>
            </a:pPr>
            <a:r>
              <a:rPr lang="fr-FR" dirty="0">
                <a:solidFill>
                  <a:srgbClr val="273339"/>
                </a:solidFill>
                <a:latin typeface="Open Sans"/>
              </a:rPr>
              <a:t>Admettre la créance </a:t>
            </a:r>
          </a:p>
        </p:txBody>
      </p:sp>
      <p:sp>
        <p:nvSpPr>
          <p:cNvPr id="51" name="Rectangle 50">
            <a:extLst>
              <a:ext uri="{FF2B5EF4-FFF2-40B4-BE49-F238E27FC236}">
                <a16:creationId xmlns:a16="http://schemas.microsoft.com/office/drawing/2014/main" id="{BAE3572C-FD5E-4C3D-98B8-A384FFF5032D}"/>
              </a:ext>
            </a:extLst>
          </p:cNvPr>
          <p:cNvSpPr/>
          <p:nvPr/>
        </p:nvSpPr>
        <p:spPr>
          <a:xfrm>
            <a:off x="11591490" y="1772816"/>
            <a:ext cx="112211" cy="9616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1436">
            <a:extLst>
              <a:ext uri="{FF2B5EF4-FFF2-40B4-BE49-F238E27FC236}">
                <a16:creationId xmlns:a16="http://schemas.microsoft.com/office/drawing/2014/main" id="{4C0103F5-0C28-475F-A56A-BE21F10F1F7C}"/>
              </a:ext>
            </a:extLst>
          </p:cNvPr>
          <p:cNvSpPr>
            <a:spLocks noChangeArrowheads="1"/>
          </p:cNvSpPr>
          <p:nvPr/>
        </p:nvSpPr>
        <p:spPr bwMode="auto">
          <a:xfrm>
            <a:off x="8794858" y="3527595"/>
            <a:ext cx="2690831" cy="369332"/>
          </a:xfrm>
          <a:prstGeom prst="rect">
            <a:avLst/>
          </a:prstGeom>
        </p:spPr>
        <p:txBody>
          <a:bodyPr vert="horz" lIns="91440" tIns="45720" rIns="91440" bIns="45720" rtlCol="0">
            <a:spAutoFit/>
          </a:bodyPr>
          <a:lstStyle/>
          <a:p>
            <a:pPr algn="r">
              <a:buFont typeface="Arial" pitchFamily="34" charset="0"/>
              <a:buNone/>
            </a:pPr>
            <a:r>
              <a:rPr lang="fr-FR" dirty="0">
                <a:solidFill>
                  <a:srgbClr val="273339"/>
                </a:solidFill>
                <a:latin typeface="Open Sans"/>
              </a:rPr>
              <a:t>Rejeter la créance</a:t>
            </a:r>
          </a:p>
        </p:txBody>
      </p:sp>
      <p:sp>
        <p:nvSpPr>
          <p:cNvPr id="54" name="Rectangle 53">
            <a:extLst>
              <a:ext uri="{FF2B5EF4-FFF2-40B4-BE49-F238E27FC236}">
                <a16:creationId xmlns:a16="http://schemas.microsoft.com/office/drawing/2014/main" id="{46269D20-E079-4B88-99F5-2B138188F286}"/>
              </a:ext>
            </a:extLst>
          </p:cNvPr>
          <p:cNvSpPr/>
          <p:nvPr/>
        </p:nvSpPr>
        <p:spPr>
          <a:xfrm>
            <a:off x="11591490" y="3199228"/>
            <a:ext cx="112211" cy="9616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ZoneTexte 54">
            <a:extLst>
              <a:ext uri="{FF2B5EF4-FFF2-40B4-BE49-F238E27FC236}">
                <a16:creationId xmlns:a16="http://schemas.microsoft.com/office/drawing/2014/main" id="{45B8F90E-E2A9-4F62-A545-376DF26F71F2}"/>
              </a:ext>
            </a:extLst>
          </p:cNvPr>
          <p:cNvSpPr txBox="1"/>
          <p:nvPr/>
        </p:nvSpPr>
        <p:spPr>
          <a:xfrm>
            <a:off x="2423592" y="1115452"/>
            <a:ext cx="7200800" cy="646331"/>
          </a:xfrm>
          <a:prstGeom prst="rect">
            <a:avLst/>
          </a:prstGeom>
          <a:noFill/>
        </p:spPr>
        <p:txBody>
          <a:bodyPr wrap="square" rtlCol="0">
            <a:spAutoFit/>
          </a:bodyPr>
          <a:lstStyle/>
          <a:p>
            <a:r>
              <a:rPr lang="fr-FR" dirty="0">
                <a:latin typeface="Open Sans"/>
              </a:rPr>
              <a:t>Au vu des propositions du mandataire judiciaire, le juge-commissaire peut :</a:t>
            </a:r>
          </a:p>
        </p:txBody>
      </p:sp>
      <p:sp>
        <p:nvSpPr>
          <p:cNvPr id="56" name="ZoneTexte 17">
            <a:extLst>
              <a:ext uri="{FF2B5EF4-FFF2-40B4-BE49-F238E27FC236}">
                <a16:creationId xmlns:a16="http://schemas.microsoft.com/office/drawing/2014/main" id="{A29B6B89-0500-4D47-873E-B14D12924482}"/>
              </a:ext>
            </a:extLst>
          </p:cNvPr>
          <p:cNvSpPr txBox="1"/>
          <p:nvPr/>
        </p:nvSpPr>
        <p:spPr>
          <a:xfrm>
            <a:off x="839416" y="332995"/>
            <a:ext cx="11352585"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La multiplicité des décisions possible pour le juge-commissaire (article 624-2) </a:t>
            </a:r>
          </a:p>
        </p:txBody>
      </p:sp>
      <p:sp>
        <p:nvSpPr>
          <p:cNvPr id="57" name="ZoneTexte 18">
            <a:hlinkClick r:id="rId2" action="ppaction://hlinksldjump"/>
            <a:extLst>
              <a:ext uri="{FF2B5EF4-FFF2-40B4-BE49-F238E27FC236}">
                <a16:creationId xmlns:a16="http://schemas.microsoft.com/office/drawing/2014/main" id="{B69F6E90-55BC-4E23-BDE0-32E05ACAFBCC}"/>
              </a:ext>
            </a:extLst>
          </p:cNvPr>
          <p:cNvSpPr txBox="1"/>
          <p:nvPr/>
        </p:nvSpPr>
        <p:spPr>
          <a:xfrm>
            <a:off x="0" y="332656"/>
            <a:ext cx="767408"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16 </a:t>
            </a:r>
          </a:p>
        </p:txBody>
      </p:sp>
      <p:sp>
        <p:nvSpPr>
          <p:cNvPr id="50" name="Rectangle 1436">
            <a:extLst>
              <a:ext uri="{FF2B5EF4-FFF2-40B4-BE49-F238E27FC236}">
                <a16:creationId xmlns:a16="http://schemas.microsoft.com/office/drawing/2014/main" id="{1514F2B3-9B5F-4C86-A7BB-9A4DEBA3F9BF}"/>
              </a:ext>
            </a:extLst>
          </p:cNvPr>
          <p:cNvSpPr>
            <a:spLocks noChangeArrowheads="1"/>
          </p:cNvSpPr>
          <p:nvPr/>
        </p:nvSpPr>
        <p:spPr bwMode="auto">
          <a:xfrm>
            <a:off x="7968208" y="4573885"/>
            <a:ext cx="3521019" cy="1200329"/>
          </a:xfrm>
          <a:prstGeom prst="rect">
            <a:avLst/>
          </a:prstGeom>
        </p:spPr>
        <p:txBody>
          <a:bodyPr vert="horz" wrap="square" lIns="91440" tIns="45720" rIns="91440" bIns="45720" rtlCol="0">
            <a:spAutoFit/>
          </a:bodyPr>
          <a:lstStyle/>
          <a:p>
            <a:pPr algn="r">
              <a:buFont typeface="Arial" pitchFamily="34" charset="0"/>
              <a:buNone/>
            </a:pPr>
            <a:r>
              <a:rPr lang="fr-FR" dirty="0">
                <a:solidFill>
                  <a:srgbClr val="273339"/>
                </a:solidFill>
                <a:latin typeface="Open Sans"/>
              </a:rPr>
              <a:t>Prononcer un sursis à statuer (même si cette possibilité n’apparait pas dans l’article L. 624-2)</a:t>
            </a:r>
          </a:p>
        </p:txBody>
      </p:sp>
      <p:sp>
        <p:nvSpPr>
          <p:cNvPr id="53" name="Rectangle 52">
            <a:extLst>
              <a:ext uri="{FF2B5EF4-FFF2-40B4-BE49-F238E27FC236}">
                <a16:creationId xmlns:a16="http://schemas.microsoft.com/office/drawing/2014/main" id="{59BF1867-74FF-48AE-AAD6-ED375FA34A23}"/>
              </a:ext>
            </a:extLst>
          </p:cNvPr>
          <p:cNvSpPr/>
          <p:nvPr/>
        </p:nvSpPr>
        <p:spPr>
          <a:xfrm>
            <a:off x="11595028" y="4699588"/>
            <a:ext cx="112211" cy="96166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84063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a:xfrm>
            <a:off x="47625" y="6550433"/>
            <a:ext cx="2743200" cy="228600"/>
          </a:xfrm>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44</a:t>
            </a:fld>
            <a:endParaRPr lang="fr-FR" dirty="0"/>
          </a:p>
        </p:txBody>
      </p:sp>
      <p:sp>
        <p:nvSpPr>
          <p:cNvPr id="10" name="ZoneTexte 17">
            <a:extLst>
              <a:ext uri="{FF2B5EF4-FFF2-40B4-BE49-F238E27FC236}">
                <a16:creationId xmlns:a16="http://schemas.microsoft.com/office/drawing/2014/main" id="{3294DE36-C71C-429B-8744-CE2F898D0D7C}"/>
              </a:ext>
            </a:extLst>
          </p:cNvPr>
          <p:cNvSpPr txBox="1"/>
          <p:nvPr/>
        </p:nvSpPr>
        <p:spPr>
          <a:xfrm>
            <a:off x="1775521" y="332995"/>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Le raisonnement que doit suivre le juge-commissaire  </a:t>
            </a:r>
          </a:p>
        </p:txBody>
      </p:sp>
      <p:sp>
        <p:nvSpPr>
          <p:cNvPr id="11" name="ZoneTexte 18">
            <a:hlinkClick r:id="rId2" action="ppaction://hlinksldjump"/>
            <a:extLst>
              <a:ext uri="{FF2B5EF4-FFF2-40B4-BE49-F238E27FC236}">
                <a16:creationId xmlns:a16="http://schemas.microsoft.com/office/drawing/2014/main" id="{29F5AD02-ED0E-44DD-B187-1F4F466A9868}"/>
              </a:ext>
            </a:extLst>
          </p:cNvPr>
          <p:cNvSpPr txBox="1"/>
          <p:nvPr/>
        </p:nvSpPr>
        <p:spPr>
          <a:xfrm>
            <a:off x="0" y="332656"/>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17 </a:t>
            </a:r>
          </a:p>
        </p:txBody>
      </p:sp>
      <p:sp>
        <p:nvSpPr>
          <p:cNvPr id="32" name="Rectangle 31">
            <a:extLst>
              <a:ext uri="{FF2B5EF4-FFF2-40B4-BE49-F238E27FC236}">
                <a16:creationId xmlns:a16="http://schemas.microsoft.com/office/drawing/2014/main" id="{5B7B7A40-0AE1-49F3-AACB-F23946F61998}"/>
              </a:ext>
            </a:extLst>
          </p:cNvPr>
          <p:cNvSpPr/>
          <p:nvPr/>
        </p:nvSpPr>
        <p:spPr>
          <a:xfrm>
            <a:off x="0" y="1484784"/>
            <a:ext cx="12191999" cy="514350"/>
          </a:xfrm>
          <a:prstGeom prst="rect">
            <a:avLst/>
          </a:prstGeom>
          <a:solidFill>
            <a:srgbClr val="8C9CA6">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3" name="Parallelogram 7">
            <a:extLst>
              <a:ext uri="{FF2B5EF4-FFF2-40B4-BE49-F238E27FC236}">
                <a16:creationId xmlns:a16="http://schemas.microsoft.com/office/drawing/2014/main" id="{C854B3DF-7CBB-43B0-877B-C9B6148C346D}"/>
              </a:ext>
            </a:extLst>
          </p:cNvPr>
          <p:cNvSpPr/>
          <p:nvPr/>
        </p:nvSpPr>
        <p:spPr>
          <a:xfrm>
            <a:off x="335360" y="1484784"/>
            <a:ext cx="2520280" cy="514350"/>
          </a:xfrm>
          <a:prstGeom prst="parallelogram">
            <a:avLst>
              <a:gd name="adj" fmla="val 34259"/>
            </a:avLst>
          </a:prstGeom>
          <a:solidFill>
            <a:srgbClr val="40515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Open Sans"/>
              </a:rPr>
              <a:t>--- 1 ---</a:t>
            </a:r>
          </a:p>
        </p:txBody>
      </p:sp>
      <p:sp>
        <p:nvSpPr>
          <p:cNvPr id="34" name="Parallelogram 8">
            <a:extLst>
              <a:ext uri="{FF2B5EF4-FFF2-40B4-BE49-F238E27FC236}">
                <a16:creationId xmlns:a16="http://schemas.microsoft.com/office/drawing/2014/main" id="{20B76770-ABB2-41BF-9E46-A8129C262F21}"/>
              </a:ext>
            </a:extLst>
          </p:cNvPr>
          <p:cNvSpPr/>
          <p:nvPr/>
        </p:nvSpPr>
        <p:spPr>
          <a:xfrm>
            <a:off x="6240017" y="1484784"/>
            <a:ext cx="2520279" cy="514350"/>
          </a:xfrm>
          <a:prstGeom prst="parallelogram">
            <a:avLst>
              <a:gd name="adj" fmla="val 34259"/>
            </a:avLst>
          </a:prstGeom>
          <a:solidFill>
            <a:srgbClr val="F17C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Open Sans"/>
              </a:rPr>
              <a:t>--- 3 ---</a:t>
            </a:r>
          </a:p>
        </p:txBody>
      </p:sp>
      <p:sp>
        <p:nvSpPr>
          <p:cNvPr id="35" name="Parallelogram 9">
            <a:extLst>
              <a:ext uri="{FF2B5EF4-FFF2-40B4-BE49-F238E27FC236}">
                <a16:creationId xmlns:a16="http://schemas.microsoft.com/office/drawing/2014/main" id="{019464C9-2758-406D-B93E-4235B8E36EBF}"/>
              </a:ext>
            </a:extLst>
          </p:cNvPr>
          <p:cNvSpPr/>
          <p:nvPr/>
        </p:nvSpPr>
        <p:spPr>
          <a:xfrm>
            <a:off x="3215680" y="1484784"/>
            <a:ext cx="2520279" cy="514350"/>
          </a:xfrm>
          <a:prstGeom prst="parallelogram">
            <a:avLst>
              <a:gd name="adj" fmla="val 34259"/>
            </a:avLst>
          </a:prstGeom>
          <a:solidFill>
            <a:srgbClr val="0095C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Open Sans"/>
              </a:rPr>
              <a:t>--- 2 ---</a:t>
            </a:r>
          </a:p>
        </p:txBody>
      </p:sp>
      <p:sp>
        <p:nvSpPr>
          <p:cNvPr id="37" name="Parallelogram 10">
            <a:extLst>
              <a:ext uri="{FF2B5EF4-FFF2-40B4-BE49-F238E27FC236}">
                <a16:creationId xmlns:a16="http://schemas.microsoft.com/office/drawing/2014/main" id="{405E06AD-37A0-4A36-A846-21010E7B0403}"/>
              </a:ext>
            </a:extLst>
          </p:cNvPr>
          <p:cNvSpPr/>
          <p:nvPr/>
        </p:nvSpPr>
        <p:spPr>
          <a:xfrm>
            <a:off x="9336361" y="1484784"/>
            <a:ext cx="2592288" cy="514350"/>
          </a:xfrm>
          <a:prstGeom prst="parallelogram">
            <a:avLst>
              <a:gd name="adj" fmla="val 34259"/>
            </a:avLst>
          </a:prstGeom>
          <a:solidFill>
            <a:schemeClr val="accent6">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white"/>
                </a:solidFill>
                <a:effectLst/>
                <a:uLnTx/>
                <a:uFillTx/>
                <a:latin typeface="Open Sans"/>
              </a:rPr>
              <a:t>--- 4 ---</a:t>
            </a:r>
          </a:p>
        </p:txBody>
      </p:sp>
      <p:cxnSp>
        <p:nvCxnSpPr>
          <p:cNvPr id="39" name="Straight Connector 15">
            <a:extLst>
              <a:ext uri="{FF2B5EF4-FFF2-40B4-BE49-F238E27FC236}">
                <a16:creationId xmlns:a16="http://schemas.microsoft.com/office/drawing/2014/main" id="{7F79F1BF-A49E-4B19-91BB-78319BF4751D}"/>
              </a:ext>
            </a:extLst>
          </p:cNvPr>
          <p:cNvCxnSpPr>
            <a:cxnSpLocks/>
          </p:cNvCxnSpPr>
          <p:nvPr/>
        </p:nvCxnSpPr>
        <p:spPr>
          <a:xfrm flipH="1">
            <a:off x="1585866" y="1999134"/>
            <a:ext cx="2" cy="349746"/>
          </a:xfrm>
          <a:prstGeom prst="line">
            <a:avLst/>
          </a:prstGeom>
          <a:noFill/>
          <a:ln w="6350" cap="flat" cmpd="sng" algn="ctr">
            <a:solidFill>
              <a:srgbClr val="8C9CA6"/>
            </a:solidFill>
            <a:prstDash val="dash"/>
            <a:miter lim="800000"/>
            <a:tailEnd type="oval"/>
          </a:ln>
          <a:effectLst/>
        </p:spPr>
      </p:cxnSp>
      <p:cxnSp>
        <p:nvCxnSpPr>
          <p:cNvPr id="40" name="Straight Connector 16">
            <a:extLst>
              <a:ext uri="{FF2B5EF4-FFF2-40B4-BE49-F238E27FC236}">
                <a16:creationId xmlns:a16="http://schemas.microsoft.com/office/drawing/2014/main" id="{16DF5F97-4CEF-43BF-AD90-2F6BE9484AA6}"/>
              </a:ext>
            </a:extLst>
          </p:cNvPr>
          <p:cNvCxnSpPr>
            <a:cxnSpLocks/>
          </p:cNvCxnSpPr>
          <p:nvPr/>
        </p:nvCxnSpPr>
        <p:spPr>
          <a:xfrm>
            <a:off x="4488682" y="1999134"/>
            <a:ext cx="0" cy="344016"/>
          </a:xfrm>
          <a:prstGeom prst="line">
            <a:avLst/>
          </a:prstGeom>
          <a:noFill/>
          <a:ln w="6350" cap="flat" cmpd="sng" algn="ctr">
            <a:solidFill>
              <a:srgbClr val="8C9CA6"/>
            </a:solidFill>
            <a:prstDash val="dash"/>
            <a:miter lim="800000"/>
            <a:tailEnd type="oval"/>
          </a:ln>
          <a:effectLst/>
        </p:spPr>
      </p:cxnSp>
      <p:cxnSp>
        <p:nvCxnSpPr>
          <p:cNvPr id="41" name="Straight Connector 17">
            <a:extLst>
              <a:ext uri="{FF2B5EF4-FFF2-40B4-BE49-F238E27FC236}">
                <a16:creationId xmlns:a16="http://schemas.microsoft.com/office/drawing/2014/main" id="{219D0765-B0B5-459F-8C83-81FA216CB006}"/>
              </a:ext>
            </a:extLst>
          </p:cNvPr>
          <p:cNvCxnSpPr>
            <a:cxnSpLocks/>
          </p:cNvCxnSpPr>
          <p:nvPr/>
        </p:nvCxnSpPr>
        <p:spPr>
          <a:xfrm>
            <a:off x="7536160" y="1988840"/>
            <a:ext cx="0" cy="344230"/>
          </a:xfrm>
          <a:prstGeom prst="line">
            <a:avLst/>
          </a:prstGeom>
          <a:noFill/>
          <a:ln w="6350" cap="flat" cmpd="sng" algn="ctr">
            <a:solidFill>
              <a:srgbClr val="8C9CA6"/>
            </a:solidFill>
            <a:prstDash val="dash"/>
            <a:miter lim="800000"/>
            <a:tailEnd type="oval"/>
          </a:ln>
          <a:effectLst/>
        </p:spPr>
      </p:cxnSp>
      <p:cxnSp>
        <p:nvCxnSpPr>
          <p:cNvPr id="42" name="Straight Connector 18">
            <a:extLst>
              <a:ext uri="{FF2B5EF4-FFF2-40B4-BE49-F238E27FC236}">
                <a16:creationId xmlns:a16="http://schemas.microsoft.com/office/drawing/2014/main" id="{4B204E32-AE0A-4B9A-9C93-F0A19C8E0908}"/>
              </a:ext>
            </a:extLst>
          </p:cNvPr>
          <p:cNvCxnSpPr>
            <a:cxnSpLocks/>
          </p:cNvCxnSpPr>
          <p:nvPr/>
        </p:nvCxnSpPr>
        <p:spPr>
          <a:xfrm>
            <a:off x="10825386" y="1999134"/>
            <a:ext cx="0" cy="349746"/>
          </a:xfrm>
          <a:prstGeom prst="line">
            <a:avLst/>
          </a:prstGeom>
          <a:noFill/>
          <a:ln w="6350" cap="flat" cmpd="sng" algn="ctr">
            <a:solidFill>
              <a:srgbClr val="8C9CA6"/>
            </a:solidFill>
            <a:prstDash val="dash"/>
            <a:miter lim="800000"/>
            <a:tailEnd type="oval"/>
          </a:ln>
          <a:effectLst/>
        </p:spPr>
      </p:cxnSp>
      <p:sp>
        <p:nvSpPr>
          <p:cNvPr id="44" name="TextBox 20">
            <a:extLst>
              <a:ext uri="{FF2B5EF4-FFF2-40B4-BE49-F238E27FC236}">
                <a16:creationId xmlns:a16="http://schemas.microsoft.com/office/drawing/2014/main" id="{9D50FF25-7ADD-48DF-8D45-D5BBFAB85AAD}"/>
              </a:ext>
            </a:extLst>
          </p:cNvPr>
          <p:cNvSpPr txBox="1"/>
          <p:nvPr/>
        </p:nvSpPr>
        <p:spPr>
          <a:xfrm>
            <a:off x="191344" y="2555016"/>
            <a:ext cx="2664296" cy="1077218"/>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dirty="0">
                <a:ln>
                  <a:noFill/>
                </a:ln>
                <a:solidFill>
                  <a:srgbClr val="273339"/>
                </a:solidFill>
                <a:effectLst/>
                <a:uLnTx/>
                <a:uFillTx/>
                <a:latin typeface="Open Sans"/>
              </a:rPr>
              <a:t>Le juge-commissaire doit prendre acte de l’existence d’une instance en cours</a:t>
            </a:r>
          </a:p>
        </p:txBody>
      </p:sp>
      <p:sp>
        <p:nvSpPr>
          <p:cNvPr id="46" name="TextBox 22">
            <a:extLst>
              <a:ext uri="{FF2B5EF4-FFF2-40B4-BE49-F238E27FC236}">
                <a16:creationId xmlns:a16="http://schemas.microsoft.com/office/drawing/2014/main" id="{99D2E342-593E-4D19-835E-7844A5142522}"/>
              </a:ext>
            </a:extLst>
          </p:cNvPr>
          <p:cNvSpPr txBox="1"/>
          <p:nvPr/>
        </p:nvSpPr>
        <p:spPr>
          <a:xfrm>
            <a:off x="3215680" y="2498597"/>
            <a:ext cx="2736304" cy="2862322"/>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dirty="0">
                <a:ln>
                  <a:noFill/>
                </a:ln>
                <a:solidFill>
                  <a:srgbClr val="273339"/>
                </a:solidFill>
                <a:effectLst/>
                <a:uLnTx/>
                <a:uFillTx/>
              </a:rPr>
              <a:t>Il examinera s’il convient de </a:t>
            </a:r>
            <a:r>
              <a:rPr kumimoji="0" lang="fr-FR" sz="1600" b="1" i="0" u="none" strike="noStrike" kern="0" cap="none" spc="0" normalizeH="0" baseline="0" dirty="0">
                <a:ln>
                  <a:noFill/>
                </a:ln>
                <a:solidFill>
                  <a:srgbClr val="273339"/>
                </a:solidFill>
                <a:effectLst/>
                <a:uLnTx/>
                <a:uFillTx/>
                <a:latin typeface="Open Sans"/>
              </a:rPr>
              <a:t>prononcer</a:t>
            </a:r>
            <a:r>
              <a:rPr kumimoji="0" lang="fr-FR" b="1" i="0" u="none" strike="noStrike" kern="0" cap="none" spc="0" normalizeH="0" baseline="0" dirty="0">
                <a:ln>
                  <a:noFill/>
                </a:ln>
                <a:solidFill>
                  <a:srgbClr val="273339"/>
                </a:solidFill>
                <a:effectLst/>
                <a:uLnTx/>
                <a:uFillTx/>
              </a:rPr>
              <a:t> un sursis à statuer dans l’hypothèse : d’une créance conditionnelle, d’un relevé de forclusion en cours, d’une action en cours concernant une nullité pendant la période suspecte…  </a:t>
            </a:r>
          </a:p>
        </p:txBody>
      </p:sp>
      <p:sp>
        <p:nvSpPr>
          <p:cNvPr id="47" name="TextBox 23">
            <a:extLst>
              <a:ext uri="{FF2B5EF4-FFF2-40B4-BE49-F238E27FC236}">
                <a16:creationId xmlns:a16="http://schemas.microsoft.com/office/drawing/2014/main" id="{210F8382-0683-4EC9-9D35-9F14FE8DBD35}"/>
              </a:ext>
            </a:extLst>
          </p:cNvPr>
          <p:cNvSpPr txBox="1"/>
          <p:nvPr/>
        </p:nvSpPr>
        <p:spPr>
          <a:xfrm>
            <a:off x="9192344" y="2585516"/>
            <a:ext cx="2736304" cy="1815882"/>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dirty="0">
                <a:ln>
                  <a:noFill/>
                </a:ln>
                <a:solidFill>
                  <a:srgbClr val="273339"/>
                </a:solidFill>
                <a:effectLst/>
                <a:uLnTx/>
                <a:uFillTx/>
                <a:latin typeface="Open Sans"/>
              </a:rPr>
              <a:t>Ensuite lorsque ce n’est pas le cas, il doit se prononcer sur le caractère sérieux de la contestation et son incidence sur l’existence ou le montant de la créance déclarée</a:t>
            </a:r>
          </a:p>
        </p:txBody>
      </p:sp>
      <p:sp>
        <p:nvSpPr>
          <p:cNvPr id="25" name="TextBox 20">
            <a:extLst>
              <a:ext uri="{FF2B5EF4-FFF2-40B4-BE49-F238E27FC236}">
                <a16:creationId xmlns:a16="http://schemas.microsoft.com/office/drawing/2014/main" id="{D5D2028B-425E-4293-AFDD-051C8CEA2A87}"/>
              </a:ext>
            </a:extLst>
          </p:cNvPr>
          <p:cNvSpPr txBox="1"/>
          <p:nvPr/>
        </p:nvSpPr>
        <p:spPr>
          <a:xfrm>
            <a:off x="191344" y="3979222"/>
            <a:ext cx="2664296" cy="830997"/>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dirty="0">
                <a:ln>
                  <a:noFill/>
                </a:ln>
                <a:solidFill>
                  <a:srgbClr val="273339"/>
                </a:solidFill>
                <a:effectLst/>
                <a:uLnTx/>
                <a:uFillTx/>
                <a:latin typeface="Open Sans"/>
              </a:rPr>
              <a:t>Pas de sursis à statuer le juge-commissaire étant dessaisi</a:t>
            </a:r>
          </a:p>
        </p:txBody>
      </p:sp>
      <p:sp>
        <p:nvSpPr>
          <p:cNvPr id="27" name="TextBox 23">
            <a:extLst>
              <a:ext uri="{FF2B5EF4-FFF2-40B4-BE49-F238E27FC236}">
                <a16:creationId xmlns:a16="http://schemas.microsoft.com/office/drawing/2014/main" id="{485C138B-4E78-4B63-BEFA-9F3367720747}"/>
              </a:ext>
            </a:extLst>
          </p:cNvPr>
          <p:cNvSpPr txBox="1"/>
          <p:nvPr/>
        </p:nvSpPr>
        <p:spPr>
          <a:xfrm>
            <a:off x="6194673" y="2360872"/>
            <a:ext cx="2565623" cy="2308324"/>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dirty="0">
                <a:ln>
                  <a:noFill/>
                </a:ln>
                <a:solidFill>
                  <a:srgbClr val="273339"/>
                </a:solidFill>
                <a:effectLst/>
                <a:uLnTx/>
                <a:uFillTx/>
                <a:latin typeface="Open Sans"/>
              </a:rPr>
              <a:t>Le juge devra en premier lieu se déclarer incompétent si la difficulté n’échoit pas à la compétence de la juridiction à laquelle il appartient (après avoir jugé la contestation comme sérieuse) </a:t>
            </a:r>
          </a:p>
        </p:txBody>
      </p:sp>
      <p:sp>
        <p:nvSpPr>
          <p:cNvPr id="28" name="TextBox 20">
            <a:extLst>
              <a:ext uri="{FF2B5EF4-FFF2-40B4-BE49-F238E27FC236}">
                <a16:creationId xmlns:a16="http://schemas.microsoft.com/office/drawing/2014/main" id="{07E8445D-C14B-46A2-9D40-06EB5A36E452}"/>
              </a:ext>
            </a:extLst>
          </p:cNvPr>
          <p:cNvSpPr txBox="1"/>
          <p:nvPr/>
        </p:nvSpPr>
        <p:spPr>
          <a:xfrm>
            <a:off x="6168008" y="4648201"/>
            <a:ext cx="2664296" cy="1077218"/>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dirty="0">
                <a:ln>
                  <a:noFill/>
                </a:ln>
                <a:solidFill>
                  <a:srgbClr val="273339"/>
                </a:solidFill>
                <a:effectLst/>
                <a:uLnTx/>
                <a:uFillTx/>
                <a:latin typeface="Open Sans"/>
              </a:rPr>
              <a:t>Pas de sursis à statuer le juge-commissaire étant dessaisi au profit de la juridiction compétente</a:t>
            </a:r>
          </a:p>
        </p:txBody>
      </p:sp>
      <p:sp>
        <p:nvSpPr>
          <p:cNvPr id="29" name="TextBox 20">
            <a:extLst>
              <a:ext uri="{FF2B5EF4-FFF2-40B4-BE49-F238E27FC236}">
                <a16:creationId xmlns:a16="http://schemas.microsoft.com/office/drawing/2014/main" id="{42422244-CE3E-4A69-B2B1-52B765422320}"/>
              </a:ext>
            </a:extLst>
          </p:cNvPr>
          <p:cNvSpPr txBox="1"/>
          <p:nvPr/>
        </p:nvSpPr>
        <p:spPr>
          <a:xfrm>
            <a:off x="9264352" y="4837802"/>
            <a:ext cx="2664296" cy="830997"/>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dirty="0">
                <a:ln>
                  <a:noFill/>
                </a:ln>
                <a:solidFill>
                  <a:srgbClr val="273339"/>
                </a:solidFill>
                <a:effectLst/>
                <a:uLnTx/>
                <a:uFillTx/>
                <a:latin typeface="Open Sans"/>
              </a:rPr>
              <a:t>Le juge-commissaire doit motiver la qualification donnée à la contestation</a:t>
            </a:r>
          </a:p>
        </p:txBody>
      </p:sp>
      <p:sp>
        <p:nvSpPr>
          <p:cNvPr id="31" name="Parallelogram 7">
            <a:extLst>
              <a:ext uri="{FF2B5EF4-FFF2-40B4-BE49-F238E27FC236}">
                <a16:creationId xmlns:a16="http://schemas.microsoft.com/office/drawing/2014/main" id="{3D876075-D22D-4D8A-A7A0-EAA9F8E6C0F3}"/>
              </a:ext>
            </a:extLst>
          </p:cNvPr>
          <p:cNvSpPr/>
          <p:nvPr/>
        </p:nvSpPr>
        <p:spPr>
          <a:xfrm>
            <a:off x="331168" y="5759921"/>
            <a:ext cx="2520280" cy="514350"/>
          </a:xfrm>
          <a:prstGeom prst="parallelogram">
            <a:avLst>
              <a:gd name="adj" fmla="val 34259"/>
            </a:avLst>
          </a:prstGeom>
          <a:solidFill>
            <a:srgbClr val="40515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dirty="0">
                <a:ln>
                  <a:noFill/>
                </a:ln>
                <a:solidFill>
                  <a:prstClr val="white"/>
                </a:solidFill>
                <a:effectLst/>
                <a:uLnTx/>
                <a:uFillTx/>
                <a:latin typeface="Open Sans"/>
              </a:rPr>
              <a:t>Voir ci-après</a:t>
            </a:r>
          </a:p>
        </p:txBody>
      </p:sp>
      <p:sp>
        <p:nvSpPr>
          <p:cNvPr id="36" name="Parallelogram 8">
            <a:extLst>
              <a:ext uri="{FF2B5EF4-FFF2-40B4-BE49-F238E27FC236}">
                <a16:creationId xmlns:a16="http://schemas.microsoft.com/office/drawing/2014/main" id="{AC56CD7B-712C-4A7D-8C7C-F6E159AD88DA}"/>
              </a:ext>
            </a:extLst>
          </p:cNvPr>
          <p:cNvSpPr/>
          <p:nvPr/>
        </p:nvSpPr>
        <p:spPr>
          <a:xfrm>
            <a:off x="6268592" y="5784304"/>
            <a:ext cx="2520279" cy="514350"/>
          </a:xfrm>
          <a:prstGeom prst="parallelogram">
            <a:avLst>
              <a:gd name="adj" fmla="val 34259"/>
            </a:avLst>
          </a:prstGeom>
          <a:solidFill>
            <a:srgbClr val="F17C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dirty="0">
                <a:ln>
                  <a:noFill/>
                </a:ln>
                <a:solidFill>
                  <a:prstClr val="white"/>
                </a:solidFill>
                <a:effectLst/>
                <a:uLnTx/>
                <a:uFillTx/>
                <a:latin typeface="Open Sans"/>
              </a:rPr>
              <a:t>Voir ci-après</a:t>
            </a:r>
          </a:p>
        </p:txBody>
      </p:sp>
      <p:sp>
        <p:nvSpPr>
          <p:cNvPr id="38" name="Parallelogram 10">
            <a:extLst>
              <a:ext uri="{FF2B5EF4-FFF2-40B4-BE49-F238E27FC236}">
                <a16:creationId xmlns:a16="http://schemas.microsoft.com/office/drawing/2014/main" id="{C12AFCE1-B510-4811-A230-4A06917151F3}"/>
              </a:ext>
            </a:extLst>
          </p:cNvPr>
          <p:cNvSpPr/>
          <p:nvPr/>
        </p:nvSpPr>
        <p:spPr>
          <a:xfrm>
            <a:off x="9383986" y="5784304"/>
            <a:ext cx="2592288" cy="514350"/>
          </a:xfrm>
          <a:prstGeom prst="parallelogram">
            <a:avLst>
              <a:gd name="adj" fmla="val 34259"/>
            </a:avLst>
          </a:prstGeom>
          <a:solidFill>
            <a:schemeClr val="accent6">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dirty="0">
                <a:ln>
                  <a:noFill/>
                </a:ln>
                <a:solidFill>
                  <a:prstClr val="white"/>
                </a:solidFill>
                <a:effectLst/>
                <a:uLnTx/>
                <a:uFillTx/>
                <a:latin typeface="Open Sans"/>
              </a:rPr>
              <a:t>Voir ci-après</a:t>
            </a:r>
          </a:p>
        </p:txBody>
      </p:sp>
      <p:sp>
        <p:nvSpPr>
          <p:cNvPr id="2" name="ZoneTexte 1">
            <a:extLst>
              <a:ext uri="{FF2B5EF4-FFF2-40B4-BE49-F238E27FC236}">
                <a16:creationId xmlns:a16="http://schemas.microsoft.com/office/drawing/2014/main" id="{A79EB5A0-8D94-4107-8BC8-198FF04136BD}"/>
              </a:ext>
            </a:extLst>
          </p:cNvPr>
          <p:cNvSpPr txBox="1"/>
          <p:nvPr/>
        </p:nvSpPr>
        <p:spPr>
          <a:xfrm>
            <a:off x="2783632" y="980728"/>
            <a:ext cx="6552728" cy="369332"/>
          </a:xfrm>
          <a:prstGeom prst="rect">
            <a:avLst/>
          </a:prstGeom>
          <a:solidFill>
            <a:schemeClr val="accent4">
              <a:lumMod val="60000"/>
              <a:lumOff val="40000"/>
            </a:schemeClr>
          </a:solidFill>
        </p:spPr>
        <p:txBody>
          <a:bodyPr wrap="square" rtlCol="0">
            <a:spAutoFit/>
          </a:bodyPr>
          <a:lstStyle/>
          <a:p>
            <a:r>
              <a:rPr lang="fr-FR" dirty="0"/>
              <a:t>Voir fiche suivante la contestation des créances fiscales et sociales</a:t>
            </a:r>
          </a:p>
        </p:txBody>
      </p:sp>
    </p:spTree>
    <p:extLst>
      <p:ext uri="{BB962C8B-B14F-4D97-AF65-F5344CB8AC3E}">
        <p14:creationId xmlns:p14="http://schemas.microsoft.com/office/powerpoint/2010/main" val="22151909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8">
            <a:extLst>
              <a:ext uri="{FF2B5EF4-FFF2-40B4-BE49-F238E27FC236}">
                <a16:creationId xmlns:a16="http://schemas.microsoft.com/office/drawing/2014/main" id="{99AA9AE3-9364-43EC-966F-BF37F41F128B}"/>
              </a:ext>
            </a:extLst>
          </p:cNvPr>
          <p:cNvCxnSpPr>
            <a:cxnSpLocks/>
            <a:stCxn id="53" idx="0"/>
            <a:endCxn id="30" idx="2"/>
          </p:cNvCxnSpPr>
          <p:nvPr/>
        </p:nvCxnSpPr>
        <p:spPr>
          <a:xfrm>
            <a:off x="1068684" y="957600"/>
            <a:ext cx="12006" cy="2742381"/>
          </a:xfrm>
          <a:prstGeom prst="line">
            <a:avLst/>
          </a:prstGeom>
          <a:ln w="31750">
            <a:solidFill>
              <a:srgbClr val="BFBFBF"/>
            </a:solidFill>
            <a:prstDash val="sysDash"/>
            <a:bevel/>
          </a:ln>
        </p:spPr>
      </p:cxnSp>
      <p:sp>
        <p:nvSpPr>
          <p:cNvPr id="27" name="Oval 17">
            <a:extLst>
              <a:ext uri="{FF2B5EF4-FFF2-40B4-BE49-F238E27FC236}">
                <a16:creationId xmlns:a16="http://schemas.microsoft.com/office/drawing/2014/main" id="{5D6A27C4-E9DB-4CED-916B-517C7D77F8E5}"/>
              </a:ext>
            </a:extLst>
          </p:cNvPr>
          <p:cNvSpPr>
            <a:spLocks noChangeAspect="1"/>
          </p:cNvSpPr>
          <p:nvPr/>
        </p:nvSpPr>
        <p:spPr>
          <a:xfrm>
            <a:off x="837372" y="2055515"/>
            <a:ext cx="468000" cy="468000"/>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rganigramme : Connecteur 16">
            <a:extLst>
              <a:ext uri="{FF2B5EF4-FFF2-40B4-BE49-F238E27FC236}">
                <a16:creationId xmlns:a16="http://schemas.microsoft.com/office/drawing/2014/main" id="{969EE4F9-2FA2-416E-A7CE-55476C7876F3}"/>
              </a:ext>
            </a:extLst>
          </p:cNvPr>
          <p:cNvSpPr>
            <a:spLocks noChangeAspect="1"/>
          </p:cNvSpPr>
          <p:nvPr/>
        </p:nvSpPr>
        <p:spPr>
          <a:xfrm>
            <a:off x="892374" y="2108924"/>
            <a:ext cx="360000" cy="360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e la date 1">
            <a:extLst>
              <a:ext uri="{FF2B5EF4-FFF2-40B4-BE49-F238E27FC236}">
                <a16:creationId xmlns:a16="http://schemas.microsoft.com/office/drawing/2014/main" id="{4EABD334-41B4-4E1F-AB27-4427C1B1797D}"/>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F860316F-BE70-4BEB-AD59-E5F915FF5DE6}"/>
              </a:ext>
            </a:extLst>
          </p:cNvPr>
          <p:cNvSpPr>
            <a:spLocks noGrp="1"/>
          </p:cNvSpPr>
          <p:nvPr>
            <p:ph type="ftr" sz="quarter" idx="11"/>
          </p:nvPr>
        </p:nvSpPr>
        <p:spPr>
          <a:xfrm>
            <a:off x="4038600" y="6540500"/>
            <a:ext cx="4114800" cy="228600"/>
          </a:xfrm>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DCFE07C7-23D9-42F4-AF69-5A5D58FA99A4}"/>
              </a:ext>
            </a:extLst>
          </p:cNvPr>
          <p:cNvSpPr>
            <a:spLocks noGrp="1"/>
          </p:cNvSpPr>
          <p:nvPr>
            <p:ph type="sldNum" sz="quarter" idx="12"/>
          </p:nvPr>
        </p:nvSpPr>
        <p:spPr>
          <a:xfrm>
            <a:off x="9401175" y="6540500"/>
            <a:ext cx="2743200" cy="228600"/>
          </a:xfrm>
        </p:spPr>
        <p:txBody>
          <a:bodyPr/>
          <a:lstStyle/>
          <a:p>
            <a:fld id="{A7D2C6EA-A00E-474B-A989-EF59E4134B89}" type="slidenum">
              <a:rPr lang="fr-FR" smtClean="0"/>
              <a:t>45</a:t>
            </a:fld>
            <a:endParaRPr lang="fr-FR" dirty="0"/>
          </a:p>
        </p:txBody>
      </p:sp>
      <p:sp>
        <p:nvSpPr>
          <p:cNvPr id="6" name="Oval 17">
            <a:extLst>
              <a:ext uri="{FF2B5EF4-FFF2-40B4-BE49-F238E27FC236}">
                <a16:creationId xmlns:a16="http://schemas.microsoft.com/office/drawing/2014/main" id="{75E1E8EE-91EE-4035-AF9B-DA6A0208DCEE}"/>
              </a:ext>
            </a:extLst>
          </p:cNvPr>
          <p:cNvSpPr>
            <a:spLocks noChangeAspect="1"/>
          </p:cNvSpPr>
          <p:nvPr/>
        </p:nvSpPr>
        <p:spPr>
          <a:xfrm>
            <a:off x="838384" y="908720"/>
            <a:ext cx="468000" cy="468000"/>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2">
            <a:extLst>
              <a:ext uri="{FF2B5EF4-FFF2-40B4-BE49-F238E27FC236}">
                <a16:creationId xmlns:a16="http://schemas.microsoft.com/office/drawing/2014/main" id="{E95E6AEC-0752-47B7-83EB-C66A9E029EEA}"/>
              </a:ext>
            </a:extLst>
          </p:cNvPr>
          <p:cNvSpPr>
            <a:spLocks noChangeAspect="1"/>
          </p:cNvSpPr>
          <p:nvPr/>
        </p:nvSpPr>
        <p:spPr>
          <a:xfrm>
            <a:off x="892673" y="968880"/>
            <a:ext cx="359725" cy="36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25">
            <a:extLst>
              <a:ext uri="{FF2B5EF4-FFF2-40B4-BE49-F238E27FC236}">
                <a16:creationId xmlns:a16="http://schemas.microsoft.com/office/drawing/2014/main" id="{5A9C3264-0AE1-4103-A3C5-44B757DDB078}"/>
              </a:ext>
            </a:extLst>
          </p:cNvPr>
          <p:cNvCxnSpPr>
            <a:cxnSpLocks/>
          </p:cNvCxnSpPr>
          <p:nvPr/>
        </p:nvCxnSpPr>
        <p:spPr>
          <a:xfrm>
            <a:off x="1631504" y="1179984"/>
            <a:ext cx="10225136" cy="0"/>
          </a:xfrm>
          <a:prstGeom prst="line">
            <a:avLst/>
          </a:prstGeom>
          <a:ln w="3175">
            <a:solidFill>
              <a:schemeClr val="accent6"/>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BE23E60E-195E-4E3C-82ED-DDA2A55BFBD3}"/>
              </a:ext>
            </a:extLst>
          </p:cNvPr>
          <p:cNvSpPr txBox="1"/>
          <p:nvPr/>
        </p:nvSpPr>
        <p:spPr>
          <a:xfrm>
            <a:off x="1487488" y="836712"/>
            <a:ext cx="10369152" cy="338554"/>
          </a:xfrm>
          <a:prstGeom prst="rect">
            <a:avLst/>
          </a:prstGeom>
          <a:noFill/>
        </p:spPr>
        <p:txBody>
          <a:bodyPr wrap="square" rtlCol="0">
            <a:spAutoFit/>
          </a:bodyPr>
          <a:lstStyle/>
          <a:p>
            <a:r>
              <a:rPr lang="fr-FR" sz="1600" b="1" dirty="0">
                <a:solidFill>
                  <a:schemeClr val="accent6">
                    <a:lumMod val="75000"/>
                  </a:schemeClr>
                </a:solidFill>
                <a:latin typeface="Open Sans"/>
              </a:rPr>
              <a:t>1 – Déclaration provisionnelle dans le délai des deux mois de la parution au BODACC</a:t>
            </a:r>
          </a:p>
        </p:txBody>
      </p:sp>
      <p:cxnSp>
        <p:nvCxnSpPr>
          <p:cNvPr id="47" name="Straight Connector 25">
            <a:extLst>
              <a:ext uri="{FF2B5EF4-FFF2-40B4-BE49-F238E27FC236}">
                <a16:creationId xmlns:a16="http://schemas.microsoft.com/office/drawing/2014/main" id="{D8009B9E-9DA8-4871-BB4F-0553BE2B099D}"/>
              </a:ext>
            </a:extLst>
          </p:cNvPr>
          <p:cNvCxnSpPr>
            <a:cxnSpLocks/>
          </p:cNvCxnSpPr>
          <p:nvPr/>
        </p:nvCxnSpPr>
        <p:spPr>
          <a:xfrm>
            <a:off x="1631504" y="2374653"/>
            <a:ext cx="10225136" cy="0"/>
          </a:xfrm>
          <a:prstGeom prst="line">
            <a:avLst/>
          </a:prstGeom>
          <a:ln w="3175">
            <a:solidFill>
              <a:schemeClr val="accent5"/>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ZoneTexte 47">
            <a:extLst>
              <a:ext uri="{FF2B5EF4-FFF2-40B4-BE49-F238E27FC236}">
                <a16:creationId xmlns:a16="http://schemas.microsoft.com/office/drawing/2014/main" id="{575B19BB-FF85-453E-ACED-116020AB186E}"/>
              </a:ext>
            </a:extLst>
          </p:cNvPr>
          <p:cNvSpPr txBox="1"/>
          <p:nvPr/>
        </p:nvSpPr>
        <p:spPr>
          <a:xfrm>
            <a:off x="1483296" y="1988840"/>
            <a:ext cx="10153128" cy="338554"/>
          </a:xfrm>
          <a:prstGeom prst="rect">
            <a:avLst/>
          </a:prstGeom>
          <a:noFill/>
        </p:spPr>
        <p:txBody>
          <a:bodyPr wrap="square" rtlCol="0">
            <a:spAutoFit/>
          </a:bodyPr>
          <a:lstStyle/>
          <a:p>
            <a:r>
              <a:rPr lang="fr-FR" sz="1600" b="1" dirty="0">
                <a:solidFill>
                  <a:schemeClr val="accent5">
                    <a:lumMod val="75000"/>
                  </a:schemeClr>
                </a:solidFill>
                <a:latin typeface="Open Sans"/>
              </a:rPr>
              <a:t>2 –Déclaration définitive dans le délai de 12 mois de la parution au BODACC</a:t>
            </a:r>
          </a:p>
        </p:txBody>
      </p:sp>
      <p:sp>
        <p:nvSpPr>
          <p:cNvPr id="49" name="ZoneTexte 48">
            <a:extLst>
              <a:ext uri="{FF2B5EF4-FFF2-40B4-BE49-F238E27FC236}">
                <a16:creationId xmlns:a16="http://schemas.microsoft.com/office/drawing/2014/main" id="{81106ECE-2643-4A0E-8070-C5769453AC54}"/>
              </a:ext>
            </a:extLst>
          </p:cNvPr>
          <p:cNvSpPr txBox="1"/>
          <p:nvPr/>
        </p:nvSpPr>
        <p:spPr>
          <a:xfrm>
            <a:off x="1775520" y="2415555"/>
            <a:ext cx="10124121" cy="830997"/>
          </a:xfrm>
          <a:prstGeom prst="rect">
            <a:avLst/>
          </a:prstGeom>
          <a:noFill/>
        </p:spPr>
        <p:txBody>
          <a:bodyPr wrap="square" rtlCol="0">
            <a:spAutoFit/>
          </a:bodyPr>
          <a:lstStyle/>
          <a:p>
            <a:r>
              <a:rPr lang="fr-FR" sz="1600" dirty="0">
                <a:latin typeface="Open Sans"/>
              </a:rPr>
              <a:t>Déclaration définitive en présence d’un titre exécutoire : rôle ou avis de mise en recouvrement pour les impôts, contrainte pour les organismes sociaux (sous réserves de procédures ou de contrôle en cours) (article L. 622-24 alinéa 4)</a:t>
            </a:r>
          </a:p>
        </p:txBody>
      </p:sp>
      <p:cxnSp>
        <p:nvCxnSpPr>
          <p:cNvPr id="50" name="Straight Connector 25">
            <a:extLst>
              <a:ext uri="{FF2B5EF4-FFF2-40B4-BE49-F238E27FC236}">
                <a16:creationId xmlns:a16="http://schemas.microsoft.com/office/drawing/2014/main" id="{78615E12-216B-4A05-87E3-B401B812FAA2}"/>
              </a:ext>
            </a:extLst>
          </p:cNvPr>
          <p:cNvCxnSpPr>
            <a:cxnSpLocks/>
          </p:cNvCxnSpPr>
          <p:nvPr/>
        </p:nvCxnSpPr>
        <p:spPr>
          <a:xfrm>
            <a:off x="1435160" y="3645024"/>
            <a:ext cx="10421480" cy="0"/>
          </a:xfrm>
          <a:prstGeom prst="line">
            <a:avLst/>
          </a:prstGeom>
          <a:ln w="3175">
            <a:solidFill>
              <a:schemeClr val="accent2"/>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51" name="ZoneTexte 50">
            <a:extLst>
              <a:ext uri="{FF2B5EF4-FFF2-40B4-BE49-F238E27FC236}">
                <a16:creationId xmlns:a16="http://schemas.microsoft.com/office/drawing/2014/main" id="{DDD51049-2A06-4D0F-AA3D-481899598B16}"/>
              </a:ext>
            </a:extLst>
          </p:cNvPr>
          <p:cNvSpPr txBox="1"/>
          <p:nvPr/>
        </p:nvSpPr>
        <p:spPr>
          <a:xfrm>
            <a:off x="1487488" y="3284984"/>
            <a:ext cx="10369152" cy="338554"/>
          </a:xfrm>
          <a:prstGeom prst="rect">
            <a:avLst/>
          </a:prstGeom>
          <a:noFill/>
        </p:spPr>
        <p:txBody>
          <a:bodyPr wrap="square" rtlCol="0">
            <a:spAutoFit/>
          </a:bodyPr>
          <a:lstStyle/>
          <a:p>
            <a:r>
              <a:rPr lang="fr-FR" sz="1600" b="1" dirty="0">
                <a:solidFill>
                  <a:schemeClr val="accent2">
                    <a:lumMod val="75000"/>
                  </a:schemeClr>
                </a:solidFill>
                <a:latin typeface="Open Sans"/>
              </a:rPr>
              <a:t>3 – Réclamation contre les créances déclarées à titre définitif</a:t>
            </a:r>
          </a:p>
        </p:txBody>
      </p:sp>
      <p:sp>
        <p:nvSpPr>
          <p:cNvPr id="53" name="ZoneTexte 52">
            <a:extLst>
              <a:ext uri="{FF2B5EF4-FFF2-40B4-BE49-F238E27FC236}">
                <a16:creationId xmlns:a16="http://schemas.microsoft.com/office/drawing/2014/main" id="{145FC977-A6DC-4D07-BC0D-66CAA01DA956}"/>
              </a:ext>
            </a:extLst>
          </p:cNvPr>
          <p:cNvSpPr txBox="1"/>
          <p:nvPr/>
        </p:nvSpPr>
        <p:spPr>
          <a:xfrm>
            <a:off x="881289" y="957600"/>
            <a:ext cx="374790" cy="369332"/>
          </a:xfrm>
          <a:prstGeom prst="rect">
            <a:avLst/>
          </a:prstGeom>
          <a:noFill/>
        </p:spPr>
        <p:txBody>
          <a:bodyPr wrap="square" rtlCol="0">
            <a:spAutoFit/>
          </a:bodyPr>
          <a:lstStyle/>
          <a:p>
            <a:pPr algn="ctr"/>
            <a:r>
              <a:rPr lang="fr-FR" b="1" dirty="0">
                <a:latin typeface="Open Sans"/>
              </a:rPr>
              <a:t>1</a:t>
            </a:r>
          </a:p>
        </p:txBody>
      </p:sp>
      <p:sp>
        <p:nvSpPr>
          <p:cNvPr id="25" name="ZoneTexte 17">
            <a:extLst>
              <a:ext uri="{FF2B5EF4-FFF2-40B4-BE49-F238E27FC236}">
                <a16:creationId xmlns:a16="http://schemas.microsoft.com/office/drawing/2014/main" id="{6E1E474C-3454-41E8-910A-F1D46CCEA827}"/>
              </a:ext>
            </a:extLst>
          </p:cNvPr>
          <p:cNvSpPr txBox="1"/>
          <p:nvPr/>
        </p:nvSpPr>
        <p:spPr>
          <a:xfrm>
            <a:off x="1775521" y="26098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La contestation des créances fiscales et sociales </a:t>
            </a:r>
          </a:p>
        </p:txBody>
      </p:sp>
      <p:sp>
        <p:nvSpPr>
          <p:cNvPr id="26" name="ZoneTexte 18">
            <a:hlinkClick r:id="rId2" action="ppaction://hlinksldjump"/>
            <a:extLst>
              <a:ext uri="{FF2B5EF4-FFF2-40B4-BE49-F238E27FC236}">
                <a16:creationId xmlns:a16="http://schemas.microsoft.com/office/drawing/2014/main" id="{5BBC363E-43B6-49D3-B606-15794FABB62D}"/>
              </a:ext>
            </a:extLst>
          </p:cNvPr>
          <p:cNvSpPr txBox="1"/>
          <p:nvPr/>
        </p:nvSpPr>
        <p:spPr>
          <a:xfrm>
            <a:off x="0" y="26064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18 </a:t>
            </a:r>
          </a:p>
        </p:txBody>
      </p:sp>
      <p:sp>
        <p:nvSpPr>
          <p:cNvPr id="28" name="ZoneTexte 27">
            <a:extLst>
              <a:ext uri="{FF2B5EF4-FFF2-40B4-BE49-F238E27FC236}">
                <a16:creationId xmlns:a16="http://schemas.microsoft.com/office/drawing/2014/main" id="{238CB016-8485-47E0-B8CF-B35DC53D81DB}"/>
              </a:ext>
            </a:extLst>
          </p:cNvPr>
          <p:cNvSpPr txBox="1"/>
          <p:nvPr/>
        </p:nvSpPr>
        <p:spPr>
          <a:xfrm>
            <a:off x="881837" y="2104655"/>
            <a:ext cx="374790" cy="369332"/>
          </a:xfrm>
          <a:prstGeom prst="rect">
            <a:avLst/>
          </a:prstGeom>
          <a:noFill/>
        </p:spPr>
        <p:txBody>
          <a:bodyPr wrap="square" rtlCol="0">
            <a:spAutoFit/>
          </a:bodyPr>
          <a:lstStyle/>
          <a:p>
            <a:pPr algn="ctr"/>
            <a:r>
              <a:rPr lang="fr-FR" b="1" dirty="0">
                <a:latin typeface="Open Sans"/>
              </a:rPr>
              <a:t>2</a:t>
            </a:r>
          </a:p>
        </p:txBody>
      </p:sp>
      <p:sp>
        <p:nvSpPr>
          <p:cNvPr id="29" name="Oval 17">
            <a:extLst>
              <a:ext uri="{FF2B5EF4-FFF2-40B4-BE49-F238E27FC236}">
                <a16:creationId xmlns:a16="http://schemas.microsoft.com/office/drawing/2014/main" id="{BFF5DF74-50A1-49CB-BC21-AEA52DAFD0B6}"/>
              </a:ext>
            </a:extLst>
          </p:cNvPr>
          <p:cNvSpPr>
            <a:spLocks noChangeAspect="1"/>
          </p:cNvSpPr>
          <p:nvPr/>
        </p:nvSpPr>
        <p:spPr>
          <a:xfrm>
            <a:off x="847909" y="3284984"/>
            <a:ext cx="468000" cy="468000"/>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ZoneTexte 33">
            <a:extLst>
              <a:ext uri="{FF2B5EF4-FFF2-40B4-BE49-F238E27FC236}">
                <a16:creationId xmlns:a16="http://schemas.microsoft.com/office/drawing/2014/main" id="{29F08007-FF80-4ADB-9748-901B344C3F0C}"/>
              </a:ext>
            </a:extLst>
          </p:cNvPr>
          <p:cNvSpPr txBox="1"/>
          <p:nvPr/>
        </p:nvSpPr>
        <p:spPr>
          <a:xfrm>
            <a:off x="1775520" y="1196752"/>
            <a:ext cx="10119029" cy="584775"/>
          </a:xfrm>
          <a:prstGeom prst="rect">
            <a:avLst/>
          </a:prstGeom>
          <a:noFill/>
        </p:spPr>
        <p:txBody>
          <a:bodyPr wrap="square" rtlCol="0">
            <a:spAutoFit/>
          </a:bodyPr>
          <a:lstStyle/>
          <a:p>
            <a:r>
              <a:rPr lang="fr-FR" sz="1600" dirty="0">
                <a:latin typeface="Open Sans"/>
              </a:rPr>
              <a:t>En l’absence de titres exécutoires, autorisation d’effectuer une déclaration à titre provisionnel (en principe ce type de déclaration ne devrait pas faire l’objet de réclamation). </a:t>
            </a:r>
          </a:p>
        </p:txBody>
      </p:sp>
      <p:sp>
        <p:nvSpPr>
          <p:cNvPr id="39" name="Organigramme : Connecteur 38">
            <a:extLst>
              <a:ext uri="{FF2B5EF4-FFF2-40B4-BE49-F238E27FC236}">
                <a16:creationId xmlns:a16="http://schemas.microsoft.com/office/drawing/2014/main" id="{66AAB317-3933-49EB-8FC6-1F41052EDF4B}"/>
              </a:ext>
            </a:extLst>
          </p:cNvPr>
          <p:cNvSpPr>
            <a:spLocks noChangeAspect="1"/>
          </p:cNvSpPr>
          <p:nvPr/>
        </p:nvSpPr>
        <p:spPr>
          <a:xfrm>
            <a:off x="901899" y="3347187"/>
            <a:ext cx="360000" cy="360000"/>
          </a:xfrm>
          <a:prstGeom prst="flowChartConnector">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a:extLst>
              <a:ext uri="{FF2B5EF4-FFF2-40B4-BE49-F238E27FC236}">
                <a16:creationId xmlns:a16="http://schemas.microsoft.com/office/drawing/2014/main" id="{72598840-D667-4D72-A85D-AC2A7260D405}"/>
              </a:ext>
            </a:extLst>
          </p:cNvPr>
          <p:cNvSpPr txBox="1"/>
          <p:nvPr/>
        </p:nvSpPr>
        <p:spPr>
          <a:xfrm>
            <a:off x="893295" y="3330649"/>
            <a:ext cx="374790" cy="369332"/>
          </a:xfrm>
          <a:prstGeom prst="rect">
            <a:avLst/>
          </a:prstGeom>
          <a:noFill/>
        </p:spPr>
        <p:txBody>
          <a:bodyPr wrap="square" rtlCol="0">
            <a:spAutoFit/>
          </a:bodyPr>
          <a:lstStyle/>
          <a:p>
            <a:pPr algn="ctr"/>
            <a:r>
              <a:rPr lang="fr-FR" b="1" dirty="0">
                <a:latin typeface="Open Sans"/>
              </a:rPr>
              <a:t>3</a:t>
            </a:r>
          </a:p>
        </p:txBody>
      </p:sp>
      <p:sp>
        <p:nvSpPr>
          <p:cNvPr id="23" name="Flèche : bas 22">
            <a:extLst>
              <a:ext uri="{FF2B5EF4-FFF2-40B4-BE49-F238E27FC236}">
                <a16:creationId xmlns:a16="http://schemas.microsoft.com/office/drawing/2014/main" id="{26F35951-8E04-487D-877F-7AFDF1B8DA52}"/>
              </a:ext>
            </a:extLst>
          </p:cNvPr>
          <p:cNvSpPr/>
          <p:nvPr/>
        </p:nvSpPr>
        <p:spPr>
          <a:xfrm>
            <a:off x="3753644" y="3718173"/>
            <a:ext cx="190872" cy="292224"/>
          </a:xfrm>
          <a:prstGeom prst="downArrow">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9D0ECF32-0016-44F8-AB32-ACBD8F6685A3}"/>
              </a:ext>
            </a:extLst>
          </p:cNvPr>
          <p:cNvSpPr txBox="1"/>
          <p:nvPr/>
        </p:nvSpPr>
        <p:spPr>
          <a:xfrm>
            <a:off x="1415480" y="4151362"/>
            <a:ext cx="5400600" cy="584775"/>
          </a:xfrm>
          <a:prstGeom prst="rect">
            <a:avLst/>
          </a:prstGeom>
          <a:noFill/>
        </p:spPr>
        <p:txBody>
          <a:bodyPr wrap="square" rtlCol="0">
            <a:spAutoFit/>
          </a:bodyPr>
          <a:lstStyle/>
          <a:p>
            <a:pPr algn="ctr"/>
            <a:r>
              <a:rPr lang="fr-FR" sz="1600" dirty="0">
                <a:latin typeface="Open Sans"/>
              </a:rPr>
              <a:t>Une réclamation a été introduite avant l’audience d’examen des créances contestées (instance en cours)</a:t>
            </a:r>
          </a:p>
        </p:txBody>
      </p:sp>
      <p:sp>
        <p:nvSpPr>
          <p:cNvPr id="56" name="ZoneTexte 55">
            <a:extLst>
              <a:ext uri="{FF2B5EF4-FFF2-40B4-BE49-F238E27FC236}">
                <a16:creationId xmlns:a16="http://schemas.microsoft.com/office/drawing/2014/main" id="{E330AA9D-3D26-4895-93E9-0072707E4A4C}"/>
              </a:ext>
            </a:extLst>
          </p:cNvPr>
          <p:cNvSpPr txBox="1"/>
          <p:nvPr/>
        </p:nvSpPr>
        <p:spPr>
          <a:xfrm>
            <a:off x="7392144" y="4151362"/>
            <a:ext cx="4464496" cy="338554"/>
          </a:xfrm>
          <a:prstGeom prst="rect">
            <a:avLst/>
          </a:prstGeom>
          <a:noFill/>
        </p:spPr>
        <p:txBody>
          <a:bodyPr wrap="square" rtlCol="0">
            <a:spAutoFit/>
          </a:bodyPr>
          <a:lstStyle/>
          <a:p>
            <a:pPr algn="ctr"/>
            <a:r>
              <a:rPr lang="fr-FR" sz="1600" dirty="0">
                <a:latin typeface="Open Sans"/>
              </a:rPr>
              <a:t>Aucune instance en cours</a:t>
            </a:r>
          </a:p>
        </p:txBody>
      </p:sp>
      <p:sp>
        <p:nvSpPr>
          <p:cNvPr id="57" name="ZoneTexte 56">
            <a:extLst>
              <a:ext uri="{FF2B5EF4-FFF2-40B4-BE49-F238E27FC236}">
                <a16:creationId xmlns:a16="http://schemas.microsoft.com/office/drawing/2014/main" id="{F62AD288-EA4B-4E63-8D7C-B94324BEA446}"/>
              </a:ext>
            </a:extLst>
          </p:cNvPr>
          <p:cNvSpPr txBox="1"/>
          <p:nvPr/>
        </p:nvSpPr>
        <p:spPr>
          <a:xfrm>
            <a:off x="1597596" y="5158531"/>
            <a:ext cx="4752528" cy="584775"/>
          </a:xfrm>
          <a:prstGeom prst="rect">
            <a:avLst/>
          </a:prstGeom>
          <a:noFill/>
        </p:spPr>
        <p:txBody>
          <a:bodyPr wrap="square" rtlCol="0">
            <a:spAutoFit/>
          </a:bodyPr>
          <a:lstStyle/>
          <a:p>
            <a:pPr algn="ctr"/>
            <a:r>
              <a:rPr lang="fr-FR" sz="1600" dirty="0">
                <a:latin typeface="Open Sans"/>
              </a:rPr>
              <a:t>Constatation d’une instance en cours; Dessaisissement du juge-commissaire</a:t>
            </a:r>
          </a:p>
        </p:txBody>
      </p:sp>
      <p:sp>
        <p:nvSpPr>
          <p:cNvPr id="58" name="ZoneTexte 57">
            <a:extLst>
              <a:ext uri="{FF2B5EF4-FFF2-40B4-BE49-F238E27FC236}">
                <a16:creationId xmlns:a16="http://schemas.microsoft.com/office/drawing/2014/main" id="{95E50676-CF6C-456E-A2FD-7AB1894EF0A0}"/>
              </a:ext>
            </a:extLst>
          </p:cNvPr>
          <p:cNvSpPr txBox="1"/>
          <p:nvPr/>
        </p:nvSpPr>
        <p:spPr>
          <a:xfrm>
            <a:off x="7176120" y="4890646"/>
            <a:ext cx="4680520" cy="1815882"/>
          </a:xfrm>
          <a:prstGeom prst="rect">
            <a:avLst/>
          </a:prstGeom>
          <a:noFill/>
        </p:spPr>
        <p:txBody>
          <a:bodyPr wrap="square" rtlCol="0">
            <a:spAutoFit/>
          </a:bodyPr>
          <a:lstStyle/>
          <a:p>
            <a:pPr algn="ctr"/>
            <a:r>
              <a:rPr lang="fr-FR" sz="1600" dirty="0">
                <a:latin typeface="Open Sans"/>
              </a:rPr>
              <a:t>Les créances ne peuvent être contestées que dans les conditions prévues par le Code général des impôts, aucune procédure n’étant engagée avant l’ouverture de la procédure, la contestation émise devant le mandataire n’est pas recevable (Cour de cassation, chambre commerciale du 13/09/2017, n° 16-13691).</a:t>
            </a:r>
          </a:p>
        </p:txBody>
      </p:sp>
      <p:sp>
        <p:nvSpPr>
          <p:cNvPr id="59" name="Flèche : bas 58">
            <a:extLst>
              <a:ext uri="{FF2B5EF4-FFF2-40B4-BE49-F238E27FC236}">
                <a16:creationId xmlns:a16="http://schemas.microsoft.com/office/drawing/2014/main" id="{BF62E896-E2C3-4ECB-AE57-FD3AC8015DA2}"/>
              </a:ext>
            </a:extLst>
          </p:cNvPr>
          <p:cNvSpPr/>
          <p:nvPr/>
        </p:nvSpPr>
        <p:spPr>
          <a:xfrm>
            <a:off x="9529911" y="3722365"/>
            <a:ext cx="190872" cy="292224"/>
          </a:xfrm>
          <a:prstGeom prst="downArrow">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Flèche : bas 59">
            <a:extLst>
              <a:ext uri="{FF2B5EF4-FFF2-40B4-BE49-F238E27FC236}">
                <a16:creationId xmlns:a16="http://schemas.microsoft.com/office/drawing/2014/main" id="{4A0F872A-9E2D-4F41-90C1-9422CEA2B3E6}"/>
              </a:ext>
            </a:extLst>
          </p:cNvPr>
          <p:cNvSpPr/>
          <p:nvPr/>
        </p:nvSpPr>
        <p:spPr>
          <a:xfrm>
            <a:off x="3788321" y="4744194"/>
            <a:ext cx="190872" cy="292224"/>
          </a:xfrm>
          <a:prstGeom prst="downArrow">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Flèche : bas 60">
            <a:extLst>
              <a:ext uri="{FF2B5EF4-FFF2-40B4-BE49-F238E27FC236}">
                <a16:creationId xmlns:a16="http://schemas.microsoft.com/office/drawing/2014/main" id="{4CBB749B-7A9F-42AC-AA54-733ED78D6B78}"/>
              </a:ext>
            </a:extLst>
          </p:cNvPr>
          <p:cNvSpPr/>
          <p:nvPr/>
        </p:nvSpPr>
        <p:spPr>
          <a:xfrm>
            <a:off x="9552384" y="4528170"/>
            <a:ext cx="190872" cy="292224"/>
          </a:xfrm>
          <a:prstGeom prst="downArrow">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Flèche : bas 32">
            <a:extLst>
              <a:ext uri="{FF2B5EF4-FFF2-40B4-BE49-F238E27FC236}">
                <a16:creationId xmlns:a16="http://schemas.microsoft.com/office/drawing/2014/main" id="{3C69025B-A95A-4759-9C4D-93AD6636A2BB}"/>
              </a:ext>
            </a:extLst>
          </p:cNvPr>
          <p:cNvSpPr/>
          <p:nvPr/>
        </p:nvSpPr>
        <p:spPr>
          <a:xfrm rot="5400000">
            <a:off x="7032104" y="6066631"/>
            <a:ext cx="190872" cy="292224"/>
          </a:xfrm>
          <a:prstGeom prst="downArrow">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3EFCA56E-2A1B-4858-BABA-A6BF74970408}"/>
              </a:ext>
            </a:extLst>
          </p:cNvPr>
          <p:cNvSpPr txBox="1"/>
          <p:nvPr/>
        </p:nvSpPr>
        <p:spPr>
          <a:xfrm>
            <a:off x="1199456" y="5885041"/>
            <a:ext cx="5472608" cy="584775"/>
          </a:xfrm>
          <a:prstGeom prst="rect">
            <a:avLst/>
          </a:prstGeom>
          <a:noFill/>
        </p:spPr>
        <p:txBody>
          <a:bodyPr wrap="square" rtlCol="0">
            <a:spAutoFit/>
          </a:bodyPr>
          <a:lstStyle/>
          <a:p>
            <a:pPr algn="ctr"/>
            <a:r>
              <a:rPr lang="fr-FR" sz="1600" dirty="0">
                <a:latin typeface="Open Sans"/>
              </a:rPr>
              <a:t>En pratique le juge-commissaire n’a de compétence que pour traiter la régularité de la déclaration de créance</a:t>
            </a:r>
          </a:p>
        </p:txBody>
      </p:sp>
    </p:spTree>
    <p:extLst>
      <p:ext uri="{BB962C8B-B14F-4D97-AF65-F5344CB8AC3E}">
        <p14:creationId xmlns:p14="http://schemas.microsoft.com/office/powerpoint/2010/main" val="20153028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a:xfrm>
            <a:off x="47625" y="6550433"/>
            <a:ext cx="2743200" cy="228600"/>
          </a:xfrm>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46</a:t>
            </a:fld>
            <a:endParaRPr lang="fr-FR" dirty="0"/>
          </a:p>
        </p:txBody>
      </p:sp>
      <p:sp>
        <p:nvSpPr>
          <p:cNvPr id="12" name="ZoneTexte 17">
            <a:extLst>
              <a:ext uri="{FF2B5EF4-FFF2-40B4-BE49-F238E27FC236}">
                <a16:creationId xmlns:a16="http://schemas.microsoft.com/office/drawing/2014/main" id="{BD3AF781-049E-4BD8-A0CE-BE255780B70B}"/>
              </a:ext>
            </a:extLst>
          </p:cNvPr>
          <p:cNvSpPr txBox="1"/>
          <p:nvPr/>
        </p:nvSpPr>
        <p:spPr>
          <a:xfrm>
            <a:off x="1750841" y="37504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La constatation d’une instance en cours </a:t>
            </a:r>
          </a:p>
        </p:txBody>
      </p:sp>
      <p:sp>
        <p:nvSpPr>
          <p:cNvPr id="13" name="ZoneTexte 18">
            <a:hlinkClick r:id="rId2" action="ppaction://hlinksldjump"/>
            <a:extLst>
              <a:ext uri="{FF2B5EF4-FFF2-40B4-BE49-F238E27FC236}">
                <a16:creationId xmlns:a16="http://schemas.microsoft.com/office/drawing/2014/main" id="{996311F4-818B-4175-A45C-0397D5F47836}"/>
              </a:ext>
            </a:extLst>
          </p:cNvPr>
          <p:cNvSpPr txBox="1"/>
          <p:nvPr/>
        </p:nvSpPr>
        <p:spPr>
          <a:xfrm>
            <a:off x="-24680" y="37470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19 </a:t>
            </a:r>
          </a:p>
        </p:txBody>
      </p:sp>
      <p:sp>
        <p:nvSpPr>
          <p:cNvPr id="28" name="Rectangle 27">
            <a:extLst>
              <a:ext uri="{FF2B5EF4-FFF2-40B4-BE49-F238E27FC236}">
                <a16:creationId xmlns:a16="http://schemas.microsoft.com/office/drawing/2014/main" id="{C84EAA27-052A-4140-B0B5-9C85F851DA72}"/>
              </a:ext>
            </a:extLst>
          </p:cNvPr>
          <p:cNvSpPr/>
          <p:nvPr/>
        </p:nvSpPr>
        <p:spPr>
          <a:xfrm>
            <a:off x="1055440" y="1403150"/>
            <a:ext cx="720080" cy="720080"/>
          </a:xfrm>
          <a:prstGeom prst="rect">
            <a:avLst/>
          </a:prstGeom>
          <a:solidFill>
            <a:schemeClr val="bg1"/>
          </a:solid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riangle isocèle 28">
            <a:extLst>
              <a:ext uri="{FF2B5EF4-FFF2-40B4-BE49-F238E27FC236}">
                <a16:creationId xmlns:a16="http://schemas.microsoft.com/office/drawing/2014/main" id="{39C792F5-B793-45F0-9D3D-C4B29B80DCCA}"/>
              </a:ext>
            </a:extLst>
          </p:cNvPr>
          <p:cNvSpPr/>
          <p:nvPr/>
        </p:nvSpPr>
        <p:spPr>
          <a:xfrm rot="5400000">
            <a:off x="1726657" y="1452012"/>
            <a:ext cx="758581" cy="622356"/>
          </a:xfrm>
          <a:prstGeom prst="triangle">
            <a:avLst>
              <a:gd name="adj" fmla="val 4866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a:extLst>
              <a:ext uri="{FF2B5EF4-FFF2-40B4-BE49-F238E27FC236}">
                <a16:creationId xmlns:a16="http://schemas.microsoft.com/office/drawing/2014/main" id="{EEA8D54B-EB05-4739-88AD-34E685561AA4}"/>
              </a:ext>
            </a:extLst>
          </p:cNvPr>
          <p:cNvSpPr txBox="1"/>
          <p:nvPr/>
        </p:nvSpPr>
        <p:spPr>
          <a:xfrm>
            <a:off x="1199456" y="1580674"/>
            <a:ext cx="432048" cy="400110"/>
          </a:xfrm>
          <a:prstGeom prst="rect">
            <a:avLst/>
          </a:prstGeom>
          <a:noFill/>
        </p:spPr>
        <p:txBody>
          <a:bodyPr wrap="square" rtlCol="0">
            <a:spAutoFit/>
          </a:bodyPr>
          <a:lstStyle/>
          <a:p>
            <a:pPr algn="ctr"/>
            <a:r>
              <a:rPr lang="fr-FR" sz="2000" b="1" dirty="0">
                <a:latin typeface="Open Sans"/>
              </a:rPr>
              <a:t>1</a:t>
            </a:r>
          </a:p>
        </p:txBody>
      </p:sp>
      <p:sp>
        <p:nvSpPr>
          <p:cNvPr id="49" name="Rectangle 48">
            <a:extLst>
              <a:ext uri="{FF2B5EF4-FFF2-40B4-BE49-F238E27FC236}">
                <a16:creationId xmlns:a16="http://schemas.microsoft.com/office/drawing/2014/main" id="{C0EF6197-80AD-4C9E-904F-585BFD6D7D23}"/>
              </a:ext>
            </a:extLst>
          </p:cNvPr>
          <p:cNvSpPr/>
          <p:nvPr/>
        </p:nvSpPr>
        <p:spPr>
          <a:xfrm>
            <a:off x="1063465" y="2694302"/>
            <a:ext cx="720080" cy="720080"/>
          </a:xfrm>
          <a:prstGeom prst="rect">
            <a:avLst/>
          </a:prstGeom>
          <a:solidFill>
            <a:schemeClr val="bg1"/>
          </a:solidFill>
          <a:ln w="508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Triangle isocèle 49">
            <a:extLst>
              <a:ext uri="{FF2B5EF4-FFF2-40B4-BE49-F238E27FC236}">
                <a16:creationId xmlns:a16="http://schemas.microsoft.com/office/drawing/2014/main" id="{43BAC9C7-BE11-4AD1-80B7-B84D81C93ABA}"/>
              </a:ext>
            </a:extLst>
          </p:cNvPr>
          <p:cNvSpPr/>
          <p:nvPr/>
        </p:nvSpPr>
        <p:spPr>
          <a:xfrm rot="5400000">
            <a:off x="1734682" y="2743164"/>
            <a:ext cx="758581" cy="622356"/>
          </a:xfrm>
          <a:prstGeom prst="triangle">
            <a:avLst>
              <a:gd name="adj" fmla="val 48663"/>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ZoneTexte 50">
            <a:extLst>
              <a:ext uri="{FF2B5EF4-FFF2-40B4-BE49-F238E27FC236}">
                <a16:creationId xmlns:a16="http://schemas.microsoft.com/office/drawing/2014/main" id="{B962CE36-8E58-4105-8C9F-652A5C2EA472}"/>
              </a:ext>
            </a:extLst>
          </p:cNvPr>
          <p:cNvSpPr txBox="1"/>
          <p:nvPr/>
        </p:nvSpPr>
        <p:spPr>
          <a:xfrm>
            <a:off x="1207481" y="2871826"/>
            <a:ext cx="432048" cy="400110"/>
          </a:xfrm>
          <a:prstGeom prst="rect">
            <a:avLst/>
          </a:prstGeom>
          <a:noFill/>
        </p:spPr>
        <p:txBody>
          <a:bodyPr wrap="square" rtlCol="0">
            <a:spAutoFit/>
          </a:bodyPr>
          <a:lstStyle/>
          <a:p>
            <a:pPr algn="ctr"/>
            <a:r>
              <a:rPr lang="fr-FR" sz="2000" b="1" dirty="0">
                <a:latin typeface="Open Sans"/>
              </a:rPr>
              <a:t>2</a:t>
            </a:r>
          </a:p>
        </p:txBody>
      </p:sp>
      <p:sp>
        <p:nvSpPr>
          <p:cNvPr id="52" name="Rectangle 51">
            <a:extLst>
              <a:ext uri="{FF2B5EF4-FFF2-40B4-BE49-F238E27FC236}">
                <a16:creationId xmlns:a16="http://schemas.microsoft.com/office/drawing/2014/main" id="{26C14800-28DC-4F22-8511-DAFCC7AA826F}"/>
              </a:ext>
            </a:extLst>
          </p:cNvPr>
          <p:cNvSpPr/>
          <p:nvPr/>
        </p:nvSpPr>
        <p:spPr>
          <a:xfrm>
            <a:off x="1055440" y="3970837"/>
            <a:ext cx="720080" cy="720080"/>
          </a:xfrm>
          <a:prstGeom prst="rect">
            <a:avLst/>
          </a:prstGeom>
          <a:solidFill>
            <a:schemeClr val="bg1"/>
          </a:solidFill>
          <a:ln w="508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Triangle isocèle 52">
            <a:extLst>
              <a:ext uri="{FF2B5EF4-FFF2-40B4-BE49-F238E27FC236}">
                <a16:creationId xmlns:a16="http://schemas.microsoft.com/office/drawing/2014/main" id="{F3162202-7211-427E-9D59-CD81D2CF5ECD}"/>
              </a:ext>
            </a:extLst>
          </p:cNvPr>
          <p:cNvSpPr/>
          <p:nvPr/>
        </p:nvSpPr>
        <p:spPr>
          <a:xfrm rot="5400000">
            <a:off x="1726657" y="4019699"/>
            <a:ext cx="758581" cy="622356"/>
          </a:xfrm>
          <a:prstGeom prst="triangle">
            <a:avLst>
              <a:gd name="adj" fmla="val 48663"/>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ZoneTexte 53">
            <a:extLst>
              <a:ext uri="{FF2B5EF4-FFF2-40B4-BE49-F238E27FC236}">
                <a16:creationId xmlns:a16="http://schemas.microsoft.com/office/drawing/2014/main" id="{160841B1-0A4F-4C1C-9E26-9F69E1A577CD}"/>
              </a:ext>
            </a:extLst>
          </p:cNvPr>
          <p:cNvSpPr txBox="1"/>
          <p:nvPr/>
        </p:nvSpPr>
        <p:spPr>
          <a:xfrm>
            <a:off x="1199456" y="4148361"/>
            <a:ext cx="432048" cy="400110"/>
          </a:xfrm>
          <a:prstGeom prst="rect">
            <a:avLst/>
          </a:prstGeom>
          <a:noFill/>
        </p:spPr>
        <p:txBody>
          <a:bodyPr wrap="square" rtlCol="0">
            <a:spAutoFit/>
          </a:bodyPr>
          <a:lstStyle/>
          <a:p>
            <a:pPr algn="ctr"/>
            <a:r>
              <a:rPr lang="fr-FR" sz="2000" b="1" dirty="0">
                <a:latin typeface="Open Sans"/>
              </a:rPr>
              <a:t>3</a:t>
            </a:r>
          </a:p>
        </p:txBody>
      </p:sp>
      <p:sp>
        <p:nvSpPr>
          <p:cNvPr id="55" name="Rectangle 54">
            <a:extLst>
              <a:ext uri="{FF2B5EF4-FFF2-40B4-BE49-F238E27FC236}">
                <a16:creationId xmlns:a16="http://schemas.microsoft.com/office/drawing/2014/main" id="{83B80BE6-84F3-44B8-94E8-F89A5E308E86}"/>
              </a:ext>
            </a:extLst>
          </p:cNvPr>
          <p:cNvSpPr/>
          <p:nvPr/>
        </p:nvSpPr>
        <p:spPr>
          <a:xfrm>
            <a:off x="1055440" y="5194973"/>
            <a:ext cx="720080" cy="720080"/>
          </a:xfrm>
          <a:prstGeom prst="rect">
            <a:avLst/>
          </a:prstGeom>
          <a:solidFill>
            <a:schemeClr val="bg1"/>
          </a:solidFill>
          <a:ln w="508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Triangle isocèle 55">
            <a:extLst>
              <a:ext uri="{FF2B5EF4-FFF2-40B4-BE49-F238E27FC236}">
                <a16:creationId xmlns:a16="http://schemas.microsoft.com/office/drawing/2014/main" id="{9AB34DE2-816E-451F-AB6E-E8EA2BF1AE68}"/>
              </a:ext>
            </a:extLst>
          </p:cNvPr>
          <p:cNvSpPr/>
          <p:nvPr/>
        </p:nvSpPr>
        <p:spPr>
          <a:xfrm rot="5400000">
            <a:off x="1726657" y="5243836"/>
            <a:ext cx="758581" cy="622356"/>
          </a:xfrm>
          <a:prstGeom prst="triangle">
            <a:avLst>
              <a:gd name="adj" fmla="val 4866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56">
            <a:extLst>
              <a:ext uri="{FF2B5EF4-FFF2-40B4-BE49-F238E27FC236}">
                <a16:creationId xmlns:a16="http://schemas.microsoft.com/office/drawing/2014/main" id="{43097A2C-5E11-4DC7-B292-ED8CB1C7F8C6}"/>
              </a:ext>
            </a:extLst>
          </p:cNvPr>
          <p:cNvSpPr txBox="1"/>
          <p:nvPr/>
        </p:nvSpPr>
        <p:spPr>
          <a:xfrm>
            <a:off x="1199456" y="5372497"/>
            <a:ext cx="432048" cy="400110"/>
          </a:xfrm>
          <a:prstGeom prst="rect">
            <a:avLst/>
          </a:prstGeom>
          <a:noFill/>
        </p:spPr>
        <p:txBody>
          <a:bodyPr wrap="square" rtlCol="0">
            <a:spAutoFit/>
          </a:bodyPr>
          <a:lstStyle/>
          <a:p>
            <a:pPr algn="ctr"/>
            <a:r>
              <a:rPr lang="fr-FR" sz="2000" b="1" dirty="0">
                <a:latin typeface="Open Sans"/>
              </a:rPr>
              <a:t>4</a:t>
            </a:r>
          </a:p>
        </p:txBody>
      </p:sp>
      <p:sp>
        <p:nvSpPr>
          <p:cNvPr id="58" name="ZoneTexte 57">
            <a:extLst>
              <a:ext uri="{FF2B5EF4-FFF2-40B4-BE49-F238E27FC236}">
                <a16:creationId xmlns:a16="http://schemas.microsoft.com/office/drawing/2014/main" id="{EC6FA04E-0A91-471A-A247-271785B908F3}"/>
              </a:ext>
            </a:extLst>
          </p:cNvPr>
          <p:cNvSpPr txBox="1"/>
          <p:nvPr/>
        </p:nvSpPr>
        <p:spPr>
          <a:xfrm>
            <a:off x="2783632" y="1340768"/>
            <a:ext cx="9073007" cy="830997"/>
          </a:xfrm>
          <a:prstGeom prst="rect">
            <a:avLst/>
          </a:prstGeom>
          <a:noFill/>
        </p:spPr>
        <p:txBody>
          <a:bodyPr wrap="square">
            <a:spAutoFit/>
          </a:bodyPr>
          <a:lstStyle/>
          <a:p>
            <a:pPr algn="just" fontAlgn="base">
              <a:spcBef>
                <a:spcPct val="0"/>
              </a:spcBef>
              <a:spcAft>
                <a:spcPct val="0"/>
              </a:spcAft>
            </a:pPr>
            <a:r>
              <a:rPr lang="fr-FR" sz="1600" dirty="0">
                <a:latin typeface="Open Sans"/>
              </a:rPr>
              <a:t>Il doit s’agir d’une instance introduite avant l’ouverture de la procédure collective, devant une juridiction du fond, qui doit tendre à la condamnation du débiteur au paiement ou à la résolution d’un contrat.</a:t>
            </a:r>
          </a:p>
        </p:txBody>
      </p:sp>
      <p:sp>
        <p:nvSpPr>
          <p:cNvPr id="59" name="ZoneTexte 58">
            <a:extLst>
              <a:ext uri="{FF2B5EF4-FFF2-40B4-BE49-F238E27FC236}">
                <a16:creationId xmlns:a16="http://schemas.microsoft.com/office/drawing/2014/main" id="{E4E61539-8322-4063-9257-340C8269EAD0}"/>
              </a:ext>
            </a:extLst>
          </p:cNvPr>
          <p:cNvSpPr txBox="1"/>
          <p:nvPr/>
        </p:nvSpPr>
        <p:spPr>
          <a:xfrm>
            <a:off x="2855640" y="2481351"/>
            <a:ext cx="8928991" cy="830997"/>
          </a:xfrm>
          <a:prstGeom prst="rect">
            <a:avLst/>
          </a:prstGeom>
          <a:noFill/>
        </p:spPr>
        <p:txBody>
          <a:bodyPr wrap="square">
            <a:spAutoFit/>
          </a:bodyPr>
          <a:lstStyle/>
          <a:p>
            <a:pPr algn="just" fontAlgn="base">
              <a:spcBef>
                <a:spcPct val="0"/>
              </a:spcBef>
              <a:spcAft>
                <a:spcPct val="0"/>
              </a:spcAft>
            </a:pPr>
            <a:r>
              <a:rPr lang="fr-FR" sz="1600" dirty="0">
                <a:latin typeface="Open Sans"/>
                <a:cs typeface="Arial" pitchFamily="34" charset="0"/>
              </a:rPr>
              <a:t>Il appartient au mandataire d’apporter la preuve de l’existence d’une procédure en cours, concernant la créance déclarée et que celle-ci n’a pas au jour de l’ouverture de la procédure collective donné lieu à une décision définitive </a:t>
            </a:r>
          </a:p>
        </p:txBody>
      </p:sp>
      <p:sp>
        <p:nvSpPr>
          <p:cNvPr id="60" name="ZoneTexte 59">
            <a:extLst>
              <a:ext uri="{FF2B5EF4-FFF2-40B4-BE49-F238E27FC236}">
                <a16:creationId xmlns:a16="http://schemas.microsoft.com/office/drawing/2014/main" id="{426F7CEC-526D-4803-B2C9-6C22D7824345}"/>
              </a:ext>
            </a:extLst>
          </p:cNvPr>
          <p:cNvSpPr txBox="1"/>
          <p:nvPr/>
        </p:nvSpPr>
        <p:spPr>
          <a:xfrm>
            <a:off x="2855640" y="3931575"/>
            <a:ext cx="8928992" cy="830997"/>
          </a:xfrm>
          <a:prstGeom prst="rect">
            <a:avLst/>
          </a:prstGeom>
          <a:noFill/>
        </p:spPr>
        <p:txBody>
          <a:bodyPr wrap="square">
            <a:spAutoFit/>
          </a:bodyPr>
          <a:lstStyle/>
          <a:p>
            <a:pPr algn="just" fontAlgn="base">
              <a:spcBef>
                <a:spcPct val="0"/>
              </a:spcBef>
              <a:spcAft>
                <a:spcPct val="0"/>
              </a:spcAft>
            </a:pPr>
            <a:r>
              <a:rPr lang="fr-FR" sz="1600" dirty="0">
                <a:latin typeface="Open Sans"/>
              </a:rPr>
              <a:t>Le juge-commissaire constate alors l’existence, dans son ordonnance d’une procédure en cours. Le juge-commissaire n’a pas à se prononcer sur l’admission de la créance Ce constat dessaisit le juge-commissaire de l’instance. </a:t>
            </a:r>
          </a:p>
        </p:txBody>
      </p:sp>
      <p:sp>
        <p:nvSpPr>
          <p:cNvPr id="61" name="ZoneTexte 60">
            <a:extLst>
              <a:ext uri="{FF2B5EF4-FFF2-40B4-BE49-F238E27FC236}">
                <a16:creationId xmlns:a16="http://schemas.microsoft.com/office/drawing/2014/main" id="{ADA81B7D-162A-4DC4-894A-BEDAE629FD81}"/>
              </a:ext>
            </a:extLst>
          </p:cNvPr>
          <p:cNvSpPr txBox="1"/>
          <p:nvPr/>
        </p:nvSpPr>
        <p:spPr>
          <a:xfrm>
            <a:off x="2855640" y="5020711"/>
            <a:ext cx="9001000" cy="1077218"/>
          </a:xfrm>
          <a:prstGeom prst="rect">
            <a:avLst/>
          </a:prstGeom>
          <a:noFill/>
        </p:spPr>
        <p:txBody>
          <a:bodyPr wrap="square">
            <a:spAutoFit/>
          </a:bodyPr>
          <a:lstStyle/>
          <a:p>
            <a:pPr algn="just" fontAlgn="base">
              <a:spcBef>
                <a:spcPct val="0"/>
              </a:spcBef>
              <a:spcAft>
                <a:spcPct val="0"/>
              </a:spcAft>
            </a:pPr>
            <a:r>
              <a:rPr lang="fr-FR" sz="1600" dirty="0">
                <a:latin typeface="Open Sans"/>
              </a:rPr>
              <a:t>Le tribunal, en charge du dossier, admettra ou rejettera la créance, sans pouvoir condamner à paiement. Une fois la décision rendue par la juridiction compétente, il appartiendra au créancier d’adresser au greffier du tribunal qui a ouvert la procédure une expédition de cette décision (article R. 624-11 alinéa 1). </a:t>
            </a:r>
          </a:p>
        </p:txBody>
      </p:sp>
    </p:spTree>
    <p:extLst>
      <p:ext uri="{BB962C8B-B14F-4D97-AF65-F5344CB8AC3E}">
        <p14:creationId xmlns:p14="http://schemas.microsoft.com/office/powerpoint/2010/main" val="36960295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EABD334-41B4-4E1F-AB27-4427C1B1797D}"/>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F860316F-BE70-4BEB-AD59-E5F915FF5DE6}"/>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DCFE07C7-23D9-42F4-AF69-5A5D58FA99A4}"/>
              </a:ext>
            </a:extLst>
          </p:cNvPr>
          <p:cNvSpPr>
            <a:spLocks noGrp="1"/>
          </p:cNvSpPr>
          <p:nvPr>
            <p:ph type="sldNum" sz="quarter" idx="12"/>
          </p:nvPr>
        </p:nvSpPr>
        <p:spPr/>
        <p:txBody>
          <a:bodyPr/>
          <a:lstStyle/>
          <a:p>
            <a:fld id="{A7D2C6EA-A00E-474B-A989-EF59E4134B89}" type="slidenum">
              <a:rPr lang="fr-FR" smtClean="0"/>
              <a:t>47</a:t>
            </a:fld>
            <a:endParaRPr lang="fr-FR" dirty="0"/>
          </a:p>
        </p:txBody>
      </p:sp>
      <p:sp>
        <p:nvSpPr>
          <p:cNvPr id="45" name="ZoneTexte 44">
            <a:extLst>
              <a:ext uri="{FF2B5EF4-FFF2-40B4-BE49-F238E27FC236}">
                <a16:creationId xmlns:a16="http://schemas.microsoft.com/office/drawing/2014/main" id="{7B23A57A-41A0-4233-9591-A3C9FAAC187E}"/>
              </a:ext>
            </a:extLst>
          </p:cNvPr>
          <p:cNvSpPr txBox="1"/>
          <p:nvPr/>
        </p:nvSpPr>
        <p:spPr>
          <a:xfrm>
            <a:off x="3215680" y="4182179"/>
            <a:ext cx="8621909" cy="830997"/>
          </a:xfrm>
          <a:prstGeom prst="rect">
            <a:avLst/>
          </a:prstGeom>
          <a:noFill/>
        </p:spPr>
        <p:txBody>
          <a:bodyPr wrap="square" rtlCol="0">
            <a:spAutoFit/>
          </a:bodyPr>
          <a:lstStyle/>
          <a:p>
            <a:r>
              <a:rPr lang="fr-FR" sz="1600" dirty="0">
                <a:latin typeface="Open Sans"/>
              </a:rPr>
              <a:t>L’absence de pouvoir juridictionnel, c’est le constat que si la contestation relève de la compétence de son tribunal, le juge-consulaire ne dispose pas du pouvoir de trancher un problème de fond. Comme le juge des référés, il est le juge de l’évidence</a:t>
            </a:r>
          </a:p>
        </p:txBody>
      </p:sp>
      <p:cxnSp>
        <p:nvCxnSpPr>
          <p:cNvPr id="47" name="Straight Connector 25">
            <a:extLst>
              <a:ext uri="{FF2B5EF4-FFF2-40B4-BE49-F238E27FC236}">
                <a16:creationId xmlns:a16="http://schemas.microsoft.com/office/drawing/2014/main" id="{D8009B9E-9DA8-4871-BB4F-0553BE2B099D}"/>
              </a:ext>
            </a:extLst>
          </p:cNvPr>
          <p:cNvCxnSpPr>
            <a:cxnSpLocks/>
          </p:cNvCxnSpPr>
          <p:nvPr/>
        </p:nvCxnSpPr>
        <p:spPr>
          <a:xfrm>
            <a:off x="3215680" y="1196752"/>
            <a:ext cx="8280920" cy="0"/>
          </a:xfrm>
          <a:prstGeom prst="line">
            <a:avLst/>
          </a:prstGeom>
          <a:ln w="3175">
            <a:solidFill>
              <a:schemeClr val="accent5"/>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9" name="ZoneTexte 48">
            <a:extLst>
              <a:ext uri="{FF2B5EF4-FFF2-40B4-BE49-F238E27FC236}">
                <a16:creationId xmlns:a16="http://schemas.microsoft.com/office/drawing/2014/main" id="{81106ECE-2643-4A0E-8070-C5769453AC54}"/>
              </a:ext>
            </a:extLst>
          </p:cNvPr>
          <p:cNvSpPr txBox="1"/>
          <p:nvPr/>
        </p:nvSpPr>
        <p:spPr>
          <a:xfrm>
            <a:off x="3215680" y="1291059"/>
            <a:ext cx="8568952" cy="584775"/>
          </a:xfrm>
          <a:prstGeom prst="rect">
            <a:avLst/>
          </a:prstGeom>
          <a:noFill/>
        </p:spPr>
        <p:txBody>
          <a:bodyPr wrap="square" rtlCol="0">
            <a:spAutoFit/>
          </a:bodyPr>
          <a:lstStyle/>
          <a:p>
            <a:r>
              <a:rPr lang="fr-FR" sz="1600" dirty="0">
                <a:latin typeface="Open Sans"/>
              </a:rPr>
              <a:t>L’incompétence c’est le constat que la contestation relève d’une autre juridiction que celle à laquelle appartient le juge commissaire</a:t>
            </a:r>
          </a:p>
        </p:txBody>
      </p:sp>
      <p:sp>
        <p:nvSpPr>
          <p:cNvPr id="25" name="ZoneTexte 17">
            <a:extLst>
              <a:ext uri="{FF2B5EF4-FFF2-40B4-BE49-F238E27FC236}">
                <a16:creationId xmlns:a16="http://schemas.microsoft.com/office/drawing/2014/main" id="{6E1E474C-3454-41E8-910A-F1D46CCEA827}"/>
              </a:ext>
            </a:extLst>
          </p:cNvPr>
          <p:cNvSpPr txBox="1"/>
          <p:nvPr/>
        </p:nvSpPr>
        <p:spPr>
          <a:xfrm>
            <a:off x="1775521" y="26098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La distinction entre incompétence et absence de pouvoir juridictionnel </a:t>
            </a:r>
          </a:p>
        </p:txBody>
      </p:sp>
      <p:sp>
        <p:nvSpPr>
          <p:cNvPr id="26" name="ZoneTexte 18">
            <a:hlinkClick r:id="rId2" action="ppaction://hlinksldjump"/>
            <a:extLst>
              <a:ext uri="{FF2B5EF4-FFF2-40B4-BE49-F238E27FC236}">
                <a16:creationId xmlns:a16="http://schemas.microsoft.com/office/drawing/2014/main" id="{5BBC363E-43B6-49D3-B606-15794FABB62D}"/>
              </a:ext>
            </a:extLst>
          </p:cNvPr>
          <p:cNvSpPr txBox="1"/>
          <p:nvPr/>
        </p:nvSpPr>
        <p:spPr>
          <a:xfrm>
            <a:off x="0" y="26064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20 </a:t>
            </a:r>
          </a:p>
        </p:txBody>
      </p:sp>
      <p:sp>
        <p:nvSpPr>
          <p:cNvPr id="31" name="Flèche : pentagone 30">
            <a:extLst>
              <a:ext uri="{FF2B5EF4-FFF2-40B4-BE49-F238E27FC236}">
                <a16:creationId xmlns:a16="http://schemas.microsoft.com/office/drawing/2014/main" id="{0B9E3A65-7E46-4807-B0E7-D891AD1D6846}"/>
              </a:ext>
            </a:extLst>
          </p:cNvPr>
          <p:cNvSpPr/>
          <p:nvPr/>
        </p:nvSpPr>
        <p:spPr>
          <a:xfrm>
            <a:off x="191344" y="1268760"/>
            <a:ext cx="2736304" cy="718778"/>
          </a:xfrm>
          <a:prstGeom prst="homePlate">
            <a:avLst/>
          </a:prstGeom>
          <a:solidFill>
            <a:schemeClr val="accent5">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37" name="Straight Connector 25">
            <a:extLst>
              <a:ext uri="{FF2B5EF4-FFF2-40B4-BE49-F238E27FC236}">
                <a16:creationId xmlns:a16="http://schemas.microsoft.com/office/drawing/2014/main" id="{61D66A5E-5B2F-4CF0-94D3-BAFA5C455BE6}"/>
              </a:ext>
            </a:extLst>
          </p:cNvPr>
          <p:cNvCxnSpPr>
            <a:cxnSpLocks/>
          </p:cNvCxnSpPr>
          <p:nvPr/>
        </p:nvCxnSpPr>
        <p:spPr>
          <a:xfrm>
            <a:off x="3215680" y="4104335"/>
            <a:ext cx="8282061" cy="0"/>
          </a:xfrm>
          <a:prstGeom prst="line">
            <a:avLst/>
          </a:prstGeom>
          <a:ln w="3175">
            <a:solidFill>
              <a:schemeClr val="accent2">
                <a:lumMod val="7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Flèche : pentagone 39">
            <a:extLst>
              <a:ext uri="{FF2B5EF4-FFF2-40B4-BE49-F238E27FC236}">
                <a16:creationId xmlns:a16="http://schemas.microsoft.com/office/drawing/2014/main" id="{F82B34D8-4723-40DE-AE3E-F094B75F9DB6}"/>
              </a:ext>
            </a:extLst>
          </p:cNvPr>
          <p:cNvSpPr/>
          <p:nvPr/>
        </p:nvSpPr>
        <p:spPr>
          <a:xfrm>
            <a:off x="187152" y="4209110"/>
            <a:ext cx="2668487" cy="733797"/>
          </a:xfrm>
          <a:prstGeom prst="homePlate">
            <a:avLst/>
          </a:prstGeom>
          <a:solidFill>
            <a:schemeClr val="accent2">
              <a:lumMod val="60000"/>
              <a:lumOff val="4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63C8E602-0D48-4ECC-B410-F4C99F2FBC55}"/>
              </a:ext>
            </a:extLst>
          </p:cNvPr>
          <p:cNvSpPr txBox="1"/>
          <p:nvPr/>
        </p:nvSpPr>
        <p:spPr>
          <a:xfrm>
            <a:off x="335360" y="1412776"/>
            <a:ext cx="2088232" cy="369332"/>
          </a:xfrm>
          <a:prstGeom prst="rect">
            <a:avLst/>
          </a:prstGeom>
          <a:noFill/>
        </p:spPr>
        <p:txBody>
          <a:bodyPr wrap="square" rtlCol="0">
            <a:spAutoFit/>
          </a:bodyPr>
          <a:lstStyle/>
          <a:p>
            <a:pPr algn="ctr"/>
            <a:r>
              <a:rPr lang="fr-FR" dirty="0"/>
              <a:t>Incompétence</a:t>
            </a:r>
          </a:p>
        </p:txBody>
      </p:sp>
      <p:sp>
        <p:nvSpPr>
          <p:cNvPr id="29" name="ZoneTexte 28">
            <a:extLst>
              <a:ext uri="{FF2B5EF4-FFF2-40B4-BE49-F238E27FC236}">
                <a16:creationId xmlns:a16="http://schemas.microsoft.com/office/drawing/2014/main" id="{4BE60D99-6547-46F8-9075-3344022CC6D2}"/>
              </a:ext>
            </a:extLst>
          </p:cNvPr>
          <p:cNvSpPr txBox="1"/>
          <p:nvPr/>
        </p:nvSpPr>
        <p:spPr>
          <a:xfrm>
            <a:off x="263352" y="4271826"/>
            <a:ext cx="2232248" cy="646331"/>
          </a:xfrm>
          <a:prstGeom prst="rect">
            <a:avLst/>
          </a:prstGeom>
          <a:noFill/>
        </p:spPr>
        <p:txBody>
          <a:bodyPr wrap="square" rtlCol="0">
            <a:spAutoFit/>
          </a:bodyPr>
          <a:lstStyle/>
          <a:p>
            <a:pPr algn="ctr"/>
            <a:r>
              <a:rPr lang="fr-FR" dirty="0"/>
              <a:t>Absence de pouvoir juridictionnel</a:t>
            </a:r>
          </a:p>
        </p:txBody>
      </p:sp>
      <p:sp>
        <p:nvSpPr>
          <p:cNvPr id="30" name="Flèche : pentagone 29">
            <a:extLst>
              <a:ext uri="{FF2B5EF4-FFF2-40B4-BE49-F238E27FC236}">
                <a16:creationId xmlns:a16="http://schemas.microsoft.com/office/drawing/2014/main" id="{838DE57E-80EA-41EE-A5EF-ED26A2FBBA7E}"/>
              </a:ext>
            </a:extLst>
          </p:cNvPr>
          <p:cNvSpPr/>
          <p:nvPr/>
        </p:nvSpPr>
        <p:spPr>
          <a:xfrm>
            <a:off x="3250729" y="2111698"/>
            <a:ext cx="396999" cy="138847"/>
          </a:xfrm>
          <a:prstGeom prst="homePlate">
            <a:avLst/>
          </a:prstGeom>
          <a:solidFill>
            <a:schemeClr val="accent5">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3" name="Flèche : pentagone 32">
            <a:extLst>
              <a:ext uri="{FF2B5EF4-FFF2-40B4-BE49-F238E27FC236}">
                <a16:creationId xmlns:a16="http://schemas.microsoft.com/office/drawing/2014/main" id="{F8526248-FC8C-43D0-90CD-4933110E166D}"/>
              </a:ext>
            </a:extLst>
          </p:cNvPr>
          <p:cNvSpPr/>
          <p:nvPr/>
        </p:nvSpPr>
        <p:spPr>
          <a:xfrm>
            <a:off x="3253780" y="5088235"/>
            <a:ext cx="396999" cy="144016"/>
          </a:xfrm>
          <a:prstGeom prst="homePlate">
            <a:avLst/>
          </a:prstGeom>
          <a:solidFill>
            <a:schemeClr val="accent2">
              <a:lumMod val="60000"/>
              <a:lumOff val="4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ZoneTexte 33">
            <a:extLst>
              <a:ext uri="{FF2B5EF4-FFF2-40B4-BE49-F238E27FC236}">
                <a16:creationId xmlns:a16="http://schemas.microsoft.com/office/drawing/2014/main" id="{DF79232C-F273-4C8D-98C5-9FE5C410E44D}"/>
              </a:ext>
            </a:extLst>
          </p:cNvPr>
          <p:cNvSpPr txBox="1"/>
          <p:nvPr/>
        </p:nvSpPr>
        <p:spPr>
          <a:xfrm>
            <a:off x="3863752" y="4980409"/>
            <a:ext cx="7920880" cy="338554"/>
          </a:xfrm>
          <a:prstGeom prst="rect">
            <a:avLst/>
          </a:prstGeom>
          <a:noFill/>
        </p:spPr>
        <p:txBody>
          <a:bodyPr wrap="square" rtlCol="0">
            <a:spAutoFit/>
          </a:bodyPr>
          <a:lstStyle/>
          <a:p>
            <a:r>
              <a:rPr lang="fr-FR" sz="1600" dirty="0">
                <a:latin typeface="Open Sans"/>
              </a:rPr>
              <a:t>Validité du contrat, exécution défectueuse du contrat </a:t>
            </a:r>
          </a:p>
        </p:txBody>
      </p:sp>
      <p:sp>
        <p:nvSpPr>
          <p:cNvPr id="35" name="Flèche : pentagone 34">
            <a:extLst>
              <a:ext uri="{FF2B5EF4-FFF2-40B4-BE49-F238E27FC236}">
                <a16:creationId xmlns:a16="http://schemas.microsoft.com/office/drawing/2014/main" id="{C9EC5859-7507-4C1C-9638-1473D1D9DAD4}"/>
              </a:ext>
            </a:extLst>
          </p:cNvPr>
          <p:cNvSpPr/>
          <p:nvPr/>
        </p:nvSpPr>
        <p:spPr>
          <a:xfrm>
            <a:off x="3268638" y="5430520"/>
            <a:ext cx="396999" cy="144016"/>
          </a:xfrm>
          <a:prstGeom prst="homePlate">
            <a:avLst/>
          </a:prstGeom>
          <a:solidFill>
            <a:schemeClr val="accent2">
              <a:lumMod val="60000"/>
              <a:lumOff val="4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ZoneTexte 35">
            <a:extLst>
              <a:ext uri="{FF2B5EF4-FFF2-40B4-BE49-F238E27FC236}">
                <a16:creationId xmlns:a16="http://schemas.microsoft.com/office/drawing/2014/main" id="{87225CB8-BB31-4CA0-BD8E-C3545373B714}"/>
              </a:ext>
            </a:extLst>
          </p:cNvPr>
          <p:cNvSpPr txBox="1"/>
          <p:nvPr/>
        </p:nvSpPr>
        <p:spPr>
          <a:xfrm>
            <a:off x="3878610" y="5322694"/>
            <a:ext cx="8050038" cy="338554"/>
          </a:xfrm>
          <a:prstGeom prst="rect">
            <a:avLst/>
          </a:prstGeom>
          <a:noFill/>
        </p:spPr>
        <p:txBody>
          <a:bodyPr wrap="square" rtlCol="0">
            <a:spAutoFit/>
          </a:bodyPr>
          <a:lstStyle/>
          <a:p>
            <a:r>
              <a:rPr lang="fr-FR" sz="1600" dirty="0">
                <a:latin typeface="Open Sans"/>
              </a:rPr>
              <a:t>Coût des prestations supplémentaires </a:t>
            </a:r>
          </a:p>
        </p:txBody>
      </p:sp>
      <p:sp>
        <p:nvSpPr>
          <p:cNvPr id="42" name="Flèche : pentagone 41">
            <a:extLst>
              <a:ext uri="{FF2B5EF4-FFF2-40B4-BE49-F238E27FC236}">
                <a16:creationId xmlns:a16="http://schemas.microsoft.com/office/drawing/2014/main" id="{680D663A-4388-45ED-82DB-6891EE64C739}"/>
              </a:ext>
            </a:extLst>
          </p:cNvPr>
          <p:cNvSpPr/>
          <p:nvPr/>
        </p:nvSpPr>
        <p:spPr>
          <a:xfrm>
            <a:off x="3263305" y="5774407"/>
            <a:ext cx="396999" cy="144016"/>
          </a:xfrm>
          <a:prstGeom prst="homePlate">
            <a:avLst/>
          </a:prstGeom>
          <a:solidFill>
            <a:schemeClr val="accent2">
              <a:lumMod val="60000"/>
              <a:lumOff val="4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ZoneTexte 42">
            <a:extLst>
              <a:ext uri="{FF2B5EF4-FFF2-40B4-BE49-F238E27FC236}">
                <a16:creationId xmlns:a16="http://schemas.microsoft.com/office/drawing/2014/main" id="{4149C1FF-C791-4AB6-8B63-31E62B8FC25D}"/>
              </a:ext>
            </a:extLst>
          </p:cNvPr>
          <p:cNvSpPr txBox="1"/>
          <p:nvPr/>
        </p:nvSpPr>
        <p:spPr>
          <a:xfrm>
            <a:off x="3873277" y="5666581"/>
            <a:ext cx="7920880" cy="338554"/>
          </a:xfrm>
          <a:prstGeom prst="rect">
            <a:avLst/>
          </a:prstGeom>
          <a:noFill/>
        </p:spPr>
        <p:txBody>
          <a:bodyPr wrap="square" rtlCol="0">
            <a:spAutoFit/>
          </a:bodyPr>
          <a:lstStyle/>
          <a:p>
            <a:r>
              <a:rPr lang="fr-FR" sz="1600" dirty="0">
                <a:latin typeface="Open Sans"/>
              </a:rPr>
              <a:t>Demande de dommages et intérêts </a:t>
            </a:r>
          </a:p>
        </p:txBody>
      </p:sp>
      <p:sp>
        <p:nvSpPr>
          <p:cNvPr id="46" name="Flèche : pentagone 45">
            <a:extLst>
              <a:ext uri="{FF2B5EF4-FFF2-40B4-BE49-F238E27FC236}">
                <a16:creationId xmlns:a16="http://schemas.microsoft.com/office/drawing/2014/main" id="{686E8ABA-1888-41C8-A70D-5377ACBFA667}"/>
              </a:ext>
            </a:extLst>
          </p:cNvPr>
          <p:cNvSpPr/>
          <p:nvPr/>
        </p:nvSpPr>
        <p:spPr>
          <a:xfrm>
            <a:off x="3278163" y="6116692"/>
            <a:ext cx="396999" cy="144016"/>
          </a:xfrm>
          <a:prstGeom prst="homePlate">
            <a:avLst/>
          </a:prstGeom>
          <a:solidFill>
            <a:schemeClr val="accent2">
              <a:lumMod val="60000"/>
              <a:lumOff val="4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0" name="ZoneTexte 49">
            <a:extLst>
              <a:ext uri="{FF2B5EF4-FFF2-40B4-BE49-F238E27FC236}">
                <a16:creationId xmlns:a16="http://schemas.microsoft.com/office/drawing/2014/main" id="{6C94501D-522D-44F3-AA25-023192BFDC89}"/>
              </a:ext>
            </a:extLst>
          </p:cNvPr>
          <p:cNvSpPr txBox="1"/>
          <p:nvPr/>
        </p:nvSpPr>
        <p:spPr>
          <a:xfrm>
            <a:off x="3888135" y="6008866"/>
            <a:ext cx="8050038" cy="584775"/>
          </a:xfrm>
          <a:prstGeom prst="rect">
            <a:avLst/>
          </a:prstGeom>
          <a:noFill/>
        </p:spPr>
        <p:txBody>
          <a:bodyPr wrap="square" rtlCol="0">
            <a:spAutoFit/>
          </a:bodyPr>
          <a:lstStyle/>
          <a:p>
            <a:r>
              <a:rPr lang="fr-FR" sz="1600" dirty="0">
                <a:latin typeface="Open Sans"/>
              </a:rPr>
              <a:t>Contestation concernant le calcul du TEG, le calcul des intérêts sur une année de 360 jours etc…</a:t>
            </a:r>
          </a:p>
        </p:txBody>
      </p:sp>
      <p:sp>
        <p:nvSpPr>
          <p:cNvPr id="51" name="ZoneTexte 50">
            <a:extLst>
              <a:ext uri="{FF2B5EF4-FFF2-40B4-BE49-F238E27FC236}">
                <a16:creationId xmlns:a16="http://schemas.microsoft.com/office/drawing/2014/main" id="{1335F9DB-7723-42DD-BE63-616EDB966E9F}"/>
              </a:ext>
            </a:extLst>
          </p:cNvPr>
          <p:cNvSpPr txBox="1"/>
          <p:nvPr/>
        </p:nvSpPr>
        <p:spPr>
          <a:xfrm>
            <a:off x="3863752" y="1844824"/>
            <a:ext cx="7920880" cy="584775"/>
          </a:xfrm>
          <a:prstGeom prst="rect">
            <a:avLst/>
          </a:prstGeom>
          <a:noFill/>
        </p:spPr>
        <p:txBody>
          <a:bodyPr wrap="square" rtlCol="0">
            <a:spAutoFit/>
          </a:bodyPr>
          <a:lstStyle/>
          <a:p>
            <a:r>
              <a:rPr lang="fr-FR" sz="1600" dirty="0">
                <a:latin typeface="Open Sans"/>
              </a:rPr>
              <a:t>Honoraires d’un commissaire aux comptes qui relèvent de la compétence de la Chambre régionale de discipline des commissaires aux comptes </a:t>
            </a:r>
          </a:p>
        </p:txBody>
      </p:sp>
      <p:sp>
        <p:nvSpPr>
          <p:cNvPr id="56" name="Flèche : pentagone 55">
            <a:extLst>
              <a:ext uri="{FF2B5EF4-FFF2-40B4-BE49-F238E27FC236}">
                <a16:creationId xmlns:a16="http://schemas.microsoft.com/office/drawing/2014/main" id="{744DC862-94A0-4952-8DD6-01B9442947F1}"/>
              </a:ext>
            </a:extLst>
          </p:cNvPr>
          <p:cNvSpPr/>
          <p:nvPr/>
        </p:nvSpPr>
        <p:spPr>
          <a:xfrm>
            <a:off x="3287688" y="2570073"/>
            <a:ext cx="396999" cy="138847"/>
          </a:xfrm>
          <a:prstGeom prst="homePlate">
            <a:avLst/>
          </a:prstGeom>
          <a:solidFill>
            <a:schemeClr val="accent5">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7" name="ZoneTexte 56">
            <a:extLst>
              <a:ext uri="{FF2B5EF4-FFF2-40B4-BE49-F238E27FC236}">
                <a16:creationId xmlns:a16="http://schemas.microsoft.com/office/drawing/2014/main" id="{01D4EFEB-2EF4-42AA-8965-3963319E00F7}"/>
              </a:ext>
            </a:extLst>
          </p:cNvPr>
          <p:cNvSpPr txBox="1"/>
          <p:nvPr/>
        </p:nvSpPr>
        <p:spPr>
          <a:xfrm>
            <a:off x="3900711" y="2475206"/>
            <a:ext cx="7920880" cy="338554"/>
          </a:xfrm>
          <a:prstGeom prst="rect">
            <a:avLst/>
          </a:prstGeom>
          <a:noFill/>
        </p:spPr>
        <p:txBody>
          <a:bodyPr wrap="square" rtlCol="0">
            <a:spAutoFit/>
          </a:bodyPr>
          <a:lstStyle/>
          <a:p>
            <a:r>
              <a:rPr lang="fr-FR" sz="1600" dirty="0">
                <a:latin typeface="Open Sans"/>
              </a:rPr>
              <a:t>En présence d’une clause attributive de compétence ou d’une clause d’arbitrage </a:t>
            </a:r>
          </a:p>
        </p:txBody>
      </p:sp>
      <p:sp>
        <p:nvSpPr>
          <p:cNvPr id="32" name="Flèche : pentagone 55">
            <a:extLst>
              <a:ext uri="{FF2B5EF4-FFF2-40B4-BE49-F238E27FC236}">
                <a16:creationId xmlns:a16="http://schemas.microsoft.com/office/drawing/2014/main" id="{744DC862-94A0-4952-8DD6-01B9442947F1}"/>
              </a:ext>
            </a:extLst>
          </p:cNvPr>
          <p:cNvSpPr/>
          <p:nvPr/>
        </p:nvSpPr>
        <p:spPr>
          <a:xfrm>
            <a:off x="3291804" y="3041297"/>
            <a:ext cx="396999" cy="138847"/>
          </a:xfrm>
          <a:prstGeom prst="homePlate">
            <a:avLst/>
          </a:prstGeom>
          <a:solidFill>
            <a:schemeClr val="accent5">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ZoneTexte 37">
            <a:extLst>
              <a:ext uri="{FF2B5EF4-FFF2-40B4-BE49-F238E27FC236}">
                <a16:creationId xmlns:a16="http://schemas.microsoft.com/office/drawing/2014/main" id="{01D4EFEB-2EF4-42AA-8965-3963319E00F7}"/>
              </a:ext>
            </a:extLst>
          </p:cNvPr>
          <p:cNvSpPr txBox="1"/>
          <p:nvPr/>
        </p:nvSpPr>
        <p:spPr>
          <a:xfrm>
            <a:off x="3904827" y="2946430"/>
            <a:ext cx="7920880" cy="584775"/>
          </a:xfrm>
          <a:prstGeom prst="rect">
            <a:avLst/>
          </a:prstGeom>
          <a:noFill/>
        </p:spPr>
        <p:txBody>
          <a:bodyPr wrap="square" rtlCol="0">
            <a:spAutoFit/>
          </a:bodyPr>
          <a:lstStyle/>
          <a:p>
            <a:r>
              <a:rPr lang="fr-FR" sz="1600" dirty="0">
                <a:latin typeface="Open Sans"/>
              </a:rPr>
              <a:t>Lorsque le débiteur oppose à une banque qui déclare sa créance la compensation avec une créance de dommages et intérêts pour soutien abusif </a:t>
            </a:r>
          </a:p>
        </p:txBody>
      </p:sp>
    </p:spTree>
    <p:extLst>
      <p:ext uri="{BB962C8B-B14F-4D97-AF65-F5344CB8AC3E}">
        <p14:creationId xmlns:p14="http://schemas.microsoft.com/office/powerpoint/2010/main" val="20072253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a:xfrm>
            <a:off x="47625" y="6550433"/>
            <a:ext cx="2743200" cy="228600"/>
          </a:xfrm>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48</a:t>
            </a:fld>
            <a:endParaRPr lang="fr-FR" dirty="0"/>
          </a:p>
        </p:txBody>
      </p:sp>
      <p:sp>
        <p:nvSpPr>
          <p:cNvPr id="10" name="ZoneTexte 17">
            <a:extLst>
              <a:ext uri="{FF2B5EF4-FFF2-40B4-BE49-F238E27FC236}">
                <a16:creationId xmlns:a16="http://schemas.microsoft.com/office/drawing/2014/main" id="{3294DE36-C71C-429B-8744-CE2F898D0D7C}"/>
              </a:ext>
            </a:extLst>
          </p:cNvPr>
          <p:cNvSpPr txBox="1"/>
          <p:nvPr/>
        </p:nvSpPr>
        <p:spPr>
          <a:xfrm>
            <a:off x="1775521" y="332995"/>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La décision d’incompétence prise par le juge-commissaire </a:t>
            </a:r>
          </a:p>
        </p:txBody>
      </p:sp>
      <p:sp>
        <p:nvSpPr>
          <p:cNvPr id="11" name="ZoneTexte 18">
            <a:hlinkClick r:id="rId2" action="ppaction://hlinksldjump"/>
            <a:extLst>
              <a:ext uri="{FF2B5EF4-FFF2-40B4-BE49-F238E27FC236}">
                <a16:creationId xmlns:a16="http://schemas.microsoft.com/office/drawing/2014/main" id="{29F5AD02-ED0E-44DD-B187-1F4F466A9868}"/>
              </a:ext>
            </a:extLst>
          </p:cNvPr>
          <p:cNvSpPr txBox="1"/>
          <p:nvPr/>
        </p:nvSpPr>
        <p:spPr>
          <a:xfrm>
            <a:off x="0" y="332656"/>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21 </a:t>
            </a:r>
          </a:p>
        </p:txBody>
      </p:sp>
      <p:sp>
        <p:nvSpPr>
          <p:cNvPr id="5" name="ZoneTexte 4">
            <a:extLst>
              <a:ext uri="{FF2B5EF4-FFF2-40B4-BE49-F238E27FC236}">
                <a16:creationId xmlns:a16="http://schemas.microsoft.com/office/drawing/2014/main" id="{64AB1949-3D8A-4808-AE9E-5488A89C0A85}"/>
              </a:ext>
            </a:extLst>
          </p:cNvPr>
          <p:cNvSpPr txBox="1"/>
          <p:nvPr/>
        </p:nvSpPr>
        <p:spPr>
          <a:xfrm>
            <a:off x="1775520" y="2579762"/>
            <a:ext cx="10081120" cy="584775"/>
          </a:xfrm>
          <a:prstGeom prst="rect">
            <a:avLst/>
          </a:prstGeom>
          <a:noFill/>
        </p:spPr>
        <p:txBody>
          <a:bodyPr wrap="square" rtlCol="0">
            <a:spAutoFit/>
          </a:bodyPr>
          <a:lstStyle/>
          <a:p>
            <a:r>
              <a:rPr lang="fr-FR" sz="1600" dirty="0">
                <a:latin typeface="Open Sans"/>
              </a:rPr>
              <a:t>Le juge-commissaire qui constate son incompétence d’une part est dessaisi et d’autre part doit indiquer laquelle des parties est invitée à saisir la juridiction compétente dans le délai d’un mois (R. 624-5)  </a:t>
            </a:r>
          </a:p>
        </p:txBody>
      </p:sp>
      <p:sp>
        <p:nvSpPr>
          <p:cNvPr id="6" name="Flèche : droite 5">
            <a:extLst>
              <a:ext uri="{FF2B5EF4-FFF2-40B4-BE49-F238E27FC236}">
                <a16:creationId xmlns:a16="http://schemas.microsoft.com/office/drawing/2014/main" id="{F3DADDBC-B33E-4AB6-8EB8-5A4C38E61040}"/>
              </a:ext>
            </a:extLst>
          </p:cNvPr>
          <p:cNvSpPr/>
          <p:nvPr/>
        </p:nvSpPr>
        <p:spPr>
          <a:xfrm>
            <a:off x="479376" y="1314475"/>
            <a:ext cx="864096" cy="360040"/>
          </a:xfrm>
          <a:prstGeom prst="rightArrow">
            <a:avLst/>
          </a:prstGeom>
          <a:pattFill prst="pct60">
            <a:fgClr>
              <a:schemeClr val="accent1">
                <a:lumMod val="60000"/>
                <a:lumOff val="40000"/>
              </a:schemeClr>
            </a:fgClr>
            <a:bgClr>
              <a:schemeClr val="bg1"/>
            </a:bgClr>
          </a:patt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ZoneTexte 26">
            <a:extLst>
              <a:ext uri="{FF2B5EF4-FFF2-40B4-BE49-F238E27FC236}">
                <a16:creationId xmlns:a16="http://schemas.microsoft.com/office/drawing/2014/main" id="{15BF4251-E1C8-4DD2-912B-67BCEA36F7DC}"/>
              </a:ext>
            </a:extLst>
          </p:cNvPr>
          <p:cNvSpPr txBox="1"/>
          <p:nvPr/>
        </p:nvSpPr>
        <p:spPr>
          <a:xfrm>
            <a:off x="1775520" y="2010326"/>
            <a:ext cx="10086453" cy="338554"/>
          </a:xfrm>
          <a:prstGeom prst="rect">
            <a:avLst/>
          </a:prstGeom>
          <a:noFill/>
        </p:spPr>
        <p:txBody>
          <a:bodyPr wrap="square" rtlCol="0">
            <a:spAutoFit/>
          </a:bodyPr>
          <a:lstStyle/>
          <a:p>
            <a:r>
              <a:rPr lang="fr-FR" sz="1600" dirty="0">
                <a:latin typeface="Open Sans"/>
              </a:rPr>
              <a:t>Le juge-commissaire n’a aucune obligation de désigner la juridiction compétente  </a:t>
            </a:r>
          </a:p>
        </p:txBody>
      </p:sp>
      <p:sp>
        <p:nvSpPr>
          <p:cNvPr id="28" name="ZoneTexte 27">
            <a:extLst>
              <a:ext uri="{FF2B5EF4-FFF2-40B4-BE49-F238E27FC236}">
                <a16:creationId xmlns:a16="http://schemas.microsoft.com/office/drawing/2014/main" id="{5BE1242D-AA22-420D-B2B5-943CD3F047FC}"/>
              </a:ext>
            </a:extLst>
          </p:cNvPr>
          <p:cNvSpPr txBox="1"/>
          <p:nvPr/>
        </p:nvSpPr>
        <p:spPr>
          <a:xfrm>
            <a:off x="1775520" y="5652537"/>
            <a:ext cx="10105503" cy="584775"/>
          </a:xfrm>
          <a:prstGeom prst="rect">
            <a:avLst/>
          </a:prstGeom>
          <a:noFill/>
        </p:spPr>
        <p:txBody>
          <a:bodyPr wrap="square" rtlCol="0">
            <a:spAutoFit/>
          </a:bodyPr>
          <a:lstStyle/>
          <a:p>
            <a:r>
              <a:rPr lang="fr-FR" sz="1600" dirty="0">
                <a:latin typeface="Open Sans"/>
              </a:rPr>
              <a:t>La décision rendue par la juridiction compétente sera inscrite sur l’état des créances (R. 624-9) à l’initiative du créancier (R. 624-11)   </a:t>
            </a:r>
          </a:p>
        </p:txBody>
      </p:sp>
      <p:sp>
        <p:nvSpPr>
          <p:cNvPr id="29" name="ZoneTexte 28">
            <a:extLst>
              <a:ext uri="{FF2B5EF4-FFF2-40B4-BE49-F238E27FC236}">
                <a16:creationId xmlns:a16="http://schemas.microsoft.com/office/drawing/2014/main" id="{AEC6329F-B095-4689-B987-AEFDA4A5B755}"/>
              </a:ext>
            </a:extLst>
          </p:cNvPr>
          <p:cNvSpPr txBox="1"/>
          <p:nvPr/>
        </p:nvSpPr>
        <p:spPr>
          <a:xfrm>
            <a:off x="1775520" y="1196752"/>
            <a:ext cx="10081120" cy="584775"/>
          </a:xfrm>
          <a:prstGeom prst="rect">
            <a:avLst/>
          </a:prstGeom>
          <a:noFill/>
        </p:spPr>
        <p:txBody>
          <a:bodyPr wrap="square" rtlCol="0">
            <a:spAutoFit/>
          </a:bodyPr>
          <a:lstStyle/>
          <a:p>
            <a:r>
              <a:rPr lang="fr-FR" sz="1600" dirty="0">
                <a:latin typeface="Open Sans"/>
              </a:rPr>
              <a:t>La décision d’incompétence peut-être prise d’office (c’est-à-dire sur initiative du juge lui-même) ou sur proposition du mandataire, après un débat contradictoire (R. 624-4)  </a:t>
            </a:r>
          </a:p>
        </p:txBody>
      </p:sp>
      <p:sp>
        <p:nvSpPr>
          <p:cNvPr id="38" name="ZoneTexte 37">
            <a:extLst>
              <a:ext uri="{FF2B5EF4-FFF2-40B4-BE49-F238E27FC236}">
                <a16:creationId xmlns:a16="http://schemas.microsoft.com/office/drawing/2014/main" id="{34E443DD-ACD6-4C4C-A42F-2842CA49B721}"/>
              </a:ext>
            </a:extLst>
          </p:cNvPr>
          <p:cNvSpPr txBox="1"/>
          <p:nvPr/>
        </p:nvSpPr>
        <p:spPr>
          <a:xfrm>
            <a:off x="1775520" y="3231217"/>
            <a:ext cx="10109695" cy="830997"/>
          </a:xfrm>
          <a:prstGeom prst="rect">
            <a:avLst/>
          </a:prstGeom>
          <a:noFill/>
        </p:spPr>
        <p:txBody>
          <a:bodyPr wrap="square" rtlCol="0">
            <a:spAutoFit/>
          </a:bodyPr>
          <a:lstStyle/>
          <a:p>
            <a:r>
              <a:rPr lang="fr-FR" sz="1600" dirty="0">
                <a:latin typeface="Open Sans"/>
              </a:rPr>
              <a:t>Si l’ordonnance ne désigne pas la partie invitée à saisir la juridiction compétente, cette erreur (de droit) ne peut-être réparée par une requête en rectification (Cour de cassation, chambre commerciale du 10/03/2020, n° 18-23586    </a:t>
            </a:r>
          </a:p>
        </p:txBody>
      </p:sp>
      <p:sp>
        <p:nvSpPr>
          <p:cNvPr id="43" name="ZoneTexte 42">
            <a:extLst>
              <a:ext uri="{FF2B5EF4-FFF2-40B4-BE49-F238E27FC236}">
                <a16:creationId xmlns:a16="http://schemas.microsoft.com/office/drawing/2014/main" id="{0AB4C174-A163-442C-934B-5D2B4828C4B3}"/>
              </a:ext>
            </a:extLst>
          </p:cNvPr>
          <p:cNvSpPr txBox="1"/>
          <p:nvPr/>
        </p:nvSpPr>
        <p:spPr>
          <a:xfrm>
            <a:off x="1775520" y="4110980"/>
            <a:ext cx="10104362" cy="584775"/>
          </a:xfrm>
          <a:prstGeom prst="rect">
            <a:avLst/>
          </a:prstGeom>
          <a:noFill/>
        </p:spPr>
        <p:txBody>
          <a:bodyPr wrap="square" rtlCol="0">
            <a:spAutoFit/>
          </a:bodyPr>
          <a:lstStyle/>
          <a:p>
            <a:r>
              <a:rPr lang="fr-FR" sz="1600" dirty="0">
                <a:latin typeface="Open Sans"/>
              </a:rPr>
              <a:t>A défaut de saisir la juridiction compétente, le juge étant dessaisi, le créancier ne pourra revenir devant le juge-commissaire (Cour de cassation, chambre commerciale du 28/02/2018, n° 16-19718)</a:t>
            </a:r>
          </a:p>
        </p:txBody>
      </p:sp>
      <p:sp>
        <p:nvSpPr>
          <p:cNvPr id="47" name="Flèche : droite 46">
            <a:extLst>
              <a:ext uri="{FF2B5EF4-FFF2-40B4-BE49-F238E27FC236}">
                <a16:creationId xmlns:a16="http://schemas.microsoft.com/office/drawing/2014/main" id="{6F2FC63C-24EF-4C66-8840-CB8626FDECEF}"/>
              </a:ext>
            </a:extLst>
          </p:cNvPr>
          <p:cNvSpPr/>
          <p:nvPr/>
        </p:nvSpPr>
        <p:spPr>
          <a:xfrm>
            <a:off x="479376" y="1988840"/>
            <a:ext cx="864096" cy="360040"/>
          </a:xfrm>
          <a:prstGeom prst="rightArrow">
            <a:avLst/>
          </a:prstGeom>
          <a:pattFill prst="pct60">
            <a:fgClr>
              <a:schemeClr val="accent2">
                <a:lumMod val="60000"/>
                <a:lumOff val="40000"/>
              </a:schemeClr>
            </a:fgClr>
            <a:bgClr>
              <a:schemeClr val="bg1"/>
            </a:bgClr>
          </a:patt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Flèche : droite 47">
            <a:extLst>
              <a:ext uri="{FF2B5EF4-FFF2-40B4-BE49-F238E27FC236}">
                <a16:creationId xmlns:a16="http://schemas.microsoft.com/office/drawing/2014/main" id="{8D2A743D-F70E-4ED4-B896-2C096DD0822E}"/>
              </a:ext>
            </a:extLst>
          </p:cNvPr>
          <p:cNvSpPr/>
          <p:nvPr/>
        </p:nvSpPr>
        <p:spPr>
          <a:xfrm>
            <a:off x="479376" y="2698581"/>
            <a:ext cx="864096" cy="360040"/>
          </a:xfrm>
          <a:prstGeom prst="rightArrow">
            <a:avLst/>
          </a:prstGeom>
          <a:pattFill prst="pct60">
            <a:fgClr>
              <a:schemeClr val="accent3">
                <a:lumMod val="60000"/>
                <a:lumOff val="40000"/>
              </a:schemeClr>
            </a:fgClr>
            <a:bgClr>
              <a:schemeClr val="bg1"/>
            </a:bgClr>
          </a:patt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Flèche : droite 48">
            <a:extLst>
              <a:ext uri="{FF2B5EF4-FFF2-40B4-BE49-F238E27FC236}">
                <a16:creationId xmlns:a16="http://schemas.microsoft.com/office/drawing/2014/main" id="{1110F44D-EEBD-4D70-8491-B455531D3CED}"/>
              </a:ext>
            </a:extLst>
          </p:cNvPr>
          <p:cNvSpPr/>
          <p:nvPr/>
        </p:nvSpPr>
        <p:spPr>
          <a:xfrm>
            <a:off x="484709" y="3462099"/>
            <a:ext cx="864096" cy="360040"/>
          </a:xfrm>
          <a:prstGeom prst="rightArrow">
            <a:avLst/>
          </a:prstGeom>
          <a:pattFill prst="pct60">
            <a:fgClr>
              <a:schemeClr val="accent4">
                <a:lumMod val="60000"/>
                <a:lumOff val="40000"/>
              </a:schemeClr>
            </a:fgClr>
            <a:bgClr>
              <a:schemeClr val="bg1"/>
            </a:bgClr>
          </a:patt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Flèche : droite 49">
            <a:extLst>
              <a:ext uri="{FF2B5EF4-FFF2-40B4-BE49-F238E27FC236}">
                <a16:creationId xmlns:a16="http://schemas.microsoft.com/office/drawing/2014/main" id="{8C6ECDE7-9576-4329-81C7-BA36F22C8A5C}"/>
              </a:ext>
            </a:extLst>
          </p:cNvPr>
          <p:cNvSpPr/>
          <p:nvPr/>
        </p:nvSpPr>
        <p:spPr>
          <a:xfrm>
            <a:off x="494234" y="4221088"/>
            <a:ext cx="864096" cy="360040"/>
          </a:xfrm>
          <a:prstGeom prst="rightArrow">
            <a:avLst/>
          </a:prstGeom>
          <a:pattFill prst="pct60">
            <a:fgClr>
              <a:schemeClr val="accent5">
                <a:lumMod val="60000"/>
                <a:lumOff val="40000"/>
              </a:schemeClr>
            </a:fgClr>
            <a:bgClr>
              <a:schemeClr val="bg1"/>
            </a:bgClr>
          </a:patt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Flèche : droite 50">
            <a:extLst>
              <a:ext uri="{FF2B5EF4-FFF2-40B4-BE49-F238E27FC236}">
                <a16:creationId xmlns:a16="http://schemas.microsoft.com/office/drawing/2014/main" id="{2510A1E0-0D22-49AC-8C2A-8D89578D3F2C}"/>
              </a:ext>
            </a:extLst>
          </p:cNvPr>
          <p:cNvSpPr/>
          <p:nvPr/>
        </p:nvSpPr>
        <p:spPr>
          <a:xfrm>
            <a:off x="479376" y="5753075"/>
            <a:ext cx="864096" cy="360040"/>
          </a:xfrm>
          <a:prstGeom prst="rightArrow">
            <a:avLst/>
          </a:prstGeom>
          <a:pattFill prst="pct60">
            <a:fgClr>
              <a:schemeClr val="tx2">
                <a:lumMod val="60000"/>
                <a:lumOff val="40000"/>
              </a:schemeClr>
            </a:fgClr>
            <a:bgClr>
              <a:schemeClr val="bg1"/>
            </a:bgClr>
          </a:patt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ZoneTexte 51">
            <a:extLst>
              <a:ext uri="{FF2B5EF4-FFF2-40B4-BE49-F238E27FC236}">
                <a16:creationId xmlns:a16="http://schemas.microsoft.com/office/drawing/2014/main" id="{6A0562C8-166B-420B-B179-891862C27D05}"/>
              </a:ext>
            </a:extLst>
          </p:cNvPr>
          <p:cNvSpPr txBox="1"/>
          <p:nvPr/>
        </p:nvSpPr>
        <p:spPr>
          <a:xfrm>
            <a:off x="1775520" y="4860449"/>
            <a:ext cx="10104362" cy="584775"/>
          </a:xfrm>
          <a:prstGeom prst="rect">
            <a:avLst/>
          </a:prstGeom>
          <a:noFill/>
        </p:spPr>
        <p:txBody>
          <a:bodyPr wrap="square" rtlCol="0">
            <a:spAutoFit/>
          </a:bodyPr>
          <a:lstStyle/>
          <a:p>
            <a:r>
              <a:rPr lang="fr-FR" sz="1600" dirty="0">
                <a:latin typeface="Open Sans"/>
              </a:rPr>
              <a:t>La juridiction compétente n’est investie que de la seule question qui a motivé l’incompétence du juge-commissaire, et ne peut décider de la régularité de la déclaration de créance</a:t>
            </a:r>
          </a:p>
        </p:txBody>
      </p:sp>
      <p:sp>
        <p:nvSpPr>
          <p:cNvPr id="53" name="Flèche : droite 52">
            <a:extLst>
              <a:ext uri="{FF2B5EF4-FFF2-40B4-BE49-F238E27FC236}">
                <a16:creationId xmlns:a16="http://schemas.microsoft.com/office/drawing/2014/main" id="{00C91C52-D94C-4711-9001-2043F272C64C}"/>
              </a:ext>
            </a:extLst>
          </p:cNvPr>
          <p:cNvSpPr/>
          <p:nvPr/>
        </p:nvSpPr>
        <p:spPr>
          <a:xfrm>
            <a:off x="494234" y="4970557"/>
            <a:ext cx="864096" cy="360040"/>
          </a:xfrm>
          <a:prstGeom prst="rightArrow">
            <a:avLst/>
          </a:prstGeom>
          <a:pattFill prst="pct60">
            <a:fgClr>
              <a:schemeClr val="accent6">
                <a:lumMod val="60000"/>
                <a:lumOff val="40000"/>
              </a:schemeClr>
            </a:fgClr>
            <a:bgClr>
              <a:schemeClr val="bg1"/>
            </a:bgClr>
          </a:patt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251444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llipse 24">
            <a:extLst>
              <a:ext uri="{FF2B5EF4-FFF2-40B4-BE49-F238E27FC236}">
                <a16:creationId xmlns:a16="http://schemas.microsoft.com/office/drawing/2014/main" id="{13D46700-5B9D-4CBE-BB95-BFA6694E3EBB}"/>
              </a:ext>
            </a:extLst>
          </p:cNvPr>
          <p:cNvSpPr/>
          <p:nvPr/>
        </p:nvSpPr>
        <p:spPr>
          <a:xfrm>
            <a:off x="6456040" y="1052736"/>
            <a:ext cx="5391509" cy="936104"/>
          </a:xfrm>
          <a:prstGeom prst="ellipse">
            <a:avLst/>
          </a:prstGeom>
          <a:solidFill>
            <a:schemeClr val="accent2">
              <a:lumMod val="40000"/>
              <a:lumOff val="6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llipse 2">
            <a:extLst>
              <a:ext uri="{FF2B5EF4-FFF2-40B4-BE49-F238E27FC236}">
                <a16:creationId xmlns:a16="http://schemas.microsoft.com/office/drawing/2014/main" id="{DBF807EB-3D67-4530-AD33-D5A1EAB1C874}"/>
              </a:ext>
            </a:extLst>
          </p:cNvPr>
          <p:cNvSpPr/>
          <p:nvPr/>
        </p:nvSpPr>
        <p:spPr>
          <a:xfrm>
            <a:off x="335360" y="1052736"/>
            <a:ext cx="5400600" cy="936104"/>
          </a:xfrm>
          <a:prstGeom prst="ellipse">
            <a:avLst/>
          </a:prstGeom>
          <a:solidFill>
            <a:schemeClr val="accent1">
              <a:lumMod val="40000"/>
              <a:lumOff val="60000"/>
            </a:schemeClr>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DEA589D4-D829-4301-B072-0C155BFD64BC}"/>
              </a:ext>
            </a:extLst>
          </p:cNvPr>
          <p:cNvSpPr txBox="1"/>
          <p:nvPr/>
        </p:nvSpPr>
        <p:spPr>
          <a:xfrm>
            <a:off x="733424" y="1251251"/>
            <a:ext cx="4570488" cy="646331"/>
          </a:xfrm>
          <a:prstGeom prst="rect">
            <a:avLst/>
          </a:prstGeom>
          <a:noFill/>
        </p:spPr>
        <p:txBody>
          <a:bodyPr wrap="square" rtlCol="0">
            <a:spAutoFit/>
          </a:bodyPr>
          <a:lstStyle/>
          <a:p>
            <a:pPr algn="ctr"/>
            <a:r>
              <a:rPr lang="fr-FR" b="1" dirty="0">
                <a:latin typeface="Open Sans"/>
              </a:rPr>
              <a:t>Rejet de la contestation soulevée par le débiteur</a:t>
            </a:r>
          </a:p>
        </p:txBody>
      </p:sp>
      <p:sp>
        <p:nvSpPr>
          <p:cNvPr id="13" name="ZoneTexte 12">
            <a:extLst>
              <a:ext uri="{FF2B5EF4-FFF2-40B4-BE49-F238E27FC236}">
                <a16:creationId xmlns:a16="http://schemas.microsoft.com/office/drawing/2014/main" id="{61218F66-64F8-4629-A784-ACE4DD5E62B8}"/>
              </a:ext>
            </a:extLst>
          </p:cNvPr>
          <p:cNvSpPr txBox="1"/>
          <p:nvPr/>
        </p:nvSpPr>
        <p:spPr>
          <a:xfrm>
            <a:off x="6888088" y="1234852"/>
            <a:ext cx="4608512" cy="646331"/>
          </a:xfrm>
          <a:prstGeom prst="rect">
            <a:avLst/>
          </a:prstGeom>
          <a:noFill/>
        </p:spPr>
        <p:txBody>
          <a:bodyPr wrap="square" rtlCol="0">
            <a:spAutoFit/>
          </a:bodyPr>
          <a:lstStyle/>
          <a:p>
            <a:pPr algn="ctr"/>
            <a:r>
              <a:rPr lang="fr-FR" b="1" dirty="0">
                <a:latin typeface="Open Sans"/>
              </a:rPr>
              <a:t>Caractère sérieux de la contestation sur l’existence ou le montant de la créance</a:t>
            </a:r>
          </a:p>
        </p:txBody>
      </p:sp>
      <p:sp>
        <p:nvSpPr>
          <p:cNvPr id="15" name="Flèche : bas 14">
            <a:extLst>
              <a:ext uri="{FF2B5EF4-FFF2-40B4-BE49-F238E27FC236}">
                <a16:creationId xmlns:a16="http://schemas.microsoft.com/office/drawing/2014/main" id="{A5D5E94D-C9C9-4E6A-9735-EB4CD8BA567D}"/>
              </a:ext>
            </a:extLst>
          </p:cNvPr>
          <p:cNvSpPr/>
          <p:nvPr/>
        </p:nvSpPr>
        <p:spPr>
          <a:xfrm>
            <a:off x="2639616" y="2065412"/>
            <a:ext cx="390525" cy="371475"/>
          </a:xfrm>
          <a:prstGeom prst="downArrow">
            <a:avLst/>
          </a:prstGeom>
          <a:solidFill>
            <a:schemeClr val="accent1">
              <a:lumMod val="40000"/>
              <a:lumOff val="6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Flèche : bas 15">
            <a:extLst>
              <a:ext uri="{FF2B5EF4-FFF2-40B4-BE49-F238E27FC236}">
                <a16:creationId xmlns:a16="http://schemas.microsoft.com/office/drawing/2014/main" id="{682C7600-08E7-4A56-9E21-9D9333822EFD}"/>
              </a:ext>
            </a:extLst>
          </p:cNvPr>
          <p:cNvSpPr/>
          <p:nvPr/>
        </p:nvSpPr>
        <p:spPr>
          <a:xfrm>
            <a:off x="9192344" y="2057797"/>
            <a:ext cx="390525" cy="371475"/>
          </a:xfrm>
          <a:prstGeom prst="downArrow">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ZoneTexte 17">
            <a:extLst>
              <a:ext uri="{FF2B5EF4-FFF2-40B4-BE49-F238E27FC236}">
                <a16:creationId xmlns:a16="http://schemas.microsoft.com/office/drawing/2014/main" id="{50D17CE3-730A-42FA-A057-22AF8354E444}"/>
              </a:ext>
            </a:extLst>
          </p:cNvPr>
          <p:cNvSpPr txBox="1"/>
          <p:nvPr/>
        </p:nvSpPr>
        <p:spPr>
          <a:xfrm>
            <a:off x="317450" y="2564904"/>
            <a:ext cx="5418509" cy="830997"/>
          </a:xfrm>
          <a:prstGeom prst="rect">
            <a:avLst/>
          </a:prstGeom>
          <a:noFill/>
          <a:ln>
            <a:noFill/>
          </a:ln>
        </p:spPr>
        <p:txBody>
          <a:bodyPr wrap="square" rtlCol="0">
            <a:spAutoFit/>
          </a:bodyPr>
          <a:lstStyle/>
          <a:p>
            <a:r>
              <a:rPr lang="fr-FR" sz="1600" dirty="0">
                <a:latin typeface="Open Sans"/>
              </a:rPr>
              <a:t>Si le juge-commissaire juge que la contestation soulevée par le débiteur ne présente pas un caractère sérieux il la rejettera en la motivant. </a:t>
            </a:r>
          </a:p>
        </p:txBody>
      </p:sp>
      <p:sp>
        <p:nvSpPr>
          <p:cNvPr id="19" name="ZoneTexte 18">
            <a:extLst>
              <a:ext uri="{FF2B5EF4-FFF2-40B4-BE49-F238E27FC236}">
                <a16:creationId xmlns:a16="http://schemas.microsoft.com/office/drawing/2014/main" id="{E71941FD-84CC-4DA7-B017-C9BCA181BEF3}"/>
              </a:ext>
            </a:extLst>
          </p:cNvPr>
          <p:cNvSpPr txBox="1"/>
          <p:nvPr/>
        </p:nvSpPr>
        <p:spPr>
          <a:xfrm>
            <a:off x="6384032" y="2607673"/>
            <a:ext cx="5535091" cy="1569660"/>
          </a:xfrm>
          <a:prstGeom prst="rect">
            <a:avLst/>
          </a:prstGeom>
          <a:noFill/>
          <a:ln>
            <a:noFill/>
          </a:ln>
        </p:spPr>
        <p:txBody>
          <a:bodyPr wrap="square" rtlCol="0">
            <a:spAutoFit/>
          </a:bodyPr>
          <a:lstStyle/>
          <a:p>
            <a:r>
              <a:rPr lang="fr-FR" sz="1600" dirty="0">
                <a:latin typeface="Open Sans"/>
              </a:rPr>
              <a:t>Il devra donc constater son absence de pouvoir juridictionnel et renvoyer, par une ordonnance motivée et invite, selon le cas, le créancier, le débiteur ou le mandataire judiciaire à saisir la juridiction compétente dans le délai d’un mois à compter de la notification ou de la réception de l’avis délivré à cette fin  </a:t>
            </a:r>
          </a:p>
        </p:txBody>
      </p:sp>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49</a:t>
            </a:fld>
            <a:endParaRPr lang="fr-FR" dirty="0"/>
          </a:p>
        </p:txBody>
      </p:sp>
      <p:sp>
        <p:nvSpPr>
          <p:cNvPr id="28" name="ZoneTexte 27">
            <a:extLst>
              <a:ext uri="{FF2B5EF4-FFF2-40B4-BE49-F238E27FC236}">
                <a16:creationId xmlns:a16="http://schemas.microsoft.com/office/drawing/2014/main" id="{EB3AFB9B-BA2D-4AD4-A019-610A8F18D3EF}"/>
              </a:ext>
            </a:extLst>
          </p:cNvPr>
          <p:cNvSpPr txBox="1"/>
          <p:nvPr/>
        </p:nvSpPr>
        <p:spPr>
          <a:xfrm>
            <a:off x="1199456" y="368989"/>
            <a:ext cx="10992544"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Examen par le juge-commissaire de la contestation soulevée par le débiteur et ses conséquences (1)</a:t>
            </a:r>
          </a:p>
        </p:txBody>
      </p:sp>
      <p:sp>
        <p:nvSpPr>
          <p:cNvPr id="29" name="ZoneTexte 28">
            <a:hlinkClick r:id="rId2" action="ppaction://hlinksldjump"/>
            <a:extLst>
              <a:ext uri="{FF2B5EF4-FFF2-40B4-BE49-F238E27FC236}">
                <a16:creationId xmlns:a16="http://schemas.microsoft.com/office/drawing/2014/main" id="{16AFD08B-1518-451A-9E95-DA090C953F2B}"/>
              </a:ext>
            </a:extLst>
          </p:cNvPr>
          <p:cNvSpPr txBox="1"/>
          <p:nvPr/>
        </p:nvSpPr>
        <p:spPr>
          <a:xfrm>
            <a:off x="1" y="381424"/>
            <a:ext cx="1055439"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 22 </a:t>
            </a:r>
          </a:p>
        </p:txBody>
      </p:sp>
      <p:sp>
        <p:nvSpPr>
          <p:cNvPr id="31" name="ZoneTexte 30">
            <a:extLst>
              <a:ext uri="{FF2B5EF4-FFF2-40B4-BE49-F238E27FC236}">
                <a16:creationId xmlns:a16="http://schemas.microsoft.com/office/drawing/2014/main" id="{3591F3E4-26E1-4803-8732-9B8F979BDFC4}"/>
              </a:ext>
            </a:extLst>
          </p:cNvPr>
          <p:cNvSpPr txBox="1"/>
          <p:nvPr/>
        </p:nvSpPr>
        <p:spPr>
          <a:xfrm>
            <a:off x="328910" y="3789040"/>
            <a:ext cx="5407050" cy="1323439"/>
          </a:xfrm>
          <a:prstGeom prst="rect">
            <a:avLst/>
          </a:prstGeom>
          <a:noFill/>
          <a:ln>
            <a:noFill/>
          </a:ln>
        </p:spPr>
        <p:txBody>
          <a:bodyPr wrap="square" rtlCol="0">
            <a:spAutoFit/>
          </a:bodyPr>
          <a:lstStyle/>
          <a:p>
            <a:r>
              <a:rPr lang="fr-FR" sz="1600" dirty="0">
                <a:latin typeface="Open Sans"/>
              </a:rPr>
              <a:t>Il sera donc compétent pour statuer sur tout autre moyen opposé à la demande d’admission, dans la limite de la compétence matérielle de sa juridiction (Cour de cassation, chambre commerciale du 13/02/2019, n° 17-27116 et n° 18-21907 du 26/02/2020))</a:t>
            </a:r>
          </a:p>
        </p:txBody>
      </p:sp>
      <p:sp>
        <p:nvSpPr>
          <p:cNvPr id="17" name="Flèche : bas 16">
            <a:extLst>
              <a:ext uri="{FF2B5EF4-FFF2-40B4-BE49-F238E27FC236}">
                <a16:creationId xmlns:a16="http://schemas.microsoft.com/office/drawing/2014/main" id="{8A61E503-21CD-47E0-8A76-F7E8A9EAA4A6}"/>
              </a:ext>
            </a:extLst>
          </p:cNvPr>
          <p:cNvSpPr/>
          <p:nvPr/>
        </p:nvSpPr>
        <p:spPr>
          <a:xfrm>
            <a:off x="2625899" y="3427090"/>
            <a:ext cx="390525" cy="371475"/>
          </a:xfrm>
          <a:prstGeom prst="downArrow">
            <a:avLst/>
          </a:prstGeom>
          <a:solidFill>
            <a:schemeClr val="accent1">
              <a:lumMod val="40000"/>
              <a:lumOff val="6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Flèche : bas 19">
            <a:extLst>
              <a:ext uri="{FF2B5EF4-FFF2-40B4-BE49-F238E27FC236}">
                <a16:creationId xmlns:a16="http://schemas.microsoft.com/office/drawing/2014/main" id="{B5021B6A-6A13-4BE3-BDD8-9F34925A6549}"/>
              </a:ext>
            </a:extLst>
          </p:cNvPr>
          <p:cNvSpPr/>
          <p:nvPr/>
        </p:nvSpPr>
        <p:spPr>
          <a:xfrm>
            <a:off x="9201869" y="4221088"/>
            <a:ext cx="390525" cy="371475"/>
          </a:xfrm>
          <a:prstGeom prst="downArrow">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F22F812F-07BD-4040-899F-1EFEC27674AB}"/>
              </a:ext>
            </a:extLst>
          </p:cNvPr>
          <p:cNvSpPr txBox="1"/>
          <p:nvPr/>
        </p:nvSpPr>
        <p:spPr>
          <a:xfrm>
            <a:off x="6384032" y="4725144"/>
            <a:ext cx="5535091" cy="1077218"/>
          </a:xfrm>
          <a:prstGeom prst="rect">
            <a:avLst/>
          </a:prstGeom>
          <a:noFill/>
          <a:ln>
            <a:noFill/>
          </a:ln>
        </p:spPr>
        <p:txBody>
          <a:bodyPr wrap="square" rtlCol="0">
            <a:spAutoFit/>
          </a:bodyPr>
          <a:lstStyle/>
          <a:p>
            <a:r>
              <a:rPr lang="fr-FR" sz="1600" dirty="0">
                <a:latin typeface="Open Sans"/>
              </a:rPr>
              <a:t>L’instance introduite devant la juridiction compétente devra appeler à la cause toutes les parties, y compris le débiteur (Cour de cassation, chambre commerciale du 05/09/2018, n° 17-15978)</a:t>
            </a:r>
          </a:p>
        </p:txBody>
      </p:sp>
    </p:spTree>
    <p:extLst>
      <p:ext uri="{BB962C8B-B14F-4D97-AF65-F5344CB8AC3E}">
        <p14:creationId xmlns:p14="http://schemas.microsoft.com/office/powerpoint/2010/main" val="41233102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8">
            <a:extLst>
              <a:ext uri="{FF2B5EF4-FFF2-40B4-BE49-F238E27FC236}">
                <a16:creationId xmlns:a16="http://schemas.microsoft.com/office/drawing/2014/main" id="{99AA9AE3-9364-43EC-966F-BF37F41F128B}"/>
              </a:ext>
            </a:extLst>
          </p:cNvPr>
          <p:cNvCxnSpPr>
            <a:cxnSpLocks/>
            <a:stCxn id="53" idx="2"/>
            <a:endCxn id="28" idx="2"/>
          </p:cNvCxnSpPr>
          <p:nvPr/>
        </p:nvCxnSpPr>
        <p:spPr>
          <a:xfrm>
            <a:off x="1049020" y="1978728"/>
            <a:ext cx="20212" cy="1852544"/>
          </a:xfrm>
          <a:prstGeom prst="line">
            <a:avLst/>
          </a:prstGeom>
          <a:ln w="31750">
            <a:solidFill>
              <a:srgbClr val="BFBFBF"/>
            </a:solidFill>
            <a:prstDash val="sysDash"/>
            <a:bevel/>
          </a:ln>
        </p:spPr>
      </p:cxnSp>
      <p:sp>
        <p:nvSpPr>
          <p:cNvPr id="27" name="Oval 17">
            <a:extLst>
              <a:ext uri="{FF2B5EF4-FFF2-40B4-BE49-F238E27FC236}">
                <a16:creationId xmlns:a16="http://schemas.microsoft.com/office/drawing/2014/main" id="{5D6A27C4-E9DB-4CED-916B-517C7D77F8E5}"/>
              </a:ext>
            </a:extLst>
          </p:cNvPr>
          <p:cNvSpPr>
            <a:spLocks noChangeAspect="1"/>
          </p:cNvSpPr>
          <p:nvPr/>
        </p:nvSpPr>
        <p:spPr>
          <a:xfrm>
            <a:off x="847204" y="3419451"/>
            <a:ext cx="468000" cy="468000"/>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rganigramme : Connecteur 16">
            <a:extLst>
              <a:ext uri="{FF2B5EF4-FFF2-40B4-BE49-F238E27FC236}">
                <a16:creationId xmlns:a16="http://schemas.microsoft.com/office/drawing/2014/main" id="{969EE4F9-2FA2-416E-A7CE-55476C7876F3}"/>
              </a:ext>
            </a:extLst>
          </p:cNvPr>
          <p:cNvSpPr>
            <a:spLocks noChangeAspect="1"/>
          </p:cNvSpPr>
          <p:nvPr/>
        </p:nvSpPr>
        <p:spPr>
          <a:xfrm>
            <a:off x="892374" y="3472870"/>
            <a:ext cx="360000" cy="360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e la date 1">
            <a:extLst>
              <a:ext uri="{FF2B5EF4-FFF2-40B4-BE49-F238E27FC236}">
                <a16:creationId xmlns:a16="http://schemas.microsoft.com/office/drawing/2014/main" id="{4EABD334-41B4-4E1F-AB27-4427C1B1797D}"/>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F860316F-BE70-4BEB-AD59-E5F915FF5DE6}"/>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DCFE07C7-23D9-42F4-AF69-5A5D58FA99A4}"/>
              </a:ext>
            </a:extLst>
          </p:cNvPr>
          <p:cNvSpPr>
            <a:spLocks noGrp="1"/>
          </p:cNvSpPr>
          <p:nvPr>
            <p:ph type="sldNum" sz="quarter" idx="12"/>
          </p:nvPr>
        </p:nvSpPr>
        <p:spPr/>
        <p:txBody>
          <a:bodyPr/>
          <a:lstStyle/>
          <a:p>
            <a:fld id="{A7D2C6EA-A00E-474B-A989-EF59E4134B89}" type="slidenum">
              <a:rPr lang="fr-FR" smtClean="0"/>
              <a:t>50</a:t>
            </a:fld>
            <a:endParaRPr lang="fr-FR" dirty="0"/>
          </a:p>
        </p:txBody>
      </p:sp>
      <p:sp>
        <p:nvSpPr>
          <p:cNvPr id="6" name="Oval 17">
            <a:extLst>
              <a:ext uri="{FF2B5EF4-FFF2-40B4-BE49-F238E27FC236}">
                <a16:creationId xmlns:a16="http://schemas.microsoft.com/office/drawing/2014/main" id="{75E1E8EE-91EE-4035-AF9B-DA6A0208DCEE}"/>
              </a:ext>
            </a:extLst>
          </p:cNvPr>
          <p:cNvSpPr>
            <a:spLocks noChangeAspect="1"/>
          </p:cNvSpPr>
          <p:nvPr/>
        </p:nvSpPr>
        <p:spPr>
          <a:xfrm>
            <a:off x="819027" y="1566904"/>
            <a:ext cx="468000" cy="468000"/>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2">
            <a:extLst>
              <a:ext uri="{FF2B5EF4-FFF2-40B4-BE49-F238E27FC236}">
                <a16:creationId xmlns:a16="http://schemas.microsoft.com/office/drawing/2014/main" id="{E95E6AEC-0752-47B7-83EB-C66A9E029EEA}"/>
              </a:ext>
            </a:extLst>
          </p:cNvPr>
          <p:cNvSpPr>
            <a:spLocks noChangeAspect="1"/>
          </p:cNvSpPr>
          <p:nvPr/>
        </p:nvSpPr>
        <p:spPr>
          <a:xfrm>
            <a:off x="883148" y="1610697"/>
            <a:ext cx="359725" cy="36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25">
            <a:extLst>
              <a:ext uri="{FF2B5EF4-FFF2-40B4-BE49-F238E27FC236}">
                <a16:creationId xmlns:a16="http://schemas.microsoft.com/office/drawing/2014/main" id="{5A9C3264-0AE1-4103-A3C5-44B757DDB078}"/>
              </a:ext>
            </a:extLst>
          </p:cNvPr>
          <p:cNvCxnSpPr>
            <a:cxnSpLocks/>
          </p:cNvCxnSpPr>
          <p:nvPr/>
        </p:nvCxnSpPr>
        <p:spPr>
          <a:xfrm>
            <a:off x="1631504" y="1704369"/>
            <a:ext cx="10225136" cy="0"/>
          </a:xfrm>
          <a:prstGeom prst="line">
            <a:avLst/>
          </a:prstGeom>
          <a:ln w="3175">
            <a:solidFill>
              <a:schemeClr val="accent6"/>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BE23E60E-195E-4E3C-82ED-DDA2A55BFBD3}"/>
              </a:ext>
            </a:extLst>
          </p:cNvPr>
          <p:cNvSpPr txBox="1"/>
          <p:nvPr/>
        </p:nvSpPr>
        <p:spPr>
          <a:xfrm>
            <a:off x="1487488" y="1361097"/>
            <a:ext cx="10369152" cy="338554"/>
          </a:xfrm>
          <a:prstGeom prst="rect">
            <a:avLst/>
          </a:prstGeom>
          <a:noFill/>
        </p:spPr>
        <p:txBody>
          <a:bodyPr wrap="square" rtlCol="0">
            <a:spAutoFit/>
          </a:bodyPr>
          <a:lstStyle/>
          <a:p>
            <a:r>
              <a:rPr lang="fr-FR" sz="1600" b="1" dirty="0">
                <a:solidFill>
                  <a:schemeClr val="accent6">
                    <a:lumMod val="75000"/>
                  </a:schemeClr>
                </a:solidFill>
                <a:latin typeface="Open Sans"/>
              </a:rPr>
              <a:t>1 – Surseoir à statuer</a:t>
            </a:r>
          </a:p>
        </p:txBody>
      </p:sp>
      <p:cxnSp>
        <p:nvCxnSpPr>
          <p:cNvPr id="47" name="Straight Connector 25">
            <a:extLst>
              <a:ext uri="{FF2B5EF4-FFF2-40B4-BE49-F238E27FC236}">
                <a16:creationId xmlns:a16="http://schemas.microsoft.com/office/drawing/2014/main" id="{D8009B9E-9DA8-4871-BB4F-0553BE2B099D}"/>
              </a:ext>
            </a:extLst>
          </p:cNvPr>
          <p:cNvCxnSpPr>
            <a:cxnSpLocks/>
          </p:cNvCxnSpPr>
          <p:nvPr/>
        </p:nvCxnSpPr>
        <p:spPr>
          <a:xfrm>
            <a:off x="1631504" y="3566504"/>
            <a:ext cx="10225136" cy="0"/>
          </a:xfrm>
          <a:prstGeom prst="line">
            <a:avLst/>
          </a:prstGeom>
          <a:ln w="3175">
            <a:solidFill>
              <a:schemeClr val="accent5"/>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ZoneTexte 47">
            <a:extLst>
              <a:ext uri="{FF2B5EF4-FFF2-40B4-BE49-F238E27FC236}">
                <a16:creationId xmlns:a16="http://schemas.microsoft.com/office/drawing/2014/main" id="{575B19BB-FF85-453E-ACED-116020AB186E}"/>
              </a:ext>
            </a:extLst>
          </p:cNvPr>
          <p:cNvSpPr txBox="1"/>
          <p:nvPr/>
        </p:nvSpPr>
        <p:spPr>
          <a:xfrm>
            <a:off x="1483296" y="3180691"/>
            <a:ext cx="10153128" cy="338554"/>
          </a:xfrm>
          <a:prstGeom prst="rect">
            <a:avLst/>
          </a:prstGeom>
          <a:noFill/>
        </p:spPr>
        <p:txBody>
          <a:bodyPr wrap="square" rtlCol="0">
            <a:spAutoFit/>
          </a:bodyPr>
          <a:lstStyle/>
          <a:p>
            <a:r>
              <a:rPr lang="fr-FR" sz="1600" b="1" dirty="0">
                <a:solidFill>
                  <a:schemeClr val="accent5">
                    <a:lumMod val="75000"/>
                  </a:schemeClr>
                </a:solidFill>
                <a:latin typeface="Open Sans"/>
              </a:rPr>
              <a:t>2 – Inviter les parties à saisir le juge qui dispose des pouvoirs pour trancher le litige</a:t>
            </a:r>
          </a:p>
        </p:txBody>
      </p:sp>
      <p:sp>
        <p:nvSpPr>
          <p:cNvPr id="49" name="ZoneTexte 48">
            <a:extLst>
              <a:ext uri="{FF2B5EF4-FFF2-40B4-BE49-F238E27FC236}">
                <a16:creationId xmlns:a16="http://schemas.microsoft.com/office/drawing/2014/main" id="{81106ECE-2643-4A0E-8070-C5769453AC54}"/>
              </a:ext>
            </a:extLst>
          </p:cNvPr>
          <p:cNvSpPr txBox="1"/>
          <p:nvPr/>
        </p:nvSpPr>
        <p:spPr>
          <a:xfrm>
            <a:off x="1775520" y="3573016"/>
            <a:ext cx="10124121" cy="584775"/>
          </a:xfrm>
          <a:prstGeom prst="rect">
            <a:avLst/>
          </a:prstGeom>
          <a:noFill/>
        </p:spPr>
        <p:txBody>
          <a:bodyPr wrap="square" rtlCol="0">
            <a:spAutoFit/>
          </a:bodyPr>
          <a:lstStyle/>
          <a:p>
            <a:r>
              <a:rPr lang="fr-FR" sz="1600" dirty="0">
                <a:latin typeface="Open Sans"/>
              </a:rPr>
              <a:t>En application de l’article R. 624-5, le juge-commissaire doit désigner la partie qui doit saisir la juridiction compétente dans le délai d’un mois</a:t>
            </a:r>
          </a:p>
        </p:txBody>
      </p:sp>
      <p:sp>
        <p:nvSpPr>
          <p:cNvPr id="53" name="ZoneTexte 52">
            <a:extLst>
              <a:ext uri="{FF2B5EF4-FFF2-40B4-BE49-F238E27FC236}">
                <a16:creationId xmlns:a16="http://schemas.microsoft.com/office/drawing/2014/main" id="{145FC977-A6DC-4D07-BC0D-66CAA01DA956}"/>
              </a:ext>
            </a:extLst>
          </p:cNvPr>
          <p:cNvSpPr txBox="1"/>
          <p:nvPr/>
        </p:nvSpPr>
        <p:spPr>
          <a:xfrm>
            <a:off x="861625" y="1609396"/>
            <a:ext cx="374790" cy="369332"/>
          </a:xfrm>
          <a:prstGeom prst="rect">
            <a:avLst/>
          </a:prstGeom>
          <a:noFill/>
        </p:spPr>
        <p:txBody>
          <a:bodyPr wrap="square" rtlCol="0">
            <a:spAutoFit/>
          </a:bodyPr>
          <a:lstStyle/>
          <a:p>
            <a:pPr algn="ctr"/>
            <a:r>
              <a:rPr lang="fr-FR" b="1" dirty="0">
                <a:latin typeface="Open Sans"/>
              </a:rPr>
              <a:t>1</a:t>
            </a:r>
          </a:p>
        </p:txBody>
      </p:sp>
      <p:sp>
        <p:nvSpPr>
          <p:cNvPr id="25" name="ZoneTexte 17">
            <a:extLst>
              <a:ext uri="{FF2B5EF4-FFF2-40B4-BE49-F238E27FC236}">
                <a16:creationId xmlns:a16="http://schemas.microsoft.com/office/drawing/2014/main" id="{6E1E474C-3454-41E8-910A-F1D46CCEA827}"/>
              </a:ext>
            </a:extLst>
          </p:cNvPr>
          <p:cNvSpPr txBox="1"/>
          <p:nvPr/>
        </p:nvSpPr>
        <p:spPr>
          <a:xfrm>
            <a:off x="1775521" y="26098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Examen par le juge-commissaire de la contestation soulevée par le débiteur et ses conséquences (2)  </a:t>
            </a:r>
          </a:p>
        </p:txBody>
      </p:sp>
      <p:sp>
        <p:nvSpPr>
          <p:cNvPr id="26" name="ZoneTexte 18">
            <a:hlinkClick r:id="rId2" action="ppaction://hlinksldjump"/>
            <a:extLst>
              <a:ext uri="{FF2B5EF4-FFF2-40B4-BE49-F238E27FC236}">
                <a16:creationId xmlns:a16="http://schemas.microsoft.com/office/drawing/2014/main" id="{5BBC363E-43B6-49D3-B606-15794FABB62D}"/>
              </a:ext>
            </a:extLst>
          </p:cNvPr>
          <p:cNvSpPr txBox="1"/>
          <p:nvPr/>
        </p:nvSpPr>
        <p:spPr>
          <a:xfrm>
            <a:off x="0" y="26064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22 </a:t>
            </a:r>
          </a:p>
        </p:txBody>
      </p:sp>
      <p:sp>
        <p:nvSpPr>
          <p:cNvPr id="28" name="ZoneTexte 27">
            <a:extLst>
              <a:ext uri="{FF2B5EF4-FFF2-40B4-BE49-F238E27FC236}">
                <a16:creationId xmlns:a16="http://schemas.microsoft.com/office/drawing/2014/main" id="{238CB016-8485-47E0-B8CF-B35DC53D81DB}"/>
              </a:ext>
            </a:extLst>
          </p:cNvPr>
          <p:cNvSpPr txBox="1"/>
          <p:nvPr/>
        </p:nvSpPr>
        <p:spPr>
          <a:xfrm>
            <a:off x="881837" y="3461940"/>
            <a:ext cx="374790" cy="369332"/>
          </a:xfrm>
          <a:prstGeom prst="rect">
            <a:avLst/>
          </a:prstGeom>
          <a:noFill/>
        </p:spPr>
        <p:txBody>
          <a:bodyPr wrap="square" rtlCol="0">
            <a:spAutoFit/>
          </a:bodyPr>
          <a:lstStyle/>
          <a:p>
            <a:pPr algn="ctr"/>
            <a:r>
              <a:rPr lang="fr-FR" b="1" dirty="0">
                <a:latin typeface="Open Sans"/>
              </a:rPr>
              <a:t>2</a:t>
            </a:r>
          </a:p>
        </p:txBody>
      </p:sp>
      <p:sp>
        <p:nvSpPr>
          <p:cNvPr id="34" name="ZoneTexte 33">
            <a:extLst>
              <a:ext uri="{FF2B5EF4-FFF2-40B4-BE49-F238E27FC236}">
                <a16:creationId xmlns:a16="http://schemas.microsoft.com/office/drawing/2014/main" id="{29F08007-FF80-4ADB-9748-901B344C3F0C}"/>
              </a:ext>
            </a:extLst>
          </p:cNvPr>
          <p:cNvSpPr txBox="1"/>
          <p:nvPr/>
        </p:nvSpPr>
        <p:spPr>
          <a:xfrm>
            <a:off x="1775520" y="1743320"/>
            <a:ext cx="10119029" cy="830997"/>
          </a:xfrm>
          <a:prstGeom prst="rect">
            <a:avLst/>
          </a:prstGeom>
          <a:noFill/>
        </p:spPr>
        <p:txBody>
          <a:bodyPr wrap="square" rtlCol="0">
            <a:spAutoFit/>
          </a:bodyPr>
          <a:lstStyle/>
          <a:p>
            <a:r>
              <a:rPr lang="fr-FR" sz="1600" dirty="0">
                <a:latin typeface="Open Sans"/>
              </a:rPr>
              <a:t>Le juge qui constate que la matière dépasse ses pouvoirs juridictionnels doit surseoir à statuer, ce qui laisse la possibilité de révocation du sursis, solution impossible en cas de véritable décision d’incompétence (Cour de cassation, chambre commerciale du 09/04/2013, n° 12-15414, applicable à la Cour d’appel)</a:t>
            </a:r>
          </a:p>
        </p:txBody>
      </p:sp>
      <p:cxnSp>
        <p:nvCxnSpPr>
          <p:cNvPr id="8" name="Connecteur droit avec flèche 7">
            <a:extLst>
              <a:ext uri="{FF2B5EF4-FFF2-40B4-BE49-F238E27FC236}">
                <a16:creationId xmlns:a16="http://schemas.microsoft.com/office/drawing/2014/main" id="{C293CD12-48AD-4E57-A0F9-333C1AFEED85}"/>
              </a:ext>
            </a:extLst>
          </p:cNvPr>
          <p:cNvCxnSpPr>
            <a:cxnSpLocks/>
          </p:cNvCxnSpPr>
          <p:nvPr/>
        </p:nvCxnSpPr>
        <p:spPr>
          <a:xfrm>
            <a:off x="1926382" y="4380771"/>
            <a:ext cx="432048" cy="0"/>
          </a:xfrm>
          <a:prstGeom prst="straightConnector1">
            <a:avLst/>
          </a:prstGeom>
          <a:ln w="63500">
            <a:solidFill>
              <a:schemeClr val="accent5">
                <a:lumMod val="75000"/>
              </a:schemeClr>
            </a:solidFill>
            <a:tailEnd type="diamond"/>
          </a:ln>
        </p:spPr>
        <p:style>
          <a:lnRef idx="1">
            <a:schemeClr val="accent1"/>
          </a:lnRef>
          <a:fillRef idx="0">
            <a:schemeClr val="accent1"/>
          </a:fillRef>
          <a:effectRef idx="0">
            <a:schemeClr val="accent1"/>
          </a:effectRef>
          <a:fontRef idx="minor">
            <a:schemeClr val="tx1"/>
          </a:fontRef>
        </p:style>
      </p:cxnSp>
      <p:sp>
        <p:nvSpPr>
          <p:cNvPr id="35" name="ZoneTexte 34">
            <a:extLst>
              <a:ext uri="{FF2B5EF4-FFF2-40B4-BE49-F238E27FC236}">
                <a16:creationId xmlns:a16="http://schemas.microsoft.com/office/drawing/2014/main" id="{9F8DED95-3613-4BC1-BA4B-23BC3684BE56}"/>
              </a:ext>
            </a:extLst>
          </p:cNvPr>
          <p:cNvSpPr txBox="1"/>
          <p:nvPr/>
        </p:nvSpPr>
        <p:spPr>
          <a:xfrm>
            <a:off x="2639616" y="4088989"/>
            <a:ext cx="9412425" cy="584775"/>
          </a:xfrm>
          <a:prstGeom prst="rect">
            <a:avLst/>
          </a:prstGeom>
          <a:noFill/>
        </p:spPr>
        <p:txBody>
          <a:bodyPr wrap="square" rtlCol="0">
            <a:spAutoFit/>
          </a:bodyPr>
          <a:lstStyle/>
          <a:p>
            <a:r>
              <a:rPr lang="fr-FR" sz="1600" dirty="0">
                <a:latin typeface="Open Sans"/>
              </a:rPr>
              <a:t>Le choix du juge est totalement libre (Cour de cassation, chambre commerciale du 27/09/2016, n° 14-21231)</a:t>
            </a:r>
          </a:p>
        </p:txBody>
      </p:sp>
      <p:cxnSp>
        <p:nvCxnSpPr>
          <p:cNvPr id="37" name="Connecteur droit avec flèche 36">
            <a:extLst>
              <a:ext uri="{FF2B5EF4-FFF2-40B4-BE49-F238E27FC236}">
                <a16:creationId xmlns:a16="http://schemas.microsoft.com/office/drawing/2014/main" id="{4295B936-DC40-48ED-98C0-B50A04B5EE93}"/>
              </a:ext>
            </a:extLst>
          </p:cNvPr>
          <p:cNvCxnSpPr>
            <a:cxnSpLocks/>
          </p:cNvCxnSpPr>
          <p:nvPr/>
        </p:nvCxnSpPr>
        <p:spPr>
          <a:xfrm>
            <a:off x="1945432" y="4878353"/>
            <a:ext cx="432048" cy="0"/>
          </a:xfrm>
          <a:prstGeom prst="straightConnector1">
            <a:avLst/>
          </a:prstGeom>
          <a:ln w="63500">
            <a:solidFill>
              <a:schemeClr val="accent5">
                <a:lumMod val="75000"/>
              </a:schemeClr>
            </a:solidFill>
            <a:tailEnd type="diamond"/>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1F881806-8E27-4958-B082-4BE948122280}"/>
              </a:ext>
            </a:extLst>
          </p:cNvPr>
          <p:cNvSpPr txBox="1"/>
          <p:nvPr/>
        </p:nvSpPr>
        <p:spPr>
          <a:xfrm>
            <a:off x="2668191" y="4592276"/>
            <a:ext cx="9412425" cy="1077218"/>
          </a:xfrm>
          <a:prstGeom prst="rect">
            <a:avLst/>
          </a:prstGeom>
          <a:noFill/>
        </p:spPr>
        <p:txBody>
          <a:bodyPr wrap="square" rtlCol="0">
            <a:spAutoFit/>
          </a:bodyPr>
          <a:lstStyle/>
          <a:p>
            <a:r>
              <a:rPr lang="fr-FR" sz="1600" dirty="0">
                <a:latin typeface="Open Sans"/>
              </a:rPr>
              <a:t>Aide au choix : si le débiteur conteste les justifications d’une créance, il appartient au créancier de saisir la juridiction compétente pour statuer, alors que s’il oppose la nullité du contrat, ou des malfaçons, c‘est plutôt au débiteur qu’il appartient de saisir le juge compétent  (pour le TEG il a été jugé que c’est le débiteur ou le mandataire qui devait saisir la juridiction compétente)</a:t>
            </a:r>
          </a:p>
        </p:txBody>
      </p:sp>
    </p:spTree>
    <p:extLst>
      <p:ext uri="{BB962C8B-B14F-4D97-AF65-F5344CB8AC3E}">
        <p14:creationId xmlns:p14="http://schemas.microsoft.com/office/powerpoint/2010/main" val="5613161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8">
            <a:extLst>
              <a:ext uri="{FF2B5EF4-FFF2-40B4-BE49-F238E27FC236}">
                <a16:creationId xmlns:a16="http://schemas.microsoft.com/office/drawing/2014/main" id="{99AA9AE3-9364-43EC-966F-BF37F41F128B}"/>
              </a:ext>
            </a:extLst>
          </p:cNvPr>
          <p:cNvCxnSpPr>
            <a:cxnSpLocks/>
            <a:endCxn id="28" idx="2"/>
          </p:cNvCxnSpPr>
          <p:nvPr/>
        </p:nvCxnSpPr>
        <p:spPr>
          <a:xfrm>
            <a:off x="1068070" y="1799707"/>
            <a:ext cx="1162" cy="2944821"/>
          </a:xfrm>
          <a:prstGeom prst="line">
            <a:avLst/>
          </a:prstGeom>
          <a:ln w="31750">
            <a:solidFill>
              <a:srgbClr val="BFBFBF"/>
            </a:solidFill>
            <a:prstDash val="sysDash"/>
            <a:bevel/>
          </a:ln>
        </p:spPr>
      </p:cxnSp>
      <p:sp>
        <p:nvSpPr>
          <p:cNvPr id="27" name="Oval 17">
            <a:extLst>
              <a:ext uri="{FF2B5EF4-FFF2-40B4-BE49-F238E27FC236}">
                <a16:creationId xmlns:a16="http://schemas.microsoft.com/office/drawing/2014/main" id="{5D6A27C4-E9DB-4CED-916B-517C7D77F8E5}"/>
              </a:ext>
            </a:extLst>
          </p:cNvPr>
          <p:cNvSpPr>
            <a:spLocks noChangeAspect="1"/>
          </p:cNvSpPr>
          <p:nvPr/>
        </p:nvSpPr>
        <p:spPr>
          <a:xfrm>
            <a:off x="837372" y="4335888"/>
            <a:ext cx="468000" cy="468000"/>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rganigramme : Connecteur 16">
            <a:extLst>
              <a:ext uri="{FF2B5EF4-FFF2-40B4-BE49-F238E27FC236}">
                <a16:creationId xmlns:a16="http://schemas.microsoft.com/office/drawing/2014/main" id="{969EE4F9-2FA2-416E-A7CE-55476C7876F3}"/>
              </a:ext>
            </a:extLst>
          </p:cNvPr>
          <p:cNvSpPr>
            <a:spLocks noChangeAspect="1"/>
          </p:cNvSpPr>
          <p:nvPr/>
        </p:nvSpPr>
        <p:spPr>
          <a:xfrm>
            <a:off x="892374" y="4387270"/>
            <a:ext cx="360000" cy="360000"/>
          </a:xfrm>
          <a:prstGeom prst="flowChartConnecto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e la date 1">
            <a:extLst>
              <a:ext uri="{FF2B5EF4-FFF2-40B4-BE49-F238E27FC236}">
                <a16:creationId xmlns:a16="http://schemas.microsoft.com/office/drawing/2014/main" id="{4EABD334-41B4-4E1F-AB27-4427C1B1797D}"/>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F860316F-BE70-4BEB-AD59-E5F915FF5DE6}"/>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DCFE07C7-23D9-42F4-AF69-5A5D58FA99A4}"/>
              </a:ext>
            </a:extLst>
          </p:cNvPr>
          <p:cNvSpPr>
            <a:spLocks noGrp="1"/>
          </p:cNvSpPr>
          <p:nvPr>
            <p:ph type="sldNum" sz="quarter" idx="12"/>
          </p:nvPr>
        </p:nvSpPr>
        <p:spPr/>
        <p:txBody>
          <a:bodyPr/>
          <a:lstStyle/>
          <a:p>
            <a:fld id="{A7D2C6EA-A00E-474B-A989-EF59E4134B89}" type="slidenum">
              <a:rPr lang="fr-FR" smtClean="0"/>
              <a:t>51</a:t>
            </a:fld>
            <a:endParaRPr lang="fr-FR" dirty="0"/>
          </a:p>
        </p:txBody>
      </p:sp>
      <p:sp>
        <p:nvSpPr>
          <p:cNvPr id="6" name="Oval 17">
            <a:extLst>
              <a:ext uri="{FF2B5EF4-FFF2-40B4-BE49-F238E27FC236}">
                <a16:creationId xmlns:a16="http://schemas.microsoft.com/office/drawing/2014/main" id="{75E1E8EE-91EE-4035-AF9B-DA6A0208DCEE}"/>
              </a:ext>
            </a:extLst>
          </p:cNvPr>
          <p:cNvSpPr>
            <a:spLocks noChangeAspect="1"/>
          </p:cNvSpPr>
          <p:nvPr/>
        </p:nvSpPr>
        <p:spPr>
          <a:xfrm>
            <a:off x="828859" y="1566904"/>
            <a:ext cx="468000" cy="468000"/>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2">
            <a:extLst>
              <a:ext uri="{FF2B5EF4-FFF2-40B4-BE49-F238E27FC236}">
                <a16:creationId xmlns:a16="http://schemas.microsoft.com/office/drawing/2014/main" id="{E95E6AEC-0752-47B7-83EB-C66A9E029EEA}"/>
              </a:ext>
            </a:extLst>
          </p:cNvPr>
          <p:cNvSpPr>
            <a:spLocks noChangeAspect="1"/>
          </p:cNvSpPr>
          <p:nvPr/>
        </p:nvSpPr>
        <p:spPr>
          <a:xfrm>
            <a:off x="883148" y="1610697"/>
            <a:ext cx="359725" cy="360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25">
            <a:extLst>
              <a:ext uri="{FF2B5EF4-FFF2-40B4-BE49-F238E27FC236}">
                <a16:creationId xmlns:a16="http://schemas.microsoft.com/office/drawing/2014/main" id="{5A9C3264-0AE1-4103-A3C5-44B757DDB078}"/>
              </a:ext>
            </a:extLst>
          </p:cNvPr>
          <p:cNvCxnSpPr>
            <a:cxnSpLocks/>
          </p:cNvCxnSpPr>
          <p:nvPr/>
        </p:nvCxnSpPr>
        <p:spPr>
          <a:xfrm>
            <a:off x="1631504" y="1980594"/>
            <a:ext cx="10225136" cy="0"/>
          </a:xfrm>
          <a:prstGeom prst="line">
            <a:avLst/>
          </a:prstGeom>
          <a:ln w="3175">
            <a:solidFill>
              <a:schemeClr val="accent2">
                <a:lumMod val="7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BE23E60E-195E-4E3C-82ED-DDA2A55BFBD3}"/>
              </a:ext>
            </a:extLst>
          </p:cNvPr>
          <p:cNvSpPr txBox="1"/>
          <p:nvPr/>
        </p:nvSpPr>
        <p:spPr>
          <a:xfrm>
            <a:off x="1487488" y="1332057"/>
            <a:ext cx="10369152" cy="584775"/>
          </a:xfrm>
          <a:prstGeom prst="rect">
            <a:avLst/>
          </a:prstGeom>
          <a:noFill/>
        </p:spPr>
        <p:txBody>
          <a:bodyPr wrap="square" rtlCol="0">
            <a:spAutoFit/>
          </a:bodyPr>
          <a:lstStyle/>
          <a:p>
            <a:r>
              <a:rPr lang="fr-FR" sz="1600" b="1" dirty="0">
                <a:solidFill>
                  <a:schemeClr val="accent2">
                    <a:lumMod val="75000"/>
                  </a:schemeClr>
                </a:solidFill>
                <a:latin typeface="Open Sans"/>
              </a:rPr>
              <a:t>3 – Les conséquences de l’absence de saisie de la juridiction compétente par la partie désignée par le juge commissaire</a:t>
            </a:r>
          </a:p>
        </p:txBody>
      </p:sp>
      <p:cxnSp>
        <p:nvCxnSpPr>
          <p:cNvPr id="47" name="Straight Connector 25">
            <a:extLst>
              <a:ext uri="{FF2B5EF4-FFF2-40B4-BE49-F238E27FC236}">
                <a16:creationId xmlns:a16="http://schemas.microsoft.com/office/drawing/2014/main" id="{D8009B9E-9DA8-4871-BB4F-0553BE2B099D}"/>
              </a:ext>
            </a:extLst>
          </p:cNvPr>
          <p:cNvCxnSpPr>
            <a:cxnSpLocks/>
          </p:cNvCxnSpPr>
          <p:nvPr/>
        </p:nvCxnSpPr>
        <p:spPr>
          <a:xfrm>
            <a:off x="1631504" y="4857453"/>
            <a:ext cx="10225136" cy="0"/>
          </a:xfrm>
          <a:prstGeom prst="line">
            <a:avLst/>
          </a:prstGeom>
          <a:ln w="3175">
            <a:solidFill>
              <a:schemeClr val="accent6">
                <a:lumMod val="7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ZoneTexte 47">
            <a:extLst>
              <a:ext uri="{FF2B5EF4-FFF2-40B4-BE49-F238E27FC236}">
                <a16:creationId xmlns:a16="http://schemas.microsoft.com/office/drawing/2014/main" id="{575B19BB-FF85-453E-ACED-116020AB186E}"/>
              </a:ext>
            </a:extLst>
          </p:cNvPr>
          <p:cNvSpPr txBox="1"/>
          <p:nvPr/>
        </p:nvSpPr>
        <p:spPr>
          <a:xfrm>
            <a:off x="1483296" y="4252565"/>
            <a:ext cx="10153128" cy="584775"/>
          </a:xfrm>
          <a:prstGeom prst="rect">
            <a:avLst/>
          </a:prstGeom>
          <a:noFill/>
        </p:spPr>
        <p:txBody>
          <a:bodyPr wrap="square" rtlCol="0">
            <a:spAutoFit/>
          </a:bodyPr>
          <a:lstStyle/>
          <a:p>
            <a:r>
              <a:rPr lang="fr-FR" sz="1600" b="1" dirty="0">
                <a:solidFill>
                  <a:schemeClr val="accent6">
                    <a:lumMod val="75000"/>
                  </a:schemeClr>
                </a:solidFill>
                <a:latin typeface="Open Sans"/>
              </a:rPr>
              <a:t>4 – Le tribunal n’est compétent que pour traiter la contestation pour laquelle le juge-commissaire a reconnu son absence de pouvoir juridictionnel</a:t>
            </a:r>
          </a:p>
        </p:txBody>
      </p:sp>
      <p:sp>
        <p:nvSpPr>
          <p:cNvPr id="49" name="ZoneTexte 48">
            <a:extLst>
              <a:ext uri="{FF2B5EF4-FFF2-40B4-BE49-F238E27FC236}">
                <a16:creationId xmlns:a16="http://schemas.microsoft.com/office/drawing/2014/main" id="{81106ECE-2643-4A0E-8070-C5769453AC54}"/>
              </a:ext>
            </a:extLst>
          </p:cNvPr>
          <p:cNvSpPr txBox="1"/>
          <p:nvPr/>
        </p:nvSpPr>
        <p:spPr>
          <a:xfrm>
            <a:off x="1775520" y="4869160"/>
            <a:ext cx="10124121" cy="1077218"/>
          </a:xfrm>
          <a:prstGeom prst="rect">
            <a:avLst/>
          </a:prstGeom>
          <a:noFill/>
        </p:spPr>
        <p:txBody>
          <a:bodyPr wrap="square" rtlCol="0">
            <a:spAutoFit/>
          </a:bodyPr>
          <a:lstStyle/>
          <a:p>
            <a:r>
              <a:rPr lang="fr-FR" sz="1600" dirty="0">
                <a:latin typeface="Open Sans"/>
              </a:rPr>
              <a:t>Cour de cassation, chambre commerciale du 19/12/2018 : «  </a:t>
            </a:r>
            <a:r>
              <a:rPr lang="fr-FR" sz="1600" b="0" i="1" dirty="0">
                <a:solidFill>
                  <a:srgbClr val="3C3C3C"/>
                </a:solidFill>
                <a:effectLst/>
                <a:latin typeface="Open Sans"/>
              </a:rPr>
              <a:t>sauf constat de l'existence d'une instance en cours, le juge-commissaire a une compétence exclusive pour décider de l'admission ou du rejet des créances déclarées et qu'après une décision d'incompétence du juge-commissaire pour trancher une contestation, les pouvoirs du juge compétent régulièrement saisi se limitent à l'examen de cette contestation </a:t>
            </a:r>
            <a:r>
              <a:rPr lang="fr-FR" sz="1600" b="0" i="0" dirty="0">
                <a:solidFill>
                  <a:srgbClr val="3C3C3C"/>
                </a:solidFill>
                <a:effectLst/>
                <a:latin typeface="Open Sans"/>
              </a:rPr>
              <a:t>»</a:t>
            </a:r>
            <a:endParaRPr lang="fr-FR" sz="1600" dirty="0">
              <a:latin typeface="Open Sans"/>
            </a:endParaRPr>
          </a:p>
        </p:txBody>
      </p:sp>
      <p:sp>
        <p:nvSpPr>
          <p:cNvPr id="53" name="ZoneTexte 52">
            <a:extLst>
              <a:ext uri="{FF2B5EF4-FFF2-40B4-BE49-F238E27FC236}">
                <a16:creationId xmlns:a16="http://schemas.microsoft.com/office/drawing/2014/main" id="{145FC977-A6DC-4D07-BC0D-66CAA01DA956}"/>
              </a:ext>
            </a:extLst>
          </p:cNvPr>
          <p:cNvSpPr txBox="1"/>
          <p:nvPr/>
        </p:nvSpPr>
        <p:spPr>
          <a:xfrm>
            <a:off x="880675" y="1583979"/>
            <a:ext cx="374790" cy="335757"/>
          </a:xfrm>
          <a:prstGeom prst="rect">
            <a:avLst/>
          </a:prstGeom>
          <a:noFill/>
        </p:spPr>
        <p:txBody>
          <a:bodyPr wrap="square" rtlCol="0">
            <a:spAutoFit/>
          </a:bodyPr>
          <a:lstStyle/>
          <a:p>
            <a:pPr algn="ctr"/>
            <a:r>
              <a:rPr lang="fr-FR" b="1" dirty="0">
                <a:latin typeface="Open Sans"/>
              </a:rPr>
              <a:t>3</a:t>
            </a:r>
          </a:p>
        </p:txBody>
      </p:sp>
      <p:sp>
        <p:nvSpPr>
          <p:cNvPr id="25" name="ZoneTexte 17">
            <a:extLst>
              <a:ext uri="{FF2B5EF4-FFF2-40B4-BE49-F238E27FC236}">
                <a16:creationId xmlns:a16="http://schemas.microsoft.com/office/drawing/2014/main" id="{6E1E474C-3454-41E8-910A-F1D46CCEA827}"/>
              </a:ext>
            </a:extLst>
          </p:cNvPr>
          <p:cNvSpPr txBox="1"/>
          <p:nvPr/>
        </p:nvSpPr>
        <p:spPr>
          <a:xfrm>
            <a:off x="1775521" y="26098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Examen par le juge-commissaire de la contestation soulevée par le débiteur et ses conséquences (3)  </a:t>
            </a:r>
          </a:p>
        </p:txBody>
      </p:sp>
      <p:sp>
        <p:nvSpPr>
          <p:cNvPr id="26" name="ZoneTexte 18">
            <a:hlinkClick r:id="rId2" action="ppaction://hlinksldjump"/>
            <a:extLst>
              <a:ext uri="{FF2B5EF4-FFF2-40B4-BE49-F238E27FC236}">
                <a16:creationId xmlns:a16="http://schemas.microsoft.com/office/drawing/2014/main" id="{5BBC363E-43B6-49D3-B606-15794FABB62D}"/>
              </a:ext>
            </a:extLst>
          </p:cNvPr>
          <p:cNvSpPr txBox="1"/>
          <p:nvPr/>
        </p:nvSpPr>
        <p:spPr>
          <a:xfrm>
            <a:off x="0" y="26064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22 </a:t>
            </a:r>
          </a:p>
        </p:txBody>
      </p:sp>
      <p:sp>
        <p:nvSpPr>
          <p:cNvPr id="28" name="ZoneTexte 27">
            <a:extLst>
              <a:ext uri="{FF2B5EF4-FFF2-40B4-BE49-F238E27FC236}">
                <a16:creationId xmlns:a16="http://schemas.microsoft.com/office/drawing/2014/main" id="{238CB016-8485-47E0-B8CF-B35DC53D81DB}"/>
              </a:ext>
            </a:extLst>
          </p:cNvPr>
          <p:cNvSpPr txBox="1"/>
          <p:nvPr/>
        </p:nvSpPr>
        <p:spPr>
          <a:xfrm>
            <a:off x="881837" y="4375196"/>
            <a:ext cx="374790" cy="369332"/>
          </a:xfrm>
          <a:prstGeom prst="rect">
            <a:avLst/>
          </a:prstGeom>
          <a:noFill/>
        </p:spPr>
        <p:txBody>
          <a:bodyPr wrap="square" rtlCol="0">
            <a:spAutoFit/>
          </a:bodyPr>
          <a:lstStyle/>
          <a:p>
            <a:pPr algn="ctr"/>
            <a:r>
              <a:rPr lang="fr-FR" b="1" dirty="0">
                <a:latin typeface="Open Sans"/>
              </a:rPr>
              <a:t>4</a:t>
            </a:r>
          </a:p>
        </p:txBody>
      </p:sp>
      <p:cxnSp>
        <p:nvCxnSpPr>
          <p:cNvPr id="24" name="Connecteur droit avec flèche 23">
            <a:extLst>
              <a:ext uri="{FF2B5EF4-FFF2-40B4-BE49-F238E27FC236}">
                <a16:creationId xmlns:a16="http://schemas.microsoft.com/office/drawing/2014/main" id="{5EBC9809-030C-4B1D-A9E3-D3B3DF3EECF2}"/>
              </a:ext>
            </a:extLst>
          </p:cNvPr>
          <p:cNvCxnSpPr>
            <a:cxnSpLocks/>
          </p:cNvCxnSpPr>
          <p:nvPr/>
        </p:nvCxnSpPr>
        <p:spPr>
          <a:xfrm>
            <a:off x="1926382" y="2280622"/>
            <a:ext cx="432048" cy="0"/>
          </a:xfrm>
          <a:prstGeom prst="straightConnector1">
            <a:avLst/>
          </a:prstGeom>
          <a:ln w="63500">
            <a:solidFill>
              <a:schemeClr val="accent2">
                <a:lumMod val="75000"/>
              </a:schemeClr>
            </a:solidFill>
            <a:tailEnd type="diamond"/>
          </a:ln>
        </p:spPr>
        <p:style>
          <a:lnRef idx="1">
            <a:schemeClr val="accent1"/>
          </a:lnRef>
          <a:fillRef idx="0">
            <a:schemeClr val="accent1"/>
          </a:fillRef>
          <a:effectRef idx="0">
            <a:schemeClr val="accent1"/>
          </a:effectRef>
          <a:fontRef idx="minor">
            <a:schemeClr val="tx1"/>
          </a:fontRef>
        </p:style>
      </p:cxnSp>
      <p:sp>
        <p:nvSpPr>
          <p:cNvPr id="29" name="ZoneTexte 28">
            <a:extLst>
              <a:ext uri="{FF2B5EF4-FFF2-40B4-BE49-F238E27FC236}">
                <a16:creationId xmlns:a16="http://schemas.microsoft.com/office/drawing/2014/main" id="{FF54ECA4-4F96-4198-8FB9-3331D9FD9606}"/>
              </a:ext>
            </a:extLst>
          </p:cNvPr>
          <p:cNvSpPr txBox="1"/>
          <p:nvPr/>
        </p:nvSpPr>
        <p:spPr>
          <a:xfrm>
            <a:off x="2639616" y="1988840"/>
            <a:ext cx="9412425" cy="584775"/>
          </a:xfrm>
          <a:prstGeom prst="rect">
            <a:avLst/>
          </a:prstGeom>
          <a:noFill/>
        </p:spPr>
        <p:txBody>
          <a:bodyPr wrap="square" rtlCol="0">
            <a:spAutoFit/>
          </a:bodyPr>
          <a:lstStyle/>
          <a:p>
            <a:r>
              <a:rPr lang="fr-FR" sz="1600" dirty="0">
                <a:latin typeface="Open Sans"/>
              </a:rPr>
              <a:t>La partie désignée était le débiteur ou le mandataire judiciaire : forclusion de la contestation, donc admission de la créance</a:t>
            </a:r>
          </a:p>
        </p:txBody>
      </p:sp>
      <p:cxnSp>
        <p:nvCxnSpPr>
          <p:cNvPr id="30" name="Connecteur droit avec flèche 29">
            <a:extLst>
              <a:ext uri="{FF2B5EF4-FFF2-40B4-BE49-F238E27FC236}">
                <a16:creationId xmlns:a16="http://schemas.microsoft.com/office/drawing/2014/main" id="{93C63163-7100-45F7-98CA-38ED4CA7D975}"/>
              </a:ext>
            </a:extLst>
          </p:cNvPr>
          <p:cNvCxnSpPr>
            <a:cxnSpLocks/>
          </p:cNvCxnSpPr>
          <p:nvPr/>
        </p:nvCxnSpPr>
        <p:spPr>
          <a:xfrm>
            <a:off x="1945432" y="3351897"/>
            <a:ext cx="432048" cy="0"/>
          </a:xfrm>
          <a:prstGeom prst="straightConnector1">
            <a:avLst/>
          </a:prstGeom>
          <a:ln w="63500">
            <a:solidFill>
              <a:schemeClr val="accent2">
                <a:lumMod val="75000"/>
              </a:schemeClr>
            </a:solidFill>
            <a:tailEnd type="diamond"/>
          </a:ln>
        </p:spPr>
        <p:style>
          <a:lnRef idx="1">
            <a:schemeClr val="accent1"/>
          </a:lnRef>
          <a:fillRef idx="0">
            <a:schemeClr val="accent1"/>
          </a:fillRef>
          <a:effectRef idx="0">
            <a:schemeClr val="accent1"/>
          </a:effectRef>
          <a:fontRef idx="minor">
            <a:schemeClr val="tx1"/>
          </a:fontRef>
        </p:style>
      </p:cxnSp>
      <p:sp>
        <p:nvSpPr>
          <p:cNvPr id="31" name="ZoneTexte 30">
            <a:extLst>
              <a:ext uri="{FF2B5EF4-FFF2-40B4-BE49-F238E27FC236}">
                <a16:creationId xmlns:a16="http://schemas.microsoft.com/office/drawing/2014/main" id="{249BCB83-CEE8-4AB1-BAE7-314D2E2B0BAA}"/>
              </a:ext>
            </a:extLst>
          </p:cNvPr>
          <p:cNvSpPr txBox="1"/>
          <p:nvPr/>
        </p:nvSpPr>
        <p:spPr>
          <a:xfrm>
            <a:off x="2639616" y="3234462"/>
            <a:ext cx="9412425" cy="584775"/>
          </a:xfrm>
          <a:prstGeom prst="rect">
            <a:avLst/>
          </a:prstGeom>
          <a:noFill/>
        </p:spPr>
        <p:txBody>
          <a:bodyPr wrap="square" rtlCol="0">
            <a:spAutoFit/>
          </a:bodyPr>
          <a:lstStyle/>
          <a:p>
            <a:r>
              <a:rPr lang="fr-FR" sz="1600" dirty="0">
                <a:latin typeface="Open Sans"/>
              </a:rPr>
              <a:t>Si la partie désignée est le créancier : forclusion de la déclaration de créance, dans la limite de la contestation émise par le débiteur</a:t>
            </a:r>
          </a:p>
        </p:txBody>
      </p:sp>
      <p:cxnSp>
        <p:nvCxnSpPr>
          <p:cNvPr id="9" name="Connecteur droit avec flèche 8">
            <a:extLst>
              <a:ext uri="{FF2B5EF4-FFF2-40B4-BE49-F238E27FC236}">
                <a16:creationId xmlns:a16="http://schemas.microsoft.com/office/drawing/2014/main" id="{FE919BC7-798F-48C4-88BA-81C9FAC2676C}"/>
              </a:ext>
            </a:extLst>
          </p:cNvPr>
          <p:cNvCxnSpPr/>
          <p:nvPr/>
        </p:nvCxnSpPr>
        <p:spPr>
          <a:xfrm>
            <a:off x="2495600" y="2708920"/>
            <a:ext cx="504056" cy="0"/>
          </a:xfrm>
          <a:prstGeom prst="straightConnector1">
            <a:avLst/>
          </a:prstGeom>
          <a:ln w="38100">
            <a:solidFill>
              <a:schemeClr val="accent2">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32" name="ZoneTexte 31">
            <a:extLst>
              <a:ext uri="{FF2B5EF4-FFF2-40B4-BE49-F238E27FC236}">
                <a16:creationId xmlns:a16="http://schemas.microsoft.com/office/drawing/2014/main" id="{36F2861A-47BE-4BDC-9F0B-930F1CD49713}"/>
              </a:ext>
            </a:extLst>
          </p:cNvPr>
          <p:cNvSpPr txBox="1"/>
          <p:nvPr/>
        </p:nvSpPr>
        <p:spPr>
          <a:xfrm>
            <a:off x="3287688" y="2484185"/>
            <a:ext cx="8916753" cy="830997"/>
          </a:xfrm>
          <a:prstGeom prst="rect">
            <a:avLst/>
          </a:prstGeom>
          <a:noFill/>
        </p:spPr>
        <p:txBody>
          <a:bodyPr wrap="square" rtlCol="0">
            <a:spAutoFit/>
          </a:bodyPr>
          <a:lstStyle/>
          <a:p>
            <a:r>
              <a:rPr lang="fr-FR" sz="1600" dirty="0">
                <a:latin typeface="Open Sans"/>
              </a:rPr>
              <a:t>Le créancier pourra soit saisir lui-même la juridiction compétente, soit solliciter du juge-commissaire une révocation du sursis et demander la forclusion de la contestation émise par le débiteur</a:t>
            </a:r>
          </a:p>
        </p:txBody>
      </p:sp>
    </p:spTree>
    <p:extLst>
      <p:ext uri="{BB962C8B-B14F-4D97-AF65-F5344CB8AC3E}">
        <p14:creationId xmlns:p14="http://schemas.microsoft.com/office/powerpoint/2010/main" val="1791162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a:xfrm>
            <a:off x="47625" y="6550433"/>
            <a:ext cx="2743200" cy="228600"/>
          </a:xfrm>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52</a:t>
            </a:fld>
            <a:endParaRPr lang="fr-FR" dirty="0"/>
          </a:p>
        </p:txBody>
      </p:sp>
      <p:sp>
        <p:nvSpPr>
          <p:cNvPr id="10" name="ZoneTexte 17">
            <a:extLst>
              <a:ext uri="{FF2B5EF4-FFF2-40B4-BE49-F238E27FC236}">
                <a16:creationId xmlns:a16="http://schemas.microsoft.com/office/drawing/2014/main" id="{3294DE36-C71C-429B-8744-CE2F898D0D7C}"/>
              </a:ext>
            </a:extLst>
          </p:cNvPr>
          <p:cNvSpPr txBox="1"/>
          <p:nvPr/>
        </p:nvSpPr>
        <p:spPr>
          <a:xfrm>
            <a:off x="1775521" y="332995"/>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Tentative de délimitation de l’absence de pouvoir juridictionnel du juge-commissaire (1) </a:t>
            </a:r>
          </a:p>
        </p:txBody>
      </p:sp>
      <p:sp>
        <p:nvSpPr>
          <p:cNvPr id="11" name="ZoneTexte 18">
            <a:hlinkClick r:id="rId2" action="ppaction://hlinksldjump"/>
            <a:extLst>
              <a:ext uri="{FF2B5EF4-FFF2-40B4-BE49-F238E27FC236}">
                <a16:creationId xmlns:a16="http://schemas.microsoft.com/office/drawing/2014/main" id="{29F5AD02-ED0E-44DD-B187-1F4F466A9868}"/>
              </a:ext>
            </a:extLst>
          </p:cNvPr>
          <p:cNvSpPr txBox="1"/>
          <p:nvPr/>
        </p:nvSpPr>
        <p:spPr>
          <a:xfrm>
            <a:off x="0" y="332656"/>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23</a:t>
            </a:r>
          </a:p>
        </p:txBody>
      </p:sp>
      <p:sp>
        <p:nvSpPr>
          <p:cNvPr id="6" name="Flèche : droite 5">
            <a:extLst>
              <a:ext uri="{FF2B5EF4-FFF2-40B4-BE49-F238E27FC236}">
                <a16:creationId xmlns:a16="http://schemas.microsoft.com/office/drawing/2014/main" id="{F3DADDBC-B33E-4AB6-8EB8-5A4C38E61040}"/>
              </a:ext>
            </a:extLst>
          </p:cNvPr>
          <p:cNvSpPr/>
          <p:nvPr/>
        </p:nvSpPr>
        <p:spPr>
          <a:xfrm>
            <a:off x="479376" y="1295425"/>
            <a:ext cx="864096" cy="360040"/>
          </a:xfrm>
          <a:prstGeom prst="rightArrow">
            <a:avLst/>
          </a:prstGeom>
          <a:pattFill prst="pct60">
            <a:fgClr>
              <a:schemeClr val="accent1">
                <a:lumMod val="60000"/>
                <a:lumOff val="40000"/>
              </a:schemeClr>
            </a:fgClr>
            <a:bgClr>
              <a:schemeClr val="bg1"/>
            </a:bgClr>
          </a:patt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ZoneTexte 26">
            <a:extLst>
              <a:ext uri="{FF2B5EF4-FFF2-40B4-BE49-F238E27FC236}">
                <a16:creationId xmlns:a16="http://schemas.microsoft.com/office/drawing/2014/main" id="{15BF4251-E1C8-4DD2-912B-67BCEA36F7DC}"/>
              </a:ext>
            </a:extLst>
          </p:cNvPr>
          <p:cNvSpPr txBox="1"/>
          <p:nvPr/>
        </p:nvSpPr>
        <p:spPr>
          <a:xfrm>
            <a:off x="1775520" y="2128337"/>
            <a:ext cx="10086453" cy="584775"/>
          </a:xfrm>
          <a:prstGeom prst="rect">
            <a:avLst/>
          </a:prstGeom>
          <a:noFill/>
        </p:spPr>
        <p:txBody>
          <a:bodyPr wrap="square" rtlCol="0">
            <a:spAutoFit/>
          </a:bodyPr>
          <a:lstStyle/>
          <a:p>
            <a:r>
              <a:rPr lang="fr-FR" sz="1600" dirty="0">
                <a:latin typeface="Open Sans"/>
              </a:rPr>
              <a:t>L’exécution prétendument défectueuse des obligations contractuelles ne relève pas du pouvoir juridictionnel du juge-commissaire (Cour de cassation, chambre commerciale du 18/09/2012, n° 11-18315)  </a:t>
            </a:r>
          </a:p>
        </p:txBody>
      </p:sp>
      <p:sp>
        <p:nvSpPr>
          <p:cNvPr id="29" name="ZoneTexte 28">
            <a:extLst>
              <a:ext uri="{FF2B5EF4-FFF2-40B4-BE49-F238E27FC236}">
                <a16:creationId xmlns:a16="http://schemas.microsoft.com/office/drawing/2014/main" id="{AEC6329F-B095-4689-B987-AEFDA4A5B755}"/>
              </a:ext>
            </a:extLst>
          </p:cNvPr>
          <p:cNvSpPr txBox="1"/>
          <p:nvPr/>
        </p:nvSpPr>
        <p:spPr>
          <a:xfrm>
            <a:off x="1775520" y="1196752"/>
            <a:ext cx="10081120" cy="584775"/>
          </a:xfrm>
          <a:prstGeom prst="rect">
            <a:avLst/>
          </a:prstGeom>
          <a:noFill/>
        </p:spPr>
        <p:txBody>
          <a:bodyPr wrap="square" rtlCol="0">
            <a:spAutoFit/>
          </a:bodyPr>
          <a:lstStyle/>
          <a:p>
            <a:r>
              <a:rPr lang="fr-FR" sz="1600" dirty="0">
                <a:latin typeface="Open Sans"/>
              </a:rPr>
              <a:t>Le juge-commissaire n’a pas le pouvoir juridictionnel d’apprécier une créance qui dépend de la validité d’un contrat</a:t>
            </a:r>
          </a:p>
        </p:txBody>
      </p:sp>
      <p:sp>
        <p:nvSpPr>
          <p:cNvPr id="38" name="ZoneTexte 37">
            <a:extLst>
              <a:ext uri="{FF2B5EF4-FFF2-40B4-BE49-F238E27FC236}">
                <a16:creationId xmlns:a16="http://schemas.microsoft.com/office/drawing/2014/main" id="{34E443DD-ACD6-4C4C-A42F-2842CA49B721}"/>
              </a:ext>
            </a:extLst>
          </p:cNvPr>
          <p:cNvSpPr txBox="1"/>
          <p:nvPr/>
        </p:nvSpPr>
        <p:spPr>
          <a:xfrm>
            <a:off x="1775520" y="3099371"/>
            <a:ext cx="10109695" cy="707578"/>
          </a:xfrm>
          <a:prstGeom prst="rect">
            <a:avLst/>
          </a:prstGeom>
          <a:noFill/>
        </p:spPr>
        <p:txBody>
          <a:bodyPr wrap="square" rtlCol="0">
            <a:spAutoFit/>
          </a:bodyPr>
          <a:lstStyle/>
          <a:p>
            <a:r>
              <a:rPr lang="fr-FR" sz="1600" dirty="0">
                <a:latin typeface="Open Sans"/>
              </a:rPr>
              <a:t>Il en résulte que le juge-commissaire ne peut statuer sur la rupture d’un contrat (Cour de cassation, chambre commerciale du 18/02/2003, n° 00-12666) </a:t>
            </a:r>
          </a:p>
        </p:txBody>
      </p:sp>
      <p:sp>
        <p:nvSpPr>
          <p:cNvPr id="43" name="ZoneTexte 42">
            <a:extLst>
              <a:ext uri="{FF2B5EF4-FFF2-40B4-BE49-F238E27FC236}">
                <a16:creationId xmlns:a16="http://schemas.microsoft.com/office/drawing/2014/main" id="{0AB4C174-A163-442C-934B-5D2B4828C4B3}"/>
              </a:ext>
            </a:extLst>
          </p:cNvPr>
          <p:cNvSpPr txBox="1"/>
          <p:nvPr/>
        </p:nvSpPr>
        <p:spPr>
          <a:xfrm>
            <a:off x="1775520" y="4163611"/>
            <a:ext cx="10104362" cy="584775"/>
          </a:xfrm>
          <a:prstGeom prst="rect">
            <a:avLst/>
          </a:prstGeom>
          <a:noFill/>
        </p:spPr>
        <p:txBody>
          <a:bodyPr wrap="square" rtlCol="0">
            <a:spAutoFit/>
          </a:bodyPr>
          <a:lstStyle/>
          <a:p>
            <a:r>
              <a:rPr lang="fr-FR" sz="1600" dirty="0">
                <a:latin typeface="Open Sans"/>
              </a:rPr>
              <a:t>Le juge-commissaire ne dispose pas du pouvoir juridictionnel concernant la contestation d’opérations portées sur un compte bancaire (Cour de cassation, chambre commerciale du 28/06/2011, n° 10-18432)</a:t>
            </a:r>
          </a:p>
        </p:txBody>
      </p:sp>
      <p:sp>
        <p:nvSpPr>
          <p:cNvPr id="47" name="Flèche : droite 46">
            <a:extLst>
              <a:ext uri="{FF2B5EF4-FFF2-40B4-BE49-F238E27FC236}">
                <a16:creationId xmlns:a16="http://schemas.microsoft.com/office/drawing/2014/main" id="{6F2FC63C-24EF-4C66-8840-CB8626FDECEF}"/>
              </a:ext>
            </a:extLst>
          </p:cNvPr>
          <p:cNvSpPr/>
          <p:nvPr/>
        </p:nvSpPr>
        <p:spPr>
          <a:xfrm>
            <a:off x="479376" y="2259251"/>
            <a:ext cx="864096" cy="360040"/>
          </a:xfrm>
          <a:prstGeom prst="rightArrow">
            <a:avLst/>
          </a:prstGeom>
          <a:pattFill prst="pct60">
            <a:fgClr>
              <a:schemeClr val="accent2">
                <a:lumMod val="60000"/>
                <a:lumOff val="40000"/>
              </a:schemeClr>
            </a:fgClr>
            <a:bgClr>
              <a:schemeClr val="bg1"/>
            </a:bgClr>
          </a:patt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Flèche : droite 48">
            <a:extLst>
              <a:ext uri="{FF2B5EF4-FFF2-40B4-BE49-F238E27FC236}">
                <a16:creationId xmlns:a16="http://schemas.microsoft.com/office/drawing/2014/main" id="{1110F44D-EEBD-4D70-8491-B455531D3CED}"/>
              </a:ext>
            </a:extLst>
          </p:cNvPr>
          <p:cNvSpPr/>
          <p:nvPr/>
        </p:nvSpPr>
        <p:spPr>
          <a:xfrm>
            <a:off x="484709" y="3236937"/>
            <a:ext cx="864096" cy="435648"/>
          </a:xfrm>
          <a:prstGeom prst="rightArrow">
            <a:avLst/>
          </a:prstGeom>
          <a:pattFill prst="pct60">
            <a:fgClr>
              <a:schemeClr val="accent4">
                <a:lumMod val="60000"/>
                <a:lumOff val="40000"/>
              </a:schemeClr>
            </a:fgClr>
            <a:bgClr>
              <a:schemeClr val="bg1"/>
            </a:bgClr>
          </a:patt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Flèche : droite 49">
            <a:extLst>
              <a:ext uri="{FF2B5EF4-FFF2-40B4-BE49-F238E27FC236}">
                <a16:creationId xmlns:a16="http://schemas.microsoft.com/office/drawing/2014/main" id="{8C6ECDE7-9576-4329-81C7-BA36F22C8A5C}"/>
              </a:ext>
            </a:extLst>
          </p:cNvPr>
          <p:cNvSpPr/>
          <p:nvPr/>
        </p:nvSpPr>
        <p:spPr>
          <a:xfrm>
            <a:off x="494234" y="4273719"/>
            <a:ext cx="864096" cy="360040"/>
          </a:xfrm>
          <a:prstGeom prst="rightArrow">
            <a:avLst/>
          </a:prstGeom>
          <a:pattFill prst="pct60">
            <a:fgClr>
              <a:schemeClr val="accent5">
                <a:lumMod val="60000"/>
                <a:lumOff val="40000"/>
              </a:schemeClr>
            </a:fgClr>
            <a:bgClr>
              <a:schemeClr val="bg1"/>
            </a:bgClr>
          </a:patt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ZoneTexte 51">
            <a:extLst>
              <a:ext uri="{FF2B5EF4-FFF2-40B4-BE49-F238E27FC236}">
                <a16:creationId xmlns:a16="http://schemas.microsoft.com/office/drawing/2014/main" id="{6A0562C8-166B-420B-B179-891862C27D05}"/>
              </a:ext>
            </a:extLst>
          </p:cNvPr>
          <p:cNvSpPr txBox="1"/>
          <p:nvPr/>
        </p:nvSpPr>
        <p:spPr>
          <a:xfrm>
            <a:off x="1775520" y="5148481"/>
            <a:ext cx="10104362" cy="584775"/>
          </a:xfrm>
          <a:prstGeom prst="rect">
            <a:avLst/>
          </a:prstGeom>
          <a:noFill/>
        </p:spPr>
        <p:txBody>
          <a:bodyPr wrap="square" rtlCol="0">
            <a:spAutoFit/>
          </a:bodyPr>
          <a:lstStyle/>
          <a:p>
            <a:r>
              <a:rPr lang="fr-FR" sz="1600" dirty="0">
                <a:latin typeface="Open Sans"/>
              </a:rPr>
              <a:t>Le juge-commissaire ne dispose pas également du pouvoir juridictionnel de ce prononcer sur la validité d’une signification (jugement de condamnation)</a:t>
            </a:r>
          </a:p>
        </p:txBody>
      </p:sp>
      <p:sp>
        <p:nvSpPr>
          <p:cNvPr id="53" name="Flèche : droite 52">
            <a:extLst>
              <a:ext uri="{FF2B5EF4-FFF2-40B4-BE49-F238E27FC236}">
                <a16:creationId xmlns:a16="http://schemas.microsoft.com/office/drawing/2014/main" id="{00C91C52-D94C-4711-9001-2043F272C64C}"/>
              </a:ext>
            </a:extLst>
          </p:cNvPr>
          <p:cNvSpPr/>
          <p:nvPr/>
        </p:nvSpPr>
        <p:spPr>
          <a:xfrm>
            <a:off x="494234" y="5258589"/>
            <a:ext cx="864096" cy="360040"/>
          </a:xfrm>
          <a:prstGeom prst="rightArrow">
            <a:avLst/>
          </a:prstGeom>
          <a:pattFill prst="pct60">
            <a:fgClr>
              <a:schemeClr val="accent6">
                <a:lumMod val="60000"/>
                <a:lumOff val="40000"/>
              </a:schemeClr>
            </a:fgClr>
            <a:bgClr>
              <a:schemeClr val="bg1"/>
            </a:bgClr>
          </a:patt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204842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a:xfrm>
            <a:off x="47625" y="6550433"/>
            <a:ext cx="2743200" cy="228600"/>
          </a:xfrm>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53</a:t>
            </a:fld>
            <a:endParaRPr lang="fr-FR" dirty="0"/>
          </a:p>
        </p:txBody>
      </p:sp>
      <p:sp>
        <p:nvSpPr>
          <p:cNvPr id="10" name="ZoneTexte 17">
            <a:extLst>
              <a:ext uri="{FF2B5EF4-FFF2-40B4-BE49-F238E27FC236}">
                <a16:creationId xmlns:a16="http://schemas.microsoft.com/office/drawing/2014/main" id="{3294DE36-C71C-429B-8744-CE2F898D0D7C}"/>
              </a:ext>
            </a:extLst>
          </p:cNvPr>
          <p:cNvSpPr txBox="1"/>
          <p:nvPr/>
        </p:nvSpPr>
        <p:spPr>
          <a:xfrm>
            <a:off x="1775521" y="332995"/>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Tentative de délimitation de l’absence de pouvoir juridictionnel du juge-commissaire (2) </a:t>
            </a:r>
          </a:p>
        </p:txBody>
      </p:sp>
      <p:sp>
        <p:nvSpPr>
          <p:cNvPr id="11" name="ZoneTexte 18">
            <a:hlinkClick r:id="rId2" action="ppaction://hlinksldjump"/>
            <a:extLst>
              <a:ext uri="{FF2B5EF4-FFF2-40B4-BE49-F238E27FC236}">
                <a16:creationId xmlns:a16="http://schemas.microsoft.com/office/drawing/2014/main" id="{29F5AD02-ED0E-44DD-B187-1F4F466A9868}"/>
              </a:ext>
            </a:extLst>
          </p:cNvPr>
          <p:cNvSpPr txBox="1"/>
          <p:nvPr/>
        </p:nvSpPr>
        <p:spPr>
          <a:xfrm>
            <a:off x="0" y="332656"/>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23</a:t>
            </a:r>
          </a:p>
        </p:txBody>
      </p:sp>
      <p:sp>
        <p:nvSpPr>
          <p:cNvPr id="6" name="Flèche : droite 5">
            <a:extLst>
              <a:ext uri="{FF2B5EF4-FFF2-40B4-BE49-F238E27FC236}">
                <a16:creationId xmlns:a16="http://schemas.microsoft.com/office/drawing/2014/main" id="{F3DADDBC-B33E-4AB6-8EB8-5A4C38E61040}"/>
              </a:ext>
            </a:extLst>
          </p:cNvPr>
          <p:cNvSpPr/>
          <p:nvPr/>
        </p:nvSpPr>
        <p:spPr>
          <a:xfrm>
            <a:off x="479376" y="1799481"/>
            <a:ext cx="864096" cy="360040"/>
          </a:xfrm>
          <a:prstGeom prst="rightArrow">
            <a:avLst/>
          </a:prstGeom>
          <a:pattFill prst="pct60">
            <a:fgClr>
              <a:schemeClr val="accent1">
                <a:lumMod val="60000"/>
                <a:lumOff val="40000"/>
              </a:schemeClr>
            </a:fgClr>
            <a:bgClr>
              <a:schemeClr val="bg1"/>
            </a:bgClr>
          </a:patt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AEC6329F-B095-4689-B987-AEFDA4A5B755}"/>
              </a:ext>
            </a:extLst>
          </p:cNvPr>
          <p:cNvSpPr txBox="1"/>
          <p:nvPr/>
        </p:nvSpPr>
        <p:spPr>
          <a:xfrm>
            <a:off x="1775520" y="1824633"/>
            <a:ext cx="10081120" cy="338554"/>
          </a:xfrm>
          <a:prstGeom prst="rect">
            <a:avLst/>
          </a:prstGeom>
          <a:noFill/>
        </p:spPr>
        <p:txBody>
          <a:bodyPr wrap="square" rtlCol="0">
            <a:spAutoFit/>
          </a:bodyPr>
          <a:lstStyle/>
          <a:p>
            <a:r>
              <a:rPr lang="fr-FR" sz="1600" dirty="0">
                <a:latin typeface="Open Sans"/>
              </a:rPr>
              <a:t>Un arrêt intéressant de la Cour de cassation, chambre commerciale du 13/02/2019, n° 17-21216 et 17-21217</a:t>
            </a:r>
          </a:p>
        </p:txBody>
      </p:sp>
      <p:sp>
        <p:nvSpPr>
          <p:cNvPr id="17" name="ZoneTexte 16">
            <a:extLst>
              <a:ext uri="{FF2B5EF4-FFF2-40B4-BE49-F238E27FC236}">
                <a16:creationId xmlns:a16="http://schemas.microsoft.com/office/drawing/2014/main" id="{678F4348-4F3E-4A0E-A270-0EAE37D4A3BA}"/>
              </a:ext>
            </a:extLst>
          </p:cNvPr>
          <p:cNvSpPr txBox="1"/>
          <p:nvPr/>
        </p:nvSpPr>
        <p:spPr>
          <a:xfrm>
            <a:off x="1804095" y="2802414"/>
            <a:ext cx="10081120" cy="1569660"/>
          </a:xfrm>
          <a:prstGeom prst="rect">
            <a:avLst/>
          </a:prstGeom>
          <a:noFill/>
        </p:spPr>
        <p:txBody>
          <a:bodyPr wrap="square" rtlCol="0">
            <a:spAutoFit/>
          </a:bodyPr>
          <a:lstStyle/>
          <a:p>
            <a:r>
              <a:rPr lang="fr-FR" sz="1600" b="0" i="0" dirty="0">
                <a:solidFill>
                  <a:srgbClr val="3C3C3C"/>
                </a:solidFill>
                <a:effectLst/>
                <a:latin typeface="sourcesanspro"/>
              </a:rPr>
              <a:t>« </a:t>
            </a:r>
            <a:r>
              <a:rPr lang="fr-FR" sz="1600" b="0" i="1" dirty="0">
                <a:solidFill>
                  <a:srgbClr val="3C3C3C"/>
                </a:solidFill>
                <a:effectLst/>
                <a:latin typeface="Open Sans"/>
              </a:rPr>
              <a:t>Qu'en statuant ainsi, alors qu'il résultait de ses constatations que le liquidateur, après n'avoir contesté les créances de la banque qu'en raison de fautes imputées à celle-ci, avait déjà saisi, en invoquant ces mêmes fautes, un tribunal d'une demande principale de dommages-intérêts dirigée contre la banque, ce dont il résultait que les contestations n'étaient pas de nature à avoir une influence sur l'existence ou le montant des créances déclarées au titre des prêts litigieux, de sorte que le créancier n'avait pas à être invité à saisir lui-même de la question de sa propre responsabilité un autre juge, la cour d'appel a violé le texte susvisé</a:t>
            </a:r>
            <a:r>
              <a:rPr lang="fr-FR" sz="1600" b="0" i="0" dirty="0">
                <a:solidFill>
                  <a:srgbClr val="3C3C3C"/>
                </a:solidFill>
                <a:effectLst/>
                <a:latin typeface="Open Sans"/>
              </a:rPr>
              <a:t> </a:t>
            </a:r>
            <a:r>
              <a:rPr lang="fr-FR" sz="1600" b="0" i="0" dirty="0">
                <a:solidFill>
                  <a:srgbClr val="3C3C3C"/>
                </a:solidFill>
                <a:effectLst/>
                <a:latin typeface="sourcesanspro"/>
              </a:rPr>
              <a:t>»</a:t>
            </a:r>
            <a:endParaRPr lang="fr-FR" sz="1600" dirty="0">
              <a:latin typeface="Open Sans"/>
            </a:endParaRPr>
          </a:p>
        </p:txBody>
      </p:sp>
    </p:spTree>
    <p:extLst>
      <p:ext uri="{BB962C8B-B14F-4D97-AF65-F5344CB8AC3E}">
        <p14:creationId xmlns:p14="http://schemas.microsoft.com/office/powerpoint/2010/main" val="1036951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34A0A10-3E29-4858-A46F-B0754F9DC937}"/>
              </a:ext>
            </a:extLst>
          </p:cNvPr>
          <p:cNvSpPr>
            <a:spLocks noGrp="1"/>
          </p:cNvSpPr>
          <p:nvPr>
            <p:ph type="dt" sz="half" idx="10"/>
          </p:nvPr>
        </p:nvSpPr>
        <p:spPr/>
        <p:txBody>
          <a:bodyPr/>
          <a:lstStyle/>
          <a:p>
            <a:r>
              <a:rPr lang="fr-FR"/>
              <a:t>15/12/2020</a:t>
            </a:r>
            <a:endParaRPr lang="fr-FR" dirty="0"/>
          </a:p>
        </p:txBody>
      </p:sp>
      <p:sp>
        <p:nvSpPr>
          <p:cNvPr id="4" name="Espace réservé du numéro de diapositive 3">
            <a:extLst>
              <a:ext uri="{FF2B5EF4-FFF2-40B4-BE49-F238E27FC236}">
                <a16:creationId xmlns:a16="http://schemas.microsoft.com/office/drawing/2014/main" id="{04F22B65-CFB9-4ADE-A028-62C431004304}"/>
              </a:ext>
            </a:extLst>
          </p:cNvPr>
          <p:cNvSpPr>
            <a:spLocks noGrp="1"/>
          </p:cNvSpPr>
          <p:nvPr>
            <p:ph type="sldNum" sz="quarter" idx="12"/>
          </p:nvPr>
        </p:nvSpPr>
        <p:spPr/>
        <p:txBody>
          <a:bodyPr/>
          <a:lstStyle/>
          <a:p>
            <a:fld id="{A7D2C6EA-A00E-474B-A989-EF59E4134B89}" type="slidenum">
              <a:rPr lang="fr-FR" smtClean="0"/>
              <a:t>54</a:t>
            </a:fld>
            <a:endParaRPr lang="fr-FR" dirty="0"/>
          </a:p>
        </p:txBody>
      </p:sp>
      <p:sp>
        <p:nvSpPr>
          <p:cNvPr id="18" name="Organigramme : Multidocument 17">
            <a:extLst>
              <a:ext uri="{FF2B5EF4-FFF2-40B4-BE49-F238E27FC236}">
                <a16:creationId xmlns:a16="http://schemas.microsoft.com/office/drawing/2014/main" id="{3B652559-1A9B-4D9B-A397-8AB90C0468D5}"/>
              </a:ext>
            </a:extLst>
          </p:cNvPr>
          <p:cNvSpPr/>
          <p:nvPr/>
        </p:nvSpPr>
        <p:spPr>
          <a:xfrm>
            <a:off x="6096000" y="0"/>
            <a:ext cx="6096000" cy="6858000"/>
          </a:xfrm>
          <a:prstGeom prst="flowChartMultidocument">
            <a:avLst/>
          </a:prstGeom>
          <a:pattFill prst="smGrid">
            <a:fgClr>
              <a:schemeClr val="bg1">
                <a:lumMod val="75000"/>
              </a:schemeClr>
            </a:fgClr>
            <a:bgClr>
              <a:schemeClr val="bg1"/>
            </a:bgClr>
          </a:patt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15EBA746-D38D-4F4F-BCF5-B41FDB876F8F}"/>
              </a:ext>
            </a:extLst>
          </p:cNvPr>
          <p:cNvSpPr txBox="1"/>
          <p:nvPr/>
        </p:nvSpPr>
        <p:spPr>
          <a:xfrm>
            <a:off x="6249541" y="1412776"/>
            <a:ext cx="4896544" cy="2808312"/>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fr-FR" sz="3600" b="1" u="sng" kern="1200" cap="small" dirty="0">
                <a:latin typeface="Open Sans"/>
                <a:ea typeface="+mj-ea"/>
                <a:cs typeface="+mj-cs"/>
              </a:rPr>
              <a:t>Quatrième partie</a:t>
            </a:r>
          </a:p>
          <a:p>
            <a:pPr algn="ctr">
              <a:lnSpc>
                <a:spcPct val="90000"/>
              </a:lnSpc>
              <a:spcBef>
                <a:spcPct val="0"/>
              </a:spcBef>
              <a:spcAft>
                <a:spcPts val="600"/>
              </a:spcAft>
            </a:pPr>
            <a:endParaRPr lang="fr-FR" sz="3600" b="1" u="sng" kern="1200" cap="small" dirty="0">
              <a:latin typeface="Open Sans"/>
              <a:ea typeface="+mj-ea"/>
              <a:cs typeface="+mj-cs"/>
            </a:endParaRPr>
          </a:p>
          <a:p>
            <a:pPr algn="ctr">
              <a:lnSpc>
                <a:spcPct val="90000"/>
              </a:lnSpc>
              <a:spcBef>
                <a:spcPct val="0"/>
              </a:spcBef>
              <a:spcAft>
                <a:spcPts val="600"/>
              </a:spcAft>
            </a:pPr>
            <a:r>
              <a:rPr lang="fr-FR" sz="3600" b="1" kern="1200" cap="small" dirty="0">
                <a:latin typeface="Open Sans"/>
                <a:ea typeface="+mj-ea"/>
                <a:cs typeface="+mj-cs"/>
              </a:rPr>
              <a:t>Le relevé de forclusion</a:t>
            </a:r>
          </a:p>
        </p:txBody>
      </p:sp>
      <p:sp>
        <p:nvSpPr>
          <p:cNvPr id="3" name="Espace réservé du pied de page 2">
            <a:extLst>
              <a:ext uri="{FF2B5EF4-FFF2-40B4-BE49-F238E27FC236}">
                <a16:creationId xmlns:a16="http://schemas.microsoft.com/office/drawing/2014/main" id="{D6818081-D078-45B4-AD4A-01C36E90BA95}"/>
              </a:ext>
            </a:extLst>
          </p:cNvPr>
          <p:cNvSpPr>
            <a:spLocks noGrp="1"/>
          </p:cNvSpPr>
          <p:nvPr>
            <p:ph type="ftr" sz="quarter" idx="11"/>
          </p:nvPr>
        </p:nvSpPr>
        <p:spPr>
          <a:xfrm>
            <a:off x="6373688" y="6540500"/>
            <a:ext cx="4114800" cy="228600"/>
          </a:xfrm>
        </p:spPr>
        <p:txBody>
          <a:bodyPr/>
          <a:lstStyle/>
          <a:p>
            <a:r>
              <a:rPr lang="fr-FR" dirty="0"/>
              <a:t>Déclaration et vérification des créances antérieures</a:t>
            </a:r>
          </a:p>
        </p:txBody>
      </p:sp>
      <p:pic>
        <p:nvPicPr>
          <p:cNvPr id="8" name="Image 7">
            <a:extLst>
              <a:ext uri="{FF2B5EF4-FFF2-40B4-BE49-F238E27FC236}">
                <a16:creationId xmlns:a16="http://schemas.microsoft.com/office/drawing/2014/main" id="{42F797D4-56EA-47B9-BDE9-3F81EF982C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0216" y="4437112"/>
            <a:ext cx="1225195" cy="902133"/>
          </a:xfrm>
          <a:prstGeom prst="rect">
            <a:avLst/>
          </a:prstGeom>
        </p:spPr>
      </p:pic>
      <p:pic>
        <p:nvPicPr>
          <p:cNvPr id="9" name="Image 8" descr="Une image contenant dessin&#10;&#10;Description générée automatiquement">
            <a:extLst>
              <a:ext uri="{FF2B5EF4-FFF2-40B4-BE49-F238E27FC236}">
                <a16:creationId xmlns:a16="http://schemas.microsoft.com/office/drawing/2014/main" id="{398AF8F0-B694-4558-99A0-03944932A4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1464" y="1196752"/>
            <a:ext cx="2312754" cy="3168000"/>
          </a:xfrm>
          <a:prstGeom prst="rect">
            <a:avLst/>
          </a:prstGeom>
        </p:spPr>
      </p:pic>
      <p:cxnSp>
        <p:nvCxnSpPr>
          <p:cNvPr id="11" name="Connecteur droit 10">
            <a:extLst>
              <a:ext uri="{FF2B5EF4-FFF2-40B4-BE49-F238E27FC236}">
                <a16:creationId xmlns:a16="http://schemas.microsoft.com/office/drawing/2014/main" id="{5647EB46-5F63-4295-9F93-18B452857D02}"/>
              </a:ext>
            </a:extLst>
          </p:cNvPr>
          <p:cNvCxnSpPr/>
          <p:nvPr/>
        </p:nvCxnSpPr>
        <p:spPr>
          <a:xfrm>
            <a:off x="7781900" y="2852936"/>
            <a:ext cx="2016224"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80493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8">
            <a:extLst>
              <a:ext uri="{FF2B5EF4-FFF2-40B4-BE49-F238E27FC236}">
                <a16:creationId xmlns:a16="http://schemas.microsoft.com/office/drawing/2014/main" id="{55352894-4FD7-46DF-8730-FFFEB5ED872C}"/>
              </a:ext>
            </a:extLst>
          </p:cNvPr>
          <p:cNvCxnSpPr>
            <a:cxnSpLocks/>
          </p:cNvCxnSpPr>
          <p:nvPr/>
        </p:nvCxnSpPr>
        <p:spPr>
          <a:xfrm>
            <a:off x="1050807" y="4173322"/>
            <a:ext cx="0" cy="1055878"/>
          </a:xfrm>
          <a:prstGeom prst="line">
            <a:avLst/>
          </a:prstGeom>
          <a:ln w="38100">
            <a:solidFill>
              <a:schemeClr val="accent2">
                <a:lumMod val="75000"/>
              </a:schemeClr>
            </a:solidFill>
            <a:prstDash val="sysDash"/>
            <a:bevel/>
          </a:ln>
        </p:spPr>
      </p:cxnSp>
      <p:cxnSp>
        <p:nvCxnSpPr>
          <p:cNvPr id="65" name="Straight Connector 8">
            <a:extLst>
              <a:ext uri="{FF2B5EF4-FFF2-40B4-BE49-F238E27FC236}">
                <a16:creationId xmlns:a16="http://schemas.microsoft.com/office/drawing/2014/main" id="{8EA6FB74-30D7-4C92-9ED8-4835F6D05E95}"/>
              </a:ext>
            </a:extLst>
          </p:cNvPr>
          <p:cNvCxnSpPr>
            <a:cxnSpLocks/>
          </p:cNvCxnSpPr>
          <p:nvPr/>
        </p:nvCxnSpPr>
        <p:spPr>
          <a:xfrm>
            <a:off x="1051166" y="2564904"/>
            <a:ext cx="0" cy="936104"/>
          </a:xfrm>
          <a:prstGeom prst="line">
            <a:avLst/>
          </a:prstGeom>
          <a:ln w="38100">
            <a:solidFill>
              <a:schemeClr val="accent1">
                <a:lumMod val="75000"/>
              </a:schemeClr>
            </a:solidFill>
            <a:prstDash val="sysDash"/>
            <a:bevel/>
          </a:ln>
        </p:spPr>
      </p:cxnSp>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a:xfrm>
            <a:off x="47625" y="6550433"/>
            <a:ext cx="2743200" cy="228600"/>
          </a:xfrm>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dirty="0"/>
              <a:t>Déclaration et </a:t>
            </a:r>
            <a:r>
              <a:rPr lang="fr-FR" dirty="0" err="1"/>
              <a:t>verification</a:t>
            </a:r>
            <a:r>
              <a:rPr lang="fr-FR" dirty="0"/>
              <a:t> des créances antérieures</a:t>
            </a:r>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55</a:t>
            </a:fld>
            <a:endParaRPr lang="fr-FR" dirty="0"/>
          </a:p>
        </p:txBody>
      </p:sp>
      <p:sp>
        <p:nvSpPr>
          <p:cNvPr id="12" name="ZoneTexte 17">
            <a:extLst>
              <a:ext uri="{FF2B5EF4-FFF2-40B4-BE49-F238E27FC236}">
                <a16:creationId xmlns:a16="http://schemas.microsoft.com/office/drawing/2014/main" id="{BD3AF781-049E-4BD8-A0CE-BE255780B70B}"/>
              </a:ext>
            </a:extLst>
          </p:cNvPr>
          <p:cNvSpPr txBox="1"/>
          <p:nvPr/>
        </p:nvSpPr>
        <p:spPr>
          <a:xfrm>
            <a:off x="1750841" y="37504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Délais de déclaration des créances </a:t>
            </a:r>
          </a:p>
        </p:txBody>
      </p:sp>
      <p:sp>
        <p:nvSpPr>
          <p:cNvPr id="13" name="ZoneTexte 18">
            <a:hlinkClick r:id="rId2" action="ppaction://hlinksldjump"/>
            <a:extLst>
              <a:ext uri="{FF2B5EF4-FFF2-40B4-BE49-F238E27FC236}">
                <a16:creationId xmlns:a16="http://schemas.microsoft.com/office/drawing/2014/main" id="{996311F4-818B-4175-A45C-0397D5F47836}"/>
              </a:ext>
            </a:extLst>
          </p:cNvPr>
          <p:cNvSpPr txBox="1"/>
          <p:nvPr/>
        </p:nvSpPr>
        <p:spPr>
          <a:xfrm>
            <a:off x="-24680" y="37470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24 </a:t>
            </a:r>
          </a:p>
        </p:txBody>
      </p:sp>
      <p:sp>
        <p:nvSpPr>
          <p:cNvPr id="2" name="Rectangle 1">
            <a:extLst>
              <a:ext uri="{FF2B5EF4-FFF2-40B4-BE49-F238E27FC236}">
                <a16:creationId xmlns:a16="http://schemas.microsoft.com/office/drawing/2014/main" id="{BEBC8974-1B52-4497-A9FD-87802C828741}"/>
              </a:ext>
            </a:extLst>
          </p:cNvPr>
          <p:cNvSpPr/>
          <p:nvPr/>
        </p:nvSpPr>
        <p:spPr>
          <a:xfrm>
            <a:off x="335360" y="1340768"/>
            <a:ext cx="1440160" cy="1292229"/>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F697069C-EAF7-49DB-91AB-A4C135ADC06B}"/>
              </a:ext>
            </a:extLst>
          </p:cNvPr>
          <p:cNvSpPr/>
          <p:nvPr/>
        </p:nvSpPr>
        <p:spPr>
          <a:xfrm>
            <a:off x="335359" y="1340768"/>
            <a:ext cx="71649" cy="12961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B462B562-BF09-40AE-97FD-C877570A1238}"/>
              </a:ext>
            </a:extLst>
          </p:cNvPr>
          <p:cNvSpPr/>
          <p:nvPr/>
        </p:nvSpPr>
        <p:spPr>
          <a:xfrm>
            <a:off x="335001" y="2564904"/>
            <a:ext cx="1440160" cy="720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8CC740F9-A184-41CC-A036-9B29A45F541C}"/>
              </a:ext>
            </a:extLst>
          </p:cNvPr>
          <p:cNvSpPr/>
          <p:nvPr/>
        </p:nvSpPr>
        <p:spPr>
          <a:xfrm>
            <a:off x="2495600" y="2564903"/>
            <a:ext cx="936104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0DBAF6A8-CC6E-42E1-AA51-2D68F1923BCE}"/>
              </a:ext>
            </a:extLst>
          </p:cNvPr>
          <p:cNvSpPr txBox="1"/>
          <p:nvPr/>
        </p:nvSpPr>
        <p:spPr>
          <a:xfrm>
            <a:off x="2495600" y="1268760"/>
            <a:ext cx="9361040" cy="338554"/>
          </a:xfrm>
          <a:prstGeom prst="rect">
            <a:avLst/>
          </a:prstGeom>
          <a:noFill/>
        </p:spPr>
        <p:txBody>
          <a:bodyPr wrap="square" rtlCol="0">
            <a:spAutoFit/>
          </a:bodyPr>
          <a:lstStyle/>
          <a:p>
            <a:r>
              <a:rPr lang="fr-FR" sz="1600" dirty="0">
                <a:latin typeface="Open Sans"/>
              </a:rPr>
              <a:t>2 mois à compter de la publication régulière au BODACC de l’ouverture de la procédure collective</a:t>
            </a:r>
          </a:p>
        </p:txBody>
      </p:sp>
      <p:sp>
        <p:nvSpPr>
          <p:cNvPr id="48" name="ZoneTexte 47">
            <a:extLst>
              <a:ext uri="{FF2B5EF4-FFF2-40B4-BE49-F238E27FC236}">
                <a16:creationId xmlns:a16="http://schemas.microsoft.com/office/drawing/2014/main" id="{5AFDEF79-8118-4EE4-85CD-6713BC6AF42A}"/>
              </a:ext>
            </a:extLst>
          </p:cNvPr>
          <p:cNvSpPr txBox="1"/>
          <p:nvPr/>
        </p:nvSpPr>
        <p:spPr>
          <a:xfrm>
            <a:off x="3215680" y="1575160"/>
            <a:ext cx="8640960" cy="338554"/>
          </a:xfrm>
          <a:prstGeom prst="rect">
            <a:avLst/>
          </a:prstGeom>
          <a:noFill/>
        </p:spPr>
        <p:txBody>
          <a:bodyPr wrap="square" rtlCol="0">
            <a:spAutoFit/>
          </a:bodyPr>
          <a:lstStyle/>
          <a:p>
            <a:r>
              <a:rPr lang="fr-FR" sz="1600" dirty="0">
                <a:latin typeface="Open Sans"/>
              </a:rPr>
              <a:t>délai augmenté de 2 mois pour les créanciers domiciliés hors de France métropolitaine</a:t>
            </a:r>
          </a:p>
        </p:txBody>
      </p:sp>
      <p:sp>
        <p:nvSpPr>
          <p:cNvPr id="49" name="ZoneTexte 48">
            <a:extLst>
              <a:ext uri="{FF2B5EF4-FFF2-40B4-BE49-F238E27FC236}">
                <a16:creationId xmlns:a16="http://schemas.microsoft.com/office/drawing/2014/main" id="{557F02E8-C8D8-41BE-94DA-86DF90B810BB}"/>
              </a:ext>
            </a:extLst>
          </p:cNvPr>
          <p:cNvSpPr txBox="1"/>
          <p:nvPr/>
        </p:nvSpPr>
        <p:spPr>
          <a:xfrm>
            <a:off x="3220313" y="1866310"/>
            <a:ext cx="8640960" cy="584775"/>
          </a:xfrm>
          <a:prstGeom prst="rect">
            <a:avLst/>
          </a:prstGeom>
          <a:noFill/>
        </p:spPr>
        <p:txBody>
          <a:bodyPr wrap="square" rtlCol="0">
            <a:spAutoFit/>
          </a:bodyPr>
          <a:lstStyle/>
          <a:p>
            <a:r>
              <a:rPr lang="fr-FR" sz="1600" dirty="0">
                <a:latin typeface="Open Sans"/>
              </a:rPr>
              <a:t>en cas de réformation du jugement, la procédure ouverte par la Cour d’appel fait ouvrir un nouveau délai</a:t>
            </a:r>
          </a:p>
        </p:txBody>
      </p:sp>
      <p:sp>
        <p:nvSpPr>
          <p:cNvPr id="7" name="Flèche : droite 6">
            <a:extLst>
              <a:ext uri="{FF2B5EF4-FFF2-40B4-BE49-F238E27FC236}">
                <a16:creationId xmlns:a16="http://schemas.microsoft.com/office/drawing/2014/main" id="{7F2456BB-68F3-4D43-BE78-99649A9BFB0C}"/>
              </a:ext>
            </a:extLst>
          </p:cNvPr>
          <p:cNvSpPr/>
          <p:nvPr/>
        </p:nvSpPr>
        <p:spPr>
          <a:xfrm>
            <a:off x="2615733" y="1671933"/>
            <a:ext cx="43204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Flèche : droite 49">
            <a:extLst>
              <a:ext uri="{FF2B5EF4-FFF2-40B4-BE49-F238E27FC236}">
                <a16:creationId xmlns:a16="http://schemas.microsoft.com/office/drawing/2014/main" id="{4C6F73A6-5565-4130-864A-7923B34E3712}"/>
              </a:ext>
            </a:extLst>
          </p:cNvPr>
          <p:cNvSpPr/>
          <p:nvPr/>
        </p:nvSpPr>
        <p:spPr>
          <a:xfrm>
            <a:off x="2623758" y="2016833"/>
            <a:ext cx="43204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50">
            <a:extLst>
              <a:ext uri="{FF2B5EF4-FFF2-40B4-BE49-F238E27FC236}">
                <a16:creationId xmlns:a16="http://schemas.microsoft.com/office/drawing/2014/main" id="{B98E8525-EE82-461C-B6BA-F7555FC81761}"/>
              </a:ext>
            </a:extLst>
          </p:cNvPr>
          <p:cNvSpPr/>
          <p:nvPr/>
        </p:nvSpPr>
        <p:spPr>
          <a:xfrm>
            <a:off x="340352" y="3140968"/>
            <a:ext cx="1440160" cy="129222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51">
            <a:extLst>
              <a:ext uri="{FF2B5EF4-FFF2-40B4-BE49-F238E27FC236}">
                <a16:creationId xmlns:a16="http://schemas.microsoft.com/office/drawing/2014/main" id="{6E7ADF8C-10F8-4E85-A906-D3B04BECECD9}"/>
              </a:ext>
            </a:extLst>
          </p:cNvPr>
          <p:cNvSpPr/>
          <p:nvPr/>
        </p:nvSpPr>
        <p:spPr>
          <a:xfrm>
            <a:off x="340351" y="3140968"/>
            <a:ext cx="71649" cy="1296144"/>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Rectangle 52">
            <a:extLst>
              <a:ext uri="{FF2B5EF4-FFF2-40B4-BE49-F238E27FC236}">
                <a16:creationId xmlns:a16="http://schemas.microsoft.com/office/drawing/2014/main" id="{538F3D60-BE81-4F47-936B-B15ABA2E5776}"/>
              </a:ext>
            </a:extLst>
          </p:cNvPr>
          <p:cNvSpPr/>
          <p:nvPr/>
        </p:nvSpPr>
        <p:spPr>
          <a:xfrm>
            <a:off x="339993" y="4365104"/>
            <a:ext cx="1440160" cy="7200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a:extLst>
              <a:ext uri="{FF2B5EF4-FFF2-40B4-BE49-F238E27FC236}">
                <a16:creationId xmlns:a16="http://schemas.microsoft.com/office/drawing/2014/main" id="{887C7504-7E07-4D41-8B92-D9B7935A1FBA}"/>
              </a:ext>
            </a:extLst>
          </p:cNvPr>
          <p:cNvSpPr/>
          <p:nvPr/>
        </p:nvSpPr>
        <p:spPr>
          <a:xfrm>
            <a:off x="2500592" y="4365103"/>
            <a:ext cx="9361040" cy="45719"/>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ZoneTexte 54">
            <a:extLst>
              <a:ext uri="{FF2B5EF4-FFF2-40B4-BE49-F238E27FC236}">
                <a16:creationId xmlns:a16="http://schemas.microsoft.com/office/drawing/2014/main" id="{22C9487D-AE8B-495E-933B-252534D93DF5}"/>
              </a:ext>
            </a:extLst>
          </p:cNvPr>
          <p:cNvSpPr txBox="1"/>
          <p:nvPr/>
        </p:nvSpPr>
        <p:spPr>
          <a:xfrm>
            <a:off x="2500592" y="3068960"/>
            <a:ext cx="9361040" cy="1077218"/>
          </a:xfrm>
          <a:prstGeom prst="rect">
            <a:avLst/>
          </a:prstGeom>
          <a:noFill/>
        </p:spPr>
        <p:txBody>
          <a:bodyPr wrap="square" rtlCol="0">
            <a:spAutoFit/>
          </a:bodyPr>
          <a:lstStyle/>
          <a:p>
            <a:r>
              <a:rPr lang="fr-FR" sz="1600" dirty="0">
                <a:latin typeface="Open Sans"/>
              </a:rPr>
              <a:t>En cas de résiliation, pendant le période d’observation, d’un contrat en cours à l’ouverture de la procédure l’indemnité de résiliation éventuelle qui constitue une créance antérieure doit être déclarée par le créancier dans le mois à compter soit de la date de résiliation de plein droit, soit de la date de notification de la décision prononçant la résiliation. </a:t>
            </a:r>
          </a:p>
        </p:txBody>
      </p:sp>
      <p:sp>
        <p:nvSpPr>
          <p:cNvPr id="58" name="Rectangle 57">
            <a:extLst>
              <a:ext uri="{FF2B5EF4-FFF2-40B4-BE49-F238E27FC236}">
                <a16:creationId xmlns:a16="http://schemas.microsoft.com/office/drawing/2014/main" id="{2BFB8D23-2771-4596-A4D8-FCB3FB5EA0FF}"/>
              </a:ext>
            </a:extLst>
          </p:cNvPr>
          <p:cNvSpPr/>
          <p:nvPr/>
        </p:nvSpPr>
        <p:spPr>
          <a:xfrm>
            <a:off x="338752" y="5013176"/>
            <a:ext cx="1440160" cy="129222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Rectangle 58">
            <a:extLst>
              <a:ext uri="{FF2B5EF4-FFF2-40B4-BE49-F238E27FC236}">
                <a16:creationId xmlns:a16="http://schemas.microsoft.com/office/drawing/2014/main" id="{B76A24D1-395D-492C-A95D-2D6C69DBEF93}"/>
              </a:ext>
            </a:extLst>
          </p:cNvPr>
          <p:cNvSpPr/>
          <p:nvPr/>
        </p:nvSpPr>
        <p:spPr>
          <a:xfrm>
            <a:off x="338751" y="5013176"/>
            <a:ext cx="71649" cy="1296144"/>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Rectangle 59">
            <a:extLst>
              <a:ext uri="{FF2B5EF4-FFF2-40B4-BE49-F238E27FC236}">
                <a16:creationId xmlns:a16="http://schemas.microsoft.com/office/drawing/2014/main" id="{7B9A3DC6-D31D-40EF-9CAC-02E1A2E01CA5}"/>
              </a:ext>
            </a:extLst>
          </p:cNvPr>
          <p:cNvSpPr/>
          <p:nvPr/>
        </p:nvSpPr>
        <p:spPr>
          <a:xfrm>
            <a:off x="338393" y="6237312"/>
            <a:ext cx="1440160" cy="7200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Rectangle 60">
            <a:extLst>
              <a:ext uri="{FF2B5EF4-FFF2-40B4-BE49-F238E27FC236}">
                <a16:creationId xmlns:a16="http://schemas.microsoft.com/office/drawing/2014/main" id="{50A9CE8D-8A1B-4728-8A4F-33540B119E92}"/>
              </a:ext>
            </a:extLst>
          </p:cNvPr>
          <p:cNvSpPr/>
          <p:nvPr/>
        </p:nvSpPr>
        <p:spPr>
          <a:xfrm>
            <a:off x="2498992" y="6237311"/>
            <a:ext cx="9361040" cy="45719"/>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 name="ZoneTexte 61">
            <a:extLst>
              <a:ext uri="{FF2B5EF4-FFF2-40B4-BE49-F238E27FC236}">
                <a16:creationId xmlns:a16="http://schemas.microsoft.com/office/drawing/2014/main" id="{5F52E9CD-8427-4A82-A709-6BAAD4FB2EB4}"/>
              </a:ext>
            </a:extLst>
          </p:cNvPr>
          <p:cNvSpPr txBox="1"/>
          <p:nvPr/>
        </p:nvSpPr>
        <p:spPr>
          <a:xfrm>
            <a:off x="2498992" y="5262299"/>
            <a:ext cx="9361040" cy="830997"/>
          </a:xfrm>
          <a:prstGeom prst="rect">
            <a:avLst/>
          </a:prstGeom>
          <a:noFill/>
        </p:spPr>
        <p:txBody>
          <a:bodyPr wrap="square" rtlCol="0">
            <a:spAutoFit/>
          </a:bodyPr>
          <a:lstStyle/>
          <a:p>
            <a:r>
              <a:rPr lang="fr-FR" sz="1600" dirty="0">
                <a:latin typeface="Open Sans"/>
              </a:rPr>
              <a:t>Pour les créanciers titulaires d’une sûreté ou d’un contrat publié. Le délai de déclaration ne court qu’à compter du jour de la réception de l’avis expédié par le mandataire et non la publication du jugement d’ouverture au BODACC </a:t>
            </a:r>
          </a:p>
        </p:txBody>
      </p:sp>
      <p:sp>
        <p:nvSpPr>
          <p:cNvPr id="8" name="ZoneTexte 7">
            <a:extLst>
              <a:ext uri="{FF2B5EF4-FFF2-40B4-BE49-F238E27FC236}">
                <a16:creationId xmlns:a16="http://schemas.microsoft.com/office/drawing/2014/main" id="{99FF0CBE-F3BD-4BA6-BA0B-420252B1B0E8}"/>
              </a:ext>
            </a:extLst>
          </p:cNvPr>
          <p:cNvSpPr txBox="1"/>
          <p:nvPr/>
        </p:nvSpPr>
        <p:spPr>
          <a:xfrm>
            <a:off x="882910" y="1777808"/>
            <a:ext cx="360040" cy="461665"/>
          </a:xfrm>
          <a:prstGeom prst="rect">
            <a:avLst/>
          </a:prstGeom>
          <a:noFill/>
        </p:spPr>
        <p:txBody>
          <a:bodyPr wrap="square" rtlCol="0">
            <a:spAutoFit/>
          </a:bodyPr>
          <a:lstStyle/>
          <a:p>
            <a:r>
              <a:rPr lang="fr-FR" sz="2400" b="1" dirty="0">
                <a:latin typeface="Open Sans"/>
              </a:rPr>
              <a:t>1</a:t>
            </a:r>
          </a:p>
        </p:txBody>
      </p:sp>
      <p:sp>
        <p:nvSpPr>
          <p:cNvPr id="63" name="ZoneTexte 62">
            <a:extLst>
              <a:ext uri="{FF2B5EF4-FFF2-40B4-BE49-F238E27FC236}">
                <a16:creationId xmlns:a16="http://schemas.microsoft.com/office/drawing/2014/main" id="{85BC8667-65AF-4559-A0DE-67D7342C2F84}"/>
              </a:ext>
            </a:extLst>
          </p:cNvPr>
          <p:cNvSpPr txBox="1"/>
          <p:nvPr/>
        </p:nvSpPr>
        <p:spPr>
          <a:xfrm>
            <a:off x="887541" y="3553383"/>
            <a:ext cx="360040" cy="461665"/>
          </a:xfrm>
          <a:prstGeom prst="rect">
            <a:avLst/>
          </a:prstGeom>
          <a:noFill/>
        </p:spPr>
        <p:txBody>
          <a:bodyPr wrap="square" rtlCol="0">
            <a:spAutoFit/>
          </a:bodyPr>
          <a:lstStyle/>
          <a:p>
            <a:r>
              <a:rPr lang="fr-FR" sz="2400" b="1" dirty="0">
                <a:latin typeface="Open Sans"/>
              </a:rPr>
              <a:t>2</a:t>
            </a:r>
          </a:p>
        </p:txBody>
      </p:sp>
      <p:sp>
        <p:nvSpPr>
          <p:cNvPr id="64" name="ZoneTexte 63">
            <a:extLst>
              <a:ext uri="{FF2B5EF4-FFF2-40B4-BE49-F238E27FC236}">
                <a16:creationId xmlns:a16="http://schemas.microsoft.com/office/drawing/2014/main" id="{D6EAF68E-49A2-4CE7-BF79-DE8484D2188F}"/>
              </a:ext>
            </a:extLst>
          </p:cNvPr>
          <p:cNvSpPr txBox="1"/>
          <p:nvPr/>
        </p:nvSpPr>
        <p:spPr>
          <a:xfrm>
            <a:off x="882549" y="5344318"/>
            <a:ext cx="360040" cy="461665"/>
          </a:xfrm>
          <a:prstGeom prst="rect">
            <a:avLst/>
          </a:prstGeom>
          <a:noFill/>
        </p:spPr>
        <p:txBody>
          <a:bodyPr wrap="square" rtlCol="0">
            <a:spAutoFit/>
          </a:bodyPr>
          <a:lstStyle/>
          <a:p>
            <a:r>
              <a:rPr lang="fr-FR" sz="2400" b="1" dirty="0">
                <a:latin typeface="Open Sans"/>
              </a:rPr>
              <a:t>3</a:t>
            </a:r>
          </a:p>
        </p:txBody>
      </p:sp>
    </p:spTree>
    <p:extLst>
      <p:ext uri="{BB962C8B-B14F-4D97-AF65-F5344CB8AC3E}">
        <p14:creationId xmlns:p14="http://schemas.microsoft.com/office/powerpoint/2010/main" val="16121200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Straight Connector 8">
            <a:extLst>
              <a:ext uri="{FF2B5EF4-FFF2-40B4-BE49-F238E27FC236}">
                <a16:creationId xmlns:a16="http://schemas.microsoft.com/office/drawing/2014/main" id="{8967D707-4CDF-47CA-8632-7FFACDE0FF66}"/>
              </a:ext>
            </a:extLst>
          </p:cNvPr>
          <p:cNvCxnSpPr>
            <a:cxnSpLocks/>
          </p:cNvCxnSpPr>
          <p:nvPr/>
        </p:nvCxnSpPr>
        <p:spPr>
          <a:xfrm>
            <a:off x="1468238" y="2420888"/>
            <a:ext cx="0" cy="2448272"/>
          </a:xfrm>
          <a:prstGeom prst="line">
            <a:avLst/>
          </a:prstGeom>
          <a:ln w="38100">
            <a:solidFill>
              <a:schemeClr val="accent2">
                <a:lumMod val="75000"/>
              </a:schemeClr>
            </a:solidFill>
            <a:prstDash val="sysDash"/>
            <a:bevel/>
          </a:ln>
        </p:spPr>
      </p:cxnSp>
      <p:sp>
        <p:nvSpPr>
          <p:cNvPr id="2" name="Espace réservé de la date 1">
            <a:extLst>
              <a:ext uri="{FF2B5EF4-FFF2-40B4-BE49-F238E27FC236}">
                <a16:creationId xmlns:a16="http://schemas.microsoft.com/office/drawing/2014/main" id="{4EABD334-41B4-4E1F-AB27-4427C1B1797D}"/>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F860316F-BE70-4BEB-AD59-E5F915FF5DE6}"/>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DCFE07C7-23D9-42F4-AF69-5A5D58FA99A4}"/>
              </a:ext>
            </a:extLst>
          </p:cNvPr>
          <p:cNvSpPr>
            <a:spLocks noGrp="1"/>
          </p:cNvSpPr>
          <p:nvPr>
            <p:ph type="sldNum" sz="quarter" idx="12"/>
          </p:nvPr>
        </p:nvSpPr>
        <p:spPr/>
        <p:txBody>
          <a:bodyPr/>
          <a:lstStyle/>
          <a:p>
            <a:fld id="{A7D2C6EA-A00E-474B-A989-EF59E4134B89}" type="slidenum">
              <a:rPr lang="fr-FR" smtClean="0"/>
              <a:t>56</a:t>
            </a:fld>
            <a:endParaRPr lang="fr-FR" dirty="0"/>
          </a:p>
        </p:txBody>
      </p:sp>
      <p:cxnSp>
        <p:nvCxnSpPr>
          <p:cNvPr id="47" name="Straight Connector 25">
            <a:extLst>
              <a:ext uri="{FF2B5EF4-FFF2-40B4-BE49-F238E27FC236}">
                <a16:creationId xmlns:a16="http://schemas.microsoft.com/office/drawing/2014/main" id="{D8009B9E-9DA8-4871-BB4F-0553BE2B099D}"/>
              </a:ext>
            </a:extLst>
          </p:cNvPr>
          <p:cNvCxnSpPr>
            <a:cxnSpLocks/>
          </p:cNvCxnSpPr>
          <p:nvPr/>
        </p:nvCxnSpPr>
        <p:spPr>
          <a:xfrm>
            <a:off x="3215680" y="1762711"/>
            <a:ext cx="8280920" cy="0"/>
          </a:xfrm>
          <a:prstGeom prst="line">
            <a:avLst/>
          </a:prstGeom>
          <a:ln w="38100">
            <a:solidFill>
              <a:schemeClr val="accent2">
                <a:lumMod val="7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9" name="ZoneTexte 48">
            <a:extLst>
              <a:ext uri="{FF2B5EF4-FFF2-40B4-BE49-F238E27FC236}">
                <a16:creationId xmlns:a16="http://schemas.microsoft.com/office/drawing/2014/main" id="{81106ECE-2643-4A0E-8070-C5769453AC54}"/>
              </a:ext>
            </a:extLst>
          </p:cNvPr>
          <p:cNvSpPr txBox="1"/>
          <p:nvPr/>
        </p:nvSpPr>
        <p:spPr>
          <a:xfrm>
            <a:off x="3215680" y="1857018"/>
            <a:ext cx="8568952" cy="707886"/>
          </a:xfrm>
          <a:prstGeom prst="rect">
            <a:avLst/>
          </a:prstGeom>
          <a:noFill/>
        </p:spPr>
        <p:txBody>
          <a:bodyPr wrap="square" rtlCol="0">
            <a:spAutoFit/>
          </a:bodyPr>
          <a:lstStyle/>
          <a:p>
            <a:r>
              <a:rPr lang="fr-FR" sz="2000" b="1" dirty="0">
                <a:latin typeface="Open Sans"/>
              </a:rPr>
              <a:t>L’absence de déclaration de créance à l’initiative du créancier ou du débiteur, est sanctionnée par la forclusion</a:t>
            </a:r>
          </a:p>
        </p:txBody>
      </p:sp>
      <p:sp>
        <p:nvSpPr>
          <p:cNvPr id="25" name="ZoneTexte 17">
            <a:extLst>
              <a:ext uri="{FF2B5EF4-FFF2-40B4-BE49-F238E27FC236}">
                <a16:creationId xmlns:a16="http://schemas.microsoft.com/office/drawing/2014/main" id="{6E1E474C-3454-41E8-910A-F1D46CCEA827}"/>
              </a:ext>
            </a:extLst>
          </p:cNvPr>
          <p:cNvSpPr txBox="1"/>
          <p:nvPr/>
        </p:nvSpPr>
        <p:spPr>
          <a:xfrm>
            <a:off x="1775521" y="26098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La forclusion de la créance non déclarée dans les délais </a:t>
            </a:r>
          </a:p>
        </p:txBody>
      </p:sp>
      <p:sp>
        <p:nvSpPr>
          <p:cNvPr id="26" name="ZoneTexte 18">
            <a:hlinkClick r:id="rId2" action="ppaction://hlinksldjump"/>
            <a:extLst>
              <a:ext uri="{FF2B5EF4-FFF2-40B4-BE49-F238E27FC236}">
                <a16:creationId xmlns:a16="http://schemas.microsoft.com/office/drawing/2014/main" id="{5BBC363E-43B6-49D3-B606-15794FABB62D}"/>
              </a:ext>
            </a:extLst>
          </p:cNvPr>
          <p:cNvSpPr txBox="1"/>
          <p:nvPr/>
        </p:nvSpPr>
        <p:spPr>
          <a:xfrm>
            <a:off x="0" y="26064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24 </a:t>
            </a:r>
          </a:p>
        </p:txBody>
      </p:sp>
      <p:cxnSp>
        <p:nvCxnSpPr>
          <p:cNvPr id="37" name="Straight Connector 25">
            <a:extLst>
              <a:ext uri="{FF2B5EF4-FFF2-40B4-BE49-F238E27FC236}">
                <a16:creationId xmlns:a16="http://schemas.microsoft.com/office/drawing/2014/main" id="{61D66A5E-5B2F-4CF0-94D3-BAFA5C455BE6}"/>
              </a:ext>
            </a:extLst>
          </p:cNvPr>
          <p:cNvCxnSpPr>
            <a:cxnSpLocks/>
          </p:cNvCxnSpPr>
          <p:nvPr/>
        </p:nvCxnSpPr>
        <p:spPr>
          <a:xfrm>
            <a:off x="3215680" y="4123585"/>
            <a:ext cx="8282061" cy="0"/>
          </a:xfrm>
          <a:prstGeom prst="line">
            <a:avLst/>
          </a:prstGeom>
          <a:ln w="38100">
            <a:solidFill>
              <a:schemeClr val="accent6">
                <a:lumMod val="7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6AF59552-D6F0-42B5-A31C-0D267FDB124F}"/>
              </a:ext>
            </a:extLst>
          </p:cNvPr>
          <p:cNvSpPr txBox="1"/>
          <p:nvPr/>
        </p:nvSpPr>
        <p:spPr>
          <a:xfrm>
            <a:off x="3220313" y="4372306"/>
            <a:ext cx="8568952" cy="400110"/>
          </a:xfrm>
          <a:prstGeom prst="rect">
            <a:avLst/>
          </a:prstGeom>
          <a:noFill/>
        </p:spPr>
        <p:txBody>
          <a:bodyPr wrap="square" rtlCol="0">
            <a:spAutoFit/>
          </a:bodyPr>
          <a:lstStyle/>
          <a:p>
            <a:r>
              <a:rPr lang="fr-FR" sz="2000" b="1" dirty="0">
                <a:latin typeface="Open Sans"/>
              </a:rPr>
              <a:t>Toutefois, le créancier peut demandé à en être relevé</a:t>
            </a:r>
          </a:p>
        </p:txBody>
      </p:sp>
      <p:sp>
        <p:nvSpPr>
          <p:cNvPr id="5" name="Rectangle 4">
            <a:extLst>
              <a:ext uri="{FF2B5EF4-FFF2-40B4-BE49-F238E27FC236}">
                <a16:creationId xmlns:a16="http://schemas.microsoft.com/office/drawing/2014/main" id="{69A658E6-870F-4D0B-80B3-D217485AA389}"/>
              </a:ext>
            </a:extLst>
          </p:cNvPr>
          <p:cNvSpPr/>
          <p:nvPr/>
        </p:nvSpPr>
        <p:spPr>
          <a:xfrm>
            <a:off x="551384" y="2492896"/>
            <a:ext cx="1944216"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100" name="Picture 4" descr="Scales Justice Balanced - Free vector graphic on Pixabay">
            <a:extLst>
              <a:ext uri="{FF2B5EF4-FFF2-40B4-BE49-F238E27FC236}">
                <a16:creationId xmlns:a16="http://schemas.microsoft.com/office/drawing/2014/main" id="{AFE49F38-D6E5-4360-AB7F-F993355EA2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416" y="1268760"/>
            <a:ext cx="1253333"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Scales Justice Balanced - Free vector graphic on Pixabay">
            <a:extLst>
              <a:ext uri="{FF2B5EF4-FFF2-40B4-BE49-F238E27FC236}">
                <a16:creationId xmlns:a16="http://schemas.microsoft.com/office/drawing/2014/main" id="{F71870B2-A5E6-426B-B21E-745782796CBA}"/>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39416" y="3736282"/>
            <a:ext cx="1253333" cy="126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4650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Straight Connector 8">
            <a:extLst>
              <a:ext uri="{FF2B5EF4-FFF2-40B4-BE49-F238E27FC236}">
                <a16:creationId xmlns:a16="http://schemas.microsoft.com/office/drawing/2014/main" id="{8F248D3A-06BC-41C3-8D16-16161414DBFC}"/>
              </a:ext>
            </a:extLst>
          </p:cNvPr>
          <p:cNvCxnSpPr>
            <a:cxnSpLocks/>
          </p:cNvCxnSpPr>
          <p:nvPr/>
        </p:nvCxnSpPr>
        <p:spPr>
          <a:xfrm>
            <a:off x="839416" y="2564904"/>
            <a:ext cx="0" cy="2304256"/>
          </a:xfrm>
          <a:prstGeom prst="line">
            <a:avLst/>
          </a:prstGeom>
          <a:ln w="38100">
            <a:solidFill>
              <a:schemeClr val="accent1">
                <a:lumMod val="75000"/>
              </a:schemeClr>
            </a:solidFill>
            <a:prstDash val="sysDash"/>
            <a:bevel/>
          </a:ln>
        </p:spPr>
      </p:cxnSp>
      <p:sp>
        <p:nvSpPr>
          <p:cNvPr id="2" name="Espace réservé de la date 1">
            <a:extLst>
              <a:ext uri="{FF2B5EF4-FFF2-40B4-BE49-F238E27FC236}">
                <a16:creationId xmlns:a16="http://schemas.microsoft.com/office/drawing/2014/main" id="{4EABD334-41B4-4E1F-AB27-4427C1B1797D}"/>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F860316F-BE70-4BEB-AD59-E5F915FF5DE6}"/>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DCFE07C7-23D9-42F4-AF69-5A5D58FA99A4}"/>
              </a:ext>
            </a:extLst>
          </p:cNvPr>
          <p:cNvSpPr>
            <a:spLocks noGrp="1"/>
          </p:cNvSpPr>
          <p:nvPr>
            <p:ph type="sldNum" sz="quarter" idx="12"/>
          </p:nvPr>
        </p:nvSpPr>
        <p:spPr/>
        <p:txBody>
          <a:bodyPr/>
          <a:lstStyle/>
          <a:p>
            <a:fld id="{A7D2C6EA-A00E-474B-A989-EF59E4134B89}" type="slidenum">
              <a:rPr lang="fr-FR" smtClean="0"/>
              <a:t>57</a:t>
            </a:fld>
            <a:endParaRPr lang="fr-FR" dirty="0"/>
          </a:p>
        </p:txBody>
      </p:sp>
      <p:sp>
        <p:nvSpPr>
          <p:cNvPr id="25" name="ZoneTexte 17">
            <a:extLst>
              <a:ext uri="{FF2B5EF4-FFF2-40B4-BE49-F238E27FC236}">
                <a16:creationId xmlns:a16="http://schemas.microsoft.com/office/drawing/2014/main" id="{6E1E474C-3454-41E8-910A-F1D46CCEA827}"/>
              </a:ext>
            </a:extLst>
          </p:cNvPr>
          <p:cNvSpPr txBox="1"/>
          <p:nvPr/>
        </p:nvSpPr>
        <p:spPr>
          <a:xfrm>
            <a:off x="1775521" y="26098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La demande de relevé de forclusion (1) </a:t>
            </a:r>
          </a:p>
        </p:txBody>
      </p:sp>
      <p:sp>
        <p:nvSpPr>
          <p:cNvPr id="26" name="ZoneTexte 18">
            <a:hlinkClick r:id="rId2" action="ppaction://hlinksldjump"/>
            <a:extLst>
              <a:ext uri="{FF2B5EF4-FFF2-40B4-BE49-F238E27FC236}">
                <a16:creationId xmlns:a16="http://schemas.microsoft.com/office/drawing/2014/main" id="{5BBC363E-43B6-49D3-B606-15794FABB62D}"/>
              </a:ext>
            </a:extLst>
          </p:cNvPr>
          <p:cNvSpPr txBox="1"/>
          <p:nvPr/>
        </p:nvSpPr>
        <p:spPr>
          <a:xfrm>
            <a:off x="0" y="26064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25 </a:t>
            </a:r>
          </a:p>
        </p:txBody>
      </p:sp>
      <p:sp>
        <p:nvSpPr>
          <p:cNvPr id="18" name="Rectangle 17">
            <a:extLst>
              <a:ext uri="{FF2B5EF4-FFF2-40B4-BE49-F238E27FC236}">
                <a16:creationId xmlns:a16="http://schemas.microsoft.com/office/drawing/2014/main" id="{9EF66FAA-CB04-4012-BCD9-71954F40093C}"/>
              </a:ext>
            </a:extLst>
          </p:cNvPr>
          <p:cNvSpPr/>
          <p:nvPr/>
        </p:nvSpPr>
        <p:spPr>
          <a:xfrm>
            <a:off x="1271464" y="3789040"/>
            <a:ext cx="10585176"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D1059C13-DF47-4017-BFFB-02BC7DB5C5A1}"/>
              </a:ext>
            </a:extLst>
          </p:cNvPr>
          <p:cNvSpPr txBox="1"/>
          <p:nvPr/>
        </p:nvSpPr>
        <p:spPr>
          <a:xfrm>
            <a:off x="1271464" y="1052736"/>
            <a:ext cx="10585176" cy="338554"/>
          </a:xfrm>
          <a:prstGeom prst="rect">
            <a:avLst/>
          </a:prstGeom>
          <a:noFill/>
        </p:spPr>
        <p:txBody>
          <a:bodyPr wrap="square" rtlCol="0">
            <a:spAutoFit/>
          </a:bodyPr>
          <a:lstStyle/>
          <a:p>
            <a:r>
              <a:rPr lang="fr-FR" sz="1600" dirty="0">
                <a:solidFill>
                  <a:schemeClr val="accent5">
                    <a:lumMod val="50000"/>
                  </a:schemeClr>
                </a:solidFill>
                <a:latin typeface="Open Sans"/>
              </a:rPr>
              <a:t>La demande doit être faite sous forme de requête adressée au juge-commissaire</a:t>
            </a:r>
          </a:p>
        </p:txBody>
      </p:sp>
      <p:sp>
        <p:nvSpPr>
          <p:cNvPr id="20" name="ZoneTexte 19">
            <a:extLst>
              <a:ext uri="{FF2B5EF4-FFF2-40B4-BE49-F238E27FC236}">
                <a16:creationId xmlns:a16="http://schemas.microsoft.com/office/drawing/2014/main" id="{9CEF4AC4-9729-4EE5-B14C-B0F4FE75E1A8}"/>
              </a:ext>
            </a:extLst>
          </p:cNvPr>
          <p:cNvSpPr txBox="1"/>
          <p:nvPr/>
        </p:nvSpPr>
        <p:spPr>
          <a:xfrm>
            <a:off x="2085708" y="1412776"/>
            <a:ext cx="9770932" cy="338554"/>
          </a:xfrm>
          <a:prstGeom prst="rect">
            <a:avLst/>
          </a:prstGeom>
          <a:noFill/>
        </p:spPr>
        <p:txBody>
          <a:bodyPr wrap="square" rtlCol="0">
            <a:spAutoFit/>
          </a:bodyPr>
          <a:lstStyle/>
          <a:p>
            <a:r>
              <a:rPr lang="fr-FR" sz="1600" dirty="0">
                <a:latin typeface="Open Sans"/>
              </a:rPr>
              <a:t>Il s’agit d’une demande en justice</a:t>
            </a:r>
          </a:p>
        </p:txBody>
      </p:sp>
      <p:sp>
        <p:nvSpPr>
          <p:cNvPr id="21" name="ZoneTexte 20">
            <a:extLst>
              <a:ext uri="{FF2B5EF4-FFF2-40B4-BE49-F238E27FC236}">
                <a16:creationId xmlns:a16="http://schemas.microsoft.com/office/drawing/2014/main" id="{1670B73C-707A-47F7-9289-37A156E455AC}"/>
              </a:ext>
            </a:extLst>
          </p:cNvPr>
          <p:cNvSpPr txBox="1"/>
          <p:nvPr/>
        </p:nvSpPr>
        <p:spPr>
          <a:xfrm>
            <a:off x="2090341" y="1771301"/>
            <a:ext cx="9770932" cy="584775"/>
          </a:xfrm>
          <a:prstGeom prst="rect">
            <a:avLst/>
          </a:prstGeom>
          <a:noFill/>
        </p:spPr>
        <p:txBody>
          <a:bodyPr wrap="square" rtlCol="0">
            <a:spAutoFit/>
          </a:bodyPr>
          <a:lstStyle/>
          <a:p>
            <a:r>
              <a:rPr lang="fr-FR" sz="1600" dirty="0">
                <a:latin typeface="Open Sans"/>
              </a:rPr>
              <a:t>Le juge-commissaire est seul compétent pour connaitre au premier degré de la demande en relevé de forclusion</a:t>
            </a:r>
          </a:p>
        </p:txBody>
      </p:sp>
      <p:sp>
        <p:nvSpPr>
          <p:cNvPr id="22" name="Flèche : droite 21">
            <a:extLst>
              <a:ext uri="{FF2B5EF4-FFF2-40B4-BE49-F238E27FC236}">
                <a16:creationId xmlns:a16="http://schemas.microsoft.com/office/drawing/2014/main" id="{61CD4ABE-C409-4685-A7EB-E37AEF496DF4}"/>
              </a:ext>
            </a:extLst>
          </p:cNvPr>
          <p:cNvSpPr/>
          <p:nvPr/>
        </p:nvSpPr>
        <p:spPr>
          <a:xfrm>
            <a:off x="1559496" y="1545464"/>
            <a:ext cx="488547"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lèche : droite 22">
            <a:extLst>
              <a:ext uri="{FF2B5EF4-FFF2-40B4-BE49-F238E27FC236}">
                <a16:creationId xmlns:a16="http://schemas.microsoft.com/office/drawing/2014/main" id="{DBEC3007-C294-4609-8D27-7EAABA830D32}"/>
              </a:ext>
            </a:extLst>
          </p:cNvPr>
          <p:cNvSpPr/>
          <p:nvPr/>
        </p:nvSpPr>
        <p:spPr>
          <a:xfrm>
            <a:off x="1567521" y="2005864"/>
            <a:ext cx="488547"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5B823ACA-22B4-4B84-83EA-E259B2DE3950}"/>
              </a:ext>
            </a:extLst>
          </p:cNvPr>
          <p:cNvSpPr txBox="1"/>
          <p:nvPr/>
        </p:nvSpPr>
        <p:spPr>
          <a:xfrm>
            <a:off x="2093733" y="2363340"/>
            <a:ext cx="9770932" cy="338554"/>
          </a:xfrm>
          <a:prstGeom prst="rect">
            <a:avLst/>
          </a:prstGeom>
          <a:noFill/>
        </p:spPr>
        <p:txBody>
          <a:bodyPr wrap="square" rtlCol="0">
            <a:spAutoFit/>
          </a:bodyPr>
          <a:lstStyle/>
          <a:p>
            <a:r>
              <a:rPr lang="fr-FR" sz="1600" dirty="0">
                <a:latin typeface="Open Sans"/>
              </a:rPr>
              <a:t>Débat contradictoire obligatoire, après avoir convoqué les parties en présence du greffe</a:t>
            </a:r>
          </a:p>
        </p:txBody>
      </p:sp>
      <p:sp>
        <p:nvSpPr>
          <p:cNvPr id="27" name="ZoneTexte 26">
            <a:extLst>
              <a:ext uri="{FF2B5EF4-FFF2-40B4-BE49-F238E27FC236}">
                <a16:creationId xmlns:a16="http://schemas.microsoft.com/office/drawing/2014/main" id="{BE27D4E8-593F-474C-87A6-0265706CD5D5}"/>
              </a:ext>
            </a:extLst>
          </p:cNvPr>
          <p:cNvSpPr txBox="1"/>
          <p:nvPr/>
        </p:nvSpPr>
        <p:spPr>
          <a:xfrm>
            <a:off x="2098366" y="2721865"/>
            <a:ext cx="9770932" cy="338554"/>
          </a:xfrm>
          <a:prstGeom prst="rect">
            <a:avLst/>
          </a:prstGeom>
          <a:noFill/>
        </p:spPr>
        <p:txBody>
          <a:bodyPr wrap="square" rtlCol="0">
            <a:spAutoFit/>
          </a:bodyPr>
          <a:lstStyle/>
          <a:p>
            <a:r>
              <a:rPr lang="fr-FR" sz="1600" dirty="0">
                <a:latin typeface="Open Sans"/>
              </a:rPr>
              <a:t>A l’issue des débats, le juge rédige une ordonnance motivée, déposée au greffe</a:t>
            </a:r>
          </a:p>
        </p:txBody>
      </p:sp>
      <p:sp>
        <p:nvSpPr>
          <p:cNvPr id="28" name="Flèche : droite 27">
            <a:extLst>
              <a:ext uri="{FF2B5EF4-FFF2-40B4-BE49-F238E27FC236}">
                <a16:creationId xmlns:a16="http://schemas.microsoft.com/office/drawing/2014/main" id="{F3068A2D-98DE-4DA6-BFDC-0BF9FD848B7D}"/>
              </a:ext>
            </a:extLst>
          </p:cNvPr>
          <p:cNvSpPr/>
          <p:nvPr/>
        </p:nvSpPr>
        <p:spPr>
          <a:xfrm>
            <a:off x="1567521" y="2457528"/>
            <a:ext cx="488547"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Flèche : droite 28">
            <a:extLst>
              <a:ext uri="{FF2B5EF4-FFF2-40B4-BE49-F238E27FC236}">
                <a16:creationId xmlns:a16="http://schemas.microsoft.com/office/drawing/2014/main" id="{C264338B-D41E-42B9-ADDB-23BDB5E42262}"/>
              </a:ext>
            </a:extLst>
          </p:cNvPr>
          <p:cNvSpPr/>
          <p:nvPr/>
        </p:nvSpPr>
        <p:spPr>
          <a:xfrm>
            <a:off x="1575546" y="2840928"/>
            <a:ext cx="488547"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a:extLst>
              <a:ext uri="{FF2B5EF4-FFF2-40B4-BE49-F238E27FC236}">
                <a16:creationId xmlns:a16="http://schemas.microsoft.com/office/drawing/2014/main" id="{9C76652F-A03F-4C0F-9855-E7CA4DBC6FF0}"/>
              </a:ext>
            </a:extLst>
          </p:cNvPr>
          <p:cNvSpPr txBox="1"/>
          <p:nvPr/>
        </p:nvSpPr>
        <p:spPr>
          <a:xfrm>
            <a:off x="2096766" y="3086695"/>
            <a:ext cx="9770932" cy="584775"/>
          </a:xfrm>
          <a:prstGeom prst="rect">
            <a:avLst/>
          </a:prstGeom>
          <a:noFill/>
        </p:spPr>
        <p:txBody>
          <a:bodyPr wrap="square" rtlCol="0">
            <a:spAutoFit/>
          </a:bodyPr>
          <a:lstStyle/>
          <a:p>
            <a:r>
              <a:rPr lang="fr-FR" sz="1600" dirty="0">
                <a:latin typeface="Open Sans"/>
              </a:rPr>
              <a:t>Le recours contre l’ordonnance du juge-commissaire s’effectue devant le tribunal (en formation collégiale), dans les 10 jours de la communication ou notification de la décision.</a:t>
            </a:r>
          </a:p>
        </p:txBody>
      </p:sp>
      <p:sp>
        <p:nvSpPr>
          <p:cNvPr id="32" name="Flèche : droite 31">
            <a:extLst>
              <a:ext uri="{FF2B5EF4-FFF2-40B4-BE49-F238E27FC236}">
                <a16:creationId xmlns:a16="http://schemas.microsoft.com/office/drawing/2014/main" id="{7FCD4669-063D-44FC-9562-1F5DCCD3B2EE}"/>
              </a:ext>
            </a:extLst>
          </p:cNvPr>
          <p:cNvSpPr/>
          <p:nvPr/>
        </p:nvSpPr>
        <p:spPr>
          <a:xfrm>
            <a:off x="1573946" y="3205758"/>
            <a:ext cx="488547"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8" name="Picture 4" descr="Logo du contrat, document ou l'étiquette. La littérature, lettre, papier et  plume d'icône. Vector illustration Image Vectorielle Stock - Alamy">
            <a:extLst>
              <a:ext uri="{FF2B5EF4-FFF2-40B4-BE49-F238E27FC236}">
                <a16:creationId xmlns:a16="http://schemas.microsoft.com/office/drawing/2014/main" id="{75B5E389-D5F1-4ADA-9904-D561D55BAA1A}"/>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1344" y="1883324"/>
            <a:ext cx="1181250" cy="1260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D0E7D1C7-8795-45A6-87B5-EBEE9750C3DB}"/>
              </a:ext>
            </a:extLst>
          </p:cNvPr>
          <p:cNvSpPr/>
          <p:nvPr/>
        </p:nvSpPr>
        <p:spPr>
          <a:xfrm>
            <a:off x="119336" y="3035452"/>
            <a:ext cx="12961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ZoneTexte 41">
            <a:extLst>
              <a:ext uri="{FF2B5EF4-FFF2-40B4-BE49-F238E27FC236}">
                <a16:creationId xmlns:a16="http://schemas.microsoft.com/office/drawing/2014/main" id="{F66326B2-BCDF-478F-88D7-DCCABD0930DD}"/>
              </a:ext>
            </a:extLst>
          </p:cNvPr>
          <p:cNvSpPr txBox="1"/>
          <p:nvPr/>
        </p:nvSpPr>
        <p:spPr>
          <a:xfrm>
            <a:off x="1343472" y="4437112"/>
            <a:ext cx="10585176" cy="338554"/>
          </a:xfrm>
          <a:prstGeom prst="rect">
            <a:avLst/>
          </a:prstGeom>
          <a:noFill/>
        </p:spPr>
        <p:txBody>
          <a:bodyPr wrap="square" rtlCol="0">
            <a:spAutoFit/>
          </a:bodyPr>
          <a:lstStyle/>
          <a:p>
            <a:r>
              <a:rPr lang="fr-FR" sz="1600" dirty="0">
                <a:solidFill>
                  <a:schemeClr val="accent5">
                    <a:lumMod val="50000"/>
                  </a:schemeClr>
                </a:solidFill>
                <a:latin typeface="Open Sans"/>
              </a:rPr>
              <a:t>Les frais de l’instance en relevé de forclusion, sont supportés par le créancier défaillant</a:t>
            </a:r>
          </a:p>
        </p:txBody>
      </p:sp>
      <p:sp>
        <p:nvSpPr>
          <p:cNvPr id="43" name="ZoneTexte 42">
            <a:extLst>
              <a:ext uri="{FF2B5EF4-FFF2-40B4-BE49-F238E27FC236}">
                <a16:creationId xmlns:a16="http://schemas.microsoft.com/office/drawing/2014/main" id="{AAE3BBC8-2E13-4FAC-B42D-33BF8BDE91B1}"/>
              </a:ext>
            </a:extLst>
          </p:cNvPr>
          <p:cNvSpPr txBox="1"/>
          <p:nvPr/>
        </p:nvSpPr>
        <p:spPr>
          <a:xfrm>
            <a:off x="2084108" y="4892129"/>
            <a:ext cx="9770932" cy="584775"/>
          </a:xfrm>
          <a:prstGeom prst="rect">
            <a:avLst/>
          </a:prstGeom>
          <a:noFill/>
        </p:spPr>
        <p:txBody>
          <a:bodyPr wrap="square" rtlCol="0">
            <a:spAutoFit/>
          </a:bodyPr>
          <a:lstStyle/>
          <a:p>
            <a:r>
              <a:rPr lang="fr-FR" sz="1600" dirty="0">
                <a:latin typeface="Open Sans"/>
              </a:rPr>
              <a:t>Possibilité pour le juge-commissaire de les mettre à charge du débiteur qui n’a pas mentionné la créance sur sa liste</a:t>
            </a:r>
          </a:p>
        </p:txBody>
      </p:sp>
      <p:sp>
        <p:nvSpPr>
          <p:cNvPr id="44" name="Flèche : droite 43">
            <a:extLst>
              <a:ext uri="{FF2B5EF4-FFF2-40B4-BE49-F238E27FC236}">
                <a16:creationId xmlns:a16="http://schemas.microsoft.com/office/drawing/2014/main" id="{C7435A2D-BA44-419F-98E6-36ADE2E9D181}"/>
              </a:ext>
            </a:extLst>
          </p:cNvPr>
          <p:cNvSpPr/>
          <p:nvPr/>
        </p:nvSpPr>
        <p:spPr>
          <a:xfrm>
            <a:off x="1557896" y="5024817"/>
            <a:ext cx="488547"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5" name="Picture 4" descr="Logo du contrat, document ou l'étiquette. La littérature, lettre, papier et  plume d'icône. Vector illustration Image Vectorielle Stock - Alamy">
            <a:extLst>
              <a:ext uri="{FF2B5EF4-FFF2-40B4-BE49-F238E27FC236}">
                <a16:creationId xmlns:a16="http://schemas.microsoft.com/office/drawing/2014/main" id="{7D9A599E-771E-4BCB-BC3D-8F9996C74813}"/>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9744" y="4221088"/>
            <a:ext cx="1181250" cy="1260000"/>
          </a:xfrm>
          <a:prstGeom prst="rect">
            <a:avLst/>
          </a:prstGeom>
          <a:noFill/>
          <a:extLst>
            <a:ext uri="{909E8E84-426E-40DD-AFC4-6F175D3DCCD1}">
              <a14:hiddenFill xmlns:a14="http://schemas.microsoft.com/office/drawing/2010/main">
                <a:solidFill>
                  <a:srgbClr val="FFFFFF"/>
                </a:solidFill>
              </a14:hiddenFill>
            </a:ext>
          </a:extLst>
        </p:spPr>
      </p:pic>
      <p:sp>
        <p:nvSpPr>
          <p:cNvPr id="46" name="Rectangle 45">
            <a:extLst>
              <a:ext uri="{FF2B5EF4-FFF2-40B4-BE49-F238E27FC236}">
                <a16:creationId xmlns:a16="http://schemas.microsoft.com/office/drawing/2014/main" id="{651743B0-0197-4257-B804-3C548F987F93}"/>
              </a:ext>
            </a:extLst>
          </p:cNvPr>
          <p:cNvSpPr/>
          <p:nvPr/>
        </p:nvSpPr>
        <p:spPr>
          <a:xfrm>
            <a:off x="1271464" y="5687537"/>
            <a:ext cx="10585176"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B53AB858-321F-4AD3-A6F4-346B91BAFB9D}"/>
              </a:ext>
            </a:extLst>
          </p:cNvPr>
          <p:cNvSpPr/>
          <p:nvPr/>
        </p:nvSpPr>
        <p:spPr>
          <a:xfrm>
            <a:off x="119336" y="5373216"/>
            <a:ext cx="12961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195215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Connector 8">
            <a:extLst>
              <a:ext uri="{FF2B5EF4-FFF2-40B4-BE49-F238E27FC236}">
                <a16:creationId xmlns:a16="http://schemas.microsoft.com/office/drawing/2014/main" id="{E85E0AE6-E854-4654-A1EF-DBA64FBDF54A}"/>
              </a:ext>
            </a:extLst>
          </p:cNvPr>
          <p:cNvCxnSpPr>
            <a:cxnSpLocks/>
          </p:cNvCxnSpPr>
          <p:nvPr/>
        </p:nvCxnSpPr>
        <p:spPr>
          <a:xfrm>
            <a:off x="935307" y="1772816"/>
            <a:ext cx="0" cy="2880320"/>
          </a:xfrm>
          <a:prstGeom prst="line">
            <a:avLst/>
          </a:prstGeom>
          <a:ln w="38100">
            <a:solidFill>
              <a:schemeClr val="accent6">
                <a:lumMod val="75000"/>
              </a:schemeClr>
            </a:solidFill>
            <a:prstDash val="sysDash"/>
            <a:bevel/>
          </a:ln>
        </p:spPr>
      </p:cxnSp>
      <p:sp>
        <p:nvSpPr>
          <p:cNvPr id="2" name="Espace réservé de la date 1">
            <a:extLst>
              <a:ext uri="{FF2B5EF4-FFF2-40B4-BE49-F238E27FC236}">
                <a16:creationId xmlns:a16="http://schemas.microsoft.com/office/drawing/2014/main" id="{4EABD334-41B4-4E1F-AB27-4427C1B1797D}"/>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F860316F-BE70-4BEB-AD59-E5F915FF5DE6}"/>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DCFE07C7-23D9-42F4-AF69-5A5D58FA99A4}"/>
              </a:ext>
            </a:extLst>
          </p:cNvPr>
          <p:cNvSpPr>
            <a:spLocks noGrp="1"/>
          </p:cNvSpPr>
          <p:nvPr>
            <p:ph type="sldNum" sz="quarter" idx="12"/>
          </p:nvPr>
        </p:nvSpPr>
        <p:spPr/>
        <p:txBody>
          <a:bodyPr/>
          <a:lstStyle/>
          <a:p>
            <a:fld id="{A7D2C6EA-A00E-474B-A989-EF59E4134B89}" type="slidenum">
              <a:rPr lang="fr-FR" smtClean="0"/>
              <a:t>58</a:t>
            </a:fld>
            <a:endParaRPr lang="fr-FR" dirty="0"/>
          </a:p>
        </p:txBody>
      </p:sp>
      <p:sp>
        <p:nvSpPr>
          <p:cNvPr id="25" name="ZoneTexte 17">
            <a:extLst>
              <a:ext uri="{FF2B5EF4-FFF2-40B4-BE49-F238E27FC236}">
                <a16:creationId xmlns:a16="http://schemas.microsoft.com/office/drawing/2014/main" id="{6E1E474C-3454-41E8-910A-F1D46CCEA827}"/>
              </a:ext>
            </a:extLst>
          </p:cNvPr>
          <p:cNvSpPr txBox="1"/>
          <p:nvPr/>
        </p:nvSpPr>
        <p:spPr>
          <a:xfrm>
            <a:off x="1775521" y="26098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La demande de relevé de forclusion (2) </a:t>
            </a:r>
          </a:p>
        </p:txBody>
      </p:sp>
      <p:sp>
        <p:nvSpPr>
          <p:cNvPr id="26" name="ZoneTexte 18">
            <a:hlinkClick r:id="rId2" action="ppaction://hlinksldjump"/>
            <a:extLst>
              <a:ext uri="{FF2B5EF4-FFF2-40B4-BE49-F238E27FC236}">
                <a16:creationId xmlns:a16="http://schemas.microsoft.com/office/drawing/2014/main" id="{5BBC363E-43B6-49D3-B606-15794FABB62D}"/>
              </a:ext>
            </a:extLst>
          </p:cNvPr>
          <p:cNvSpPr txBox="1"/>
          <p:nvPr/>
        </p:nvSpPr>
        <p:spPr>
          <a:xfrm>
            <a:off x="0" y="26064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25 </a:t>
            </a:r>
          </a:p>
        </p:txBody>
      </p:sp>
      <p:sp>
        <p:nvSpPr>
          <p:cNvPr id="19" name="ZoneTexte 18">
            <a:extLst>
              <a:ext uri="{FF2B5EF4-FFF2-40B4-BE49-F238E27FC236}">
                <a16:creationId xmlns:a16="http://schemas.microsoft.com/office/drawing/2014/main" id="{D1059C13-DF47-4017-BFFB-02BC7DB5C5A1}"/>
              </a:ext>
            </a:extLst>
          </p:cNvPr>
          <p:cNvSpPr txBox="1"/>
          <p:nvPr/>
        </p:nvSpPr>
        <p:spPr>
          <a:xfrm>
            <a:off x="1703512" y="1412776"/>
            <a:ext cx="10153128" cy="584775"/>
          </a:xfrm>
          <a:prstGeom prst="rect">
            <a:avLst/>
          </a:prstGeom>
          <a:noFill/>
        </p:spPr>
        <p:txBody>
          <a:bodyPr wrap="square" rtlCol="0">
            <a:spAutoFit/>
          </a:bodyPr>
          <a:lstStyle/>
          <a:p>
            <a:r>
              <a:rPr lang="fr-FR" sz="1600" dirty="0">
                <a:latin typeface="Open Sans"/>
              </a:rPr>
              <a:t>La demande en relevé de forclusion ne peut être exercée que dans le délai de 6 mois, à compter de la publication du jugement d’ouverture au BODACC</a:t>
            </a:r>
          </a:p>
        </p:txBody>
      </p:sp>
      <p:sp>
        <p:nvSpPr>
          <p:cNvPr id="9" name="Rectangle 8">
            <a:extLst>
              <a:ext uri="{FF2B5EF4-FFF2-40B4-BE49-F238E27FC236}">
                <a16:creationId xmlns:a16="http://schemas.microsoft.com/office/drawing/2014/main" id="{D0E7D1C7-8795-45A6-87B5-EBEE9750C3DB}"/>
              </a:ext>
            </a:extLst>
          </p:cNvPr>
          <p:cNvSpPr/>
          <p:nvPr/>
        </p:nvSpPr>
        <p:spPr>
          <a:xfrm>
            <a:off x="119336" y="3035452"/>
            <a:ext cx="12961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B53AB858-321F-4AD3-A6F4-346B91BAFB9D}"/>
              </a:ext>
            </a:extLst>
          </p:cNvPr>
          <p:cNvSpPr/>
          <p:nvPr/>
        </p:nvSpPr>
        <p:spPr>
          <a:xfrm>
            <a:off x="119336" y="5373216"/>
            <a:ext cx="12961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0" name="Picture 2" descr="Icône justice - Ville d'Argentan">
            <a:extLst>
              <a:ext uri="{FF2B5EF4-FFF2-40B4-BE49-F238E27FC236}">
                <a16:creationId xmlns:a16="http://schemas.microsoft.com/office/drawing/2014/main" id="{70F69A92-AD52-4BBD-BBCA-4EF587397A04}"/>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9376" y="1268760"/>
            <a:ext cx="900000" cy="900000"/>
          </a:xfrm>
          <a:prstGeom prst="rect">
            <a:avLst/>
          </a:prstGeom>
          <a:noFill/>
          <a:extLst>
            <a:ext uri="{909E8E84-426E-40DD-AFC4-6F175D3DCCD1}">
              <a14:hiddenFill xmlns:a14="http://schemas.microsoft.com/office/drawing/2010/main">
                <a:solidFill>
                  <a:srgbClr val="FFFFFF"/>
                </a:solidFill>
              </a14:hiddenFill>
            </a:ext>
          </a:extLst>
        </p:spPr>
      </p:pic>
      <p:sp>
        <p:nvSpPr>
          <p:cNvPr id="31" name="ZoneTexte 30">
            <a:extLst>
              <a:ext uri="{FF2B5EF4-FFF2-40B4-BE49-F238E27FC236}">
                <a16:creationId xmlns:a16="http://schemas.microsoft.com/office/drawing/2014/main" id="{F2E32399-79B1-4FCD-9FEB-B92E9EA47C1F}"/>
              </a:ext>
            </a:extLst>
          </p:cNvPr>
          <p:cNvSpPr txBox="1"/>
          <p:nvPr/>
        </p:nvSpPr>
        <p:spPr>
          <a:xfrm>
            <a:off x="1703512" y="2908290"/>
            <a:ext cx="10153128" cy="584775"/>
          </a:xfrm>
          <a:prstGeom prst="rect">
            <a:avLst/>
          </a:prstGeom>
          <a:noFill/>
        </p:spPr>
        <p:txBody>
          <a:bodyPr wrap="square" rtlCol="0">
            <a:spAutoFit/>
          </a:bodyPr>
          <a:lstStyle/>
          <a:p>
            <a:r>
              <a:rPr lang="fr-FR" sz="1600" dirty="0">
                <a:latin typeface="Open Sans"/>
              </a:rPr>
              <a:t>Le créancier n’a aucune obligation de déclarer sa créance avant de saisir le juge-commissaire d’une demande de relevé de la forclusion</a:t>
            </a:r>
          </a:p>
        </p:txBody>
      </p:sp>
      <p:pic>
        <p:nvPicPr>
          <p:cNvPr id="33" name="Picture 2" descr="Icône justice - Ville d'Argentan">
            <a:extLst>
              <a:ext uri="{FF2B5EF4-FFF2-40B4-BE49-F238E27FC236}">
                <a16:creationId xmlns:a16="http://schemas.microsoft.com/office/drawing/2014/main" id="{645D953F-37CF-4056-BA0E-D18944DE0470}"/>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9376" y="2745024"/>
            <a:ext cx="900000" cy="900000"/>
          </a:xfrm>
          <a:prstGeom prst="rect">
            <a:avLst/>
          </a:prstGeom>
          <a:noFill/>
          <a:extLst>
            <a:ext uri="{909E8E84-426E-40DD-AFC4-6F175D3DCCD1}">
              <a14:hiddenFill xmlns:a14="http://schemas.microsoft.com/office/drawing/2010/main">
                <a:solidFill>
                  <a:srgbClr val="FFFFFF"/>
                </a:solidFill>
              </a14:hiddenFill>
            </a:ext>
          </a:extLst>
        </p:spPr>
      </p:pic>
      <p:sp>
        <p:nvSpPr>
          <p:cNvPr id="34" name="ZoneTexte 33">
            <a:extLst>
              <a:ext uri="{FF2B5EF4-FFF2-40B4-BE49-F238E27FC236}">
                <a16:creationId xmlns:a16="http://schemas.microsoft.com/office/drawing/2014/main" id="{246174E5-D028-4CC2-9A58-F9608B456F57}"/>
              </a:ext>
            </a:extLst>
          </p:cNvPr>
          <p:cNvSpPr txBox="1"/>
          <p:nvPr/>
        </p:nvSpPr>
        <p:spPr>
          <a:xfrm>
            <a:off x="1703512" y="4420458"/>
            <a:ext cx="10153128" cy="584775"/>
          </a:xfrm>
          <a:prstGeom prst="rect">
            <a:avLst/>
          </a:prstGeom>
          <a:noFill/>
        </p:spPr>
        <p:txBody>
          <a:bodyPr wrap="square" rtlCol="0">
            <a:spAutoFit/>
          </a:bodyPr>
          <a:lstStyle/>
          <a:p>
            <a:r>
              <a:rPr lang="fr-FR" sz="1600" dirty="0">
                <a:latin typeface="Open Sans"/>
              </a:rPr>
              <a:t>Le juge-commissaire saisi doit se prononcer exclusivement sur le relevé de forclusion, sans pouvoir traiter ni l’existence, ni l’admission de la créance, qui doit suivre la procédure de vérification par le mandataire</a:t>
            </a:r>
          </a:p>
        </p:txBody>
      </p:sp>
      <p:pic>
        <p:nvPicPr>
          <p:cNvPr id="35" name="Picture 2" descr="Icône justice - Ville d'Argentan">
            <a:extLst>
              <a:ext uri="{FF2B5EF4-FFF2-40B4-BE49-F238E27FC236}">
                <a16:creationId xmlns:a16="http://schemas.microsoft.com/office/drawing/2014/main" id="{95FCA9D3-04A2-4C3F-A6C8-9F13F2B393CD}"/>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9376" y="4257192"/>
            <a:ext cx="900000" cy="9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6261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8">
            <a:extLst>
              <a:ext uri="{FF2B5EF4-FFF2-40B4-BE49-F238E27FC236}">
                <a16:creationId xmlns:a16="http://schemas.microsoft.com/office/drawing/2014/main" id="{A1D83AC3-A17D-4B73-99F8-73926C1A81FC}"/>
              </a:ext>
            </a:extLst>
          </p:cNvPr>
          <p:cNvCxnSpPr>
            <a:cxnSpLocks/>
          </p:cNvCxnSpPr>
          <p:nvPr/>
        </p:nvCxnSpPr>
        <p:spPr>
          <a:xfrm>
            <a:off x="791291" y="1638425"/>
            <a:ext cx="0" cy="4382863"/>
          </a:xfrm>
          <a:prstGeom prst="line">
            <a:avLst/>
          </a:prstGeom>
          <a:ln w="38100">
            <a:solidFill>
              <a:schemeClr val="accent2">
                <a:lumMod val="75000"/>
              </a:schemeClr>
            </a:solidFill>
            <a:prstDash val="sysDash"/>
            <a:bevel/>
          </a:ln>
        </p:spPr>
      </p:cxnSp>
      <p:sp>
        <p:nvSpPr>
          <p:cNvPr id="2" name="Espace réservé de la date 1">
            <a:extLst>
              <a:ext uri="{FF2B5EF4-FFF2-40B4-BE49-F238E27FC236}">
                <a16:creationId xmlns:a16="http://schemas.microsoft.com/office/drawing/2014/main" id="{4EABD334-41B4-4E1F-AB27-4427C1B1797D}"/>
              </a:ext>
            </a:extLst>
          </p:cNvPr>
          <p:cNvSpPr>
            <a:spLocks noGrp="1"/>
          </p:cNvSpPr>
          <p:nvPr>
            <p:ph type="dt" sz="half" idx="10"/>
          </p:nvPr>
        </p:nvSpPr>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F860316F-BE70-4BEB-AD59-E5F915FF5DE6}"/>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DCFE07C7-23D9-42F4-AF69-5A5D58FA99A4}"/>
              </a:ext>
            </a:extLst>
          </p:cNvPr>
          <p:cNvSpPr>
            <a:spLocks noGrp="1"/>
          </p:cNvSpPr>
          <p:nvPr>
            <p:ph type="sldNum" sz="quarter" idx="12"/>
          </p:nvPr>
        </p:nvSpPr>
        <p:spPr/>
        <p:txBody>
          <a:bodyPr/>
          <a:lstStyle/>
          <a:p>
            <a:fld id="{A7D2C6EA-A00E-474B-A989-EF59E4134B89}" type="slidenum">
              <a:rPr lang="fr-FR" smtClean="0"/>
              <a:t>59</a:t>
            </a:fld>
            <a:endParaRPr lang="fr-FR" dirty="0"/>
          </a:p>
        </p:txBody>
      </p:sp>
      <p:sp>
        <p:nvSpPr>
          <p:cNvPr id="25" name="ZoneTexte 17">
            <a:extLst>
              <a:ext uri="{FF2B5EF4-FFF2-40B4-BE49-F238E27FC236}">
                <a16:creationId xmlns:a16="http://schemas.microsoft.com/office/drawing/2014/main" id="{6E1E474C-3454-41E8-910A-F1D46CCEA827}"/>
              </a:ext>
            </a:extLst>
          </p:cNvPr>
          <p:cNvSpPr txBox="1"/>
          <p:nvPr/>
        </p:nvSpPr>
        <p:spPr>
          <a:xfrm>
            <a:off x="1775521" y="260987"/>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latin typeface="Vijaya" panose="02020604020202020204" pitchFamily="18" charset="0"/>
                <a:cs typeface="Vijaya" panose="02020604020202020204" pitchFamily="18" charset="0"/>
              </a:rPr>
              <a:t>Les conditions pour être relevé de la forclusion </a:t>
            </a:r>
          </a:p>
        </p:txBody>
      </p:sp>
      <p:sp>
        <p:nvSpPr>
          <p:cNvPr id="26" name="ZoneTexte 18">
            <a:hlinkClick r:id="rId2" action="ppaction://hlinksldjump"/>
            <a:extLst>
              <a:ext uri="{FF2B5EF4-FFF2-40B4-BE49-F238E27FC236}">
                <a16:creationId xmlns:a16="http://schemas.microsoft.com/office/drawing/2014/main" id="{5BBC363E-43B6-49D3-B606-15794FABB62D}"/>
              </a:ext>
            </a:extLst>
          </p:cNvPr>
          <p:cNvSpPr txBox="1"/>
          <p:nvPr/>
        </p:nvSpPr>
        <p:spPr>
          <a:xfrm>
            <a:off x="0" y="260648"/>
            <a:ext cx="1415480"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26 </a:t>
            </a:r>
          </a:p>
        </p:txBody>
      </p:sp>
      <p:sp>
        <p:nvSpPr>
          <p:cNvPr id="19" name="ZoneTexte 18">
            <a:extLst>
              <a:ext uri="{FF2B5EF4-FFF2-40B4-BE49-F238E27FC236}">
                <a16:creationId xmlns:a16="http://schemas.microsoft.com/office/drawing/2014/main" id="{D1059C13-DF47-4017-BFFB-02BC7DB5C5A1}"/>
              </a:ext>
            </a:extLst>
          </p:cNvPr>
          <p:cNvSpPr txBox="1"/>
          <p:nvPr/>
        </p:nvSpPr>
        <p:spPr>
          <a:xfrm>
            <a:off x="1703512" y="1163603"/>
            <a:ext cx="10153128" cy="338554"/>
          </a:xfrm>
          <a:prstGeom prst="rect">
            <a:avLst/>
          </a:prstGeom>
          <a:noFill/>
        </p:spPr>
        <p:txBody>
          <a:bodyPr wrap="square" rtlCol="0">
            <a:spAutoFit/>
          </a:bodyPr>
          <a:lstStyle/>
          <a:p>
            <a:r>
              <a:rPr lang="fr-FR" sz="1600" dirty="0">
                <a:latin typeface="Open Sans"/>
              </a:rPr>
              <a:t>Pour être relevé de la forclusion, le créancier doit établir que sa défaillance :</a:t>
            </a:r>
          </a:p>
        </p:txBody>
      </p:sp>
      <p:sp>
        <p:nvSpPr>
          <p:cNvPr id="9" name="Rectangle 8">
            <a:extLst>
              <a:ext uri="{FF2B5EF4-FFF2-40B4-BE49-F238E27FC236}">
                <a16:creationId xmlns:a16="http://schemas.microsoft.com/office/drawing/2014/main" id="{D0E7D1C7-8795-45A6-87B5-EBEE9750C3DB}"/>
              </a:ext>
            </a:extLst>
          </p:cNvPr>
          <p:cNvSpPr/>
          <p:nvPr/>
        </p:nvSpPr>
        <p:spPr>
          <a:xfrm>
            <a:off x="119336" y="3035452"/>
            <a:ext cx="12961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B53AB858-321F-4AD3-A6F4-346B91BAFB9D}"/>
              </a:ext>
            </a:extLst>
          </p:cNvPr>
          <p:cNvSpPr/>
          <p:nvPr/>
        </p:nvSpPr>
        <p:spPr>
          <a:xfrm>
            <a:off x="119336" y="5373216"/>
            <a:ext cx="12961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ZoneTexte 30">
            <a:extLst>
              <a:ext uri="{FF2B5EF4-FFF2-40B4-BE49-F238E27FC236}">
                <a16:creationId xmlns:a16="http://schemas.microsoft.com/office/drawing/2014/main" id="{F2E32399-79B1-4FCD-9FEB-B92E9EA47C1F}"/>
              </a:ext>
            </a:extLst>
          </p:cNvPr>
          <p:cNvSpPr txBox="1"/>
          <p:nvPr/>
        </p:nvSpPr>
        <p:spPr>
          <a:xfrm>
            <a:off x="1703512" y="2716149"/>
            <a:ext cx="10153128" cy="584775"/>
          </a:xfrm>
          <a:prstGeom prst="rect">
            <a:avLst/>
          </a:prstGeom>
          <a:noFill/>
        </p:spPr>
        <p:txBody>
          <a:bodyPr wrap="square" rtlCol="0">
            <a:spAutoFit/>
          </a:bodyPr>
          <a:lstStyle/>
          <a:p>
            <a:r>
              <a:rPr lang="fr-FR" sz="1600" dirty="0">
                <a:latin typeface="Open Sans"/>
              </a:rPr>
              <a:t>Il ne s’agit pas de 2 conditions cumulatives, il suffit que l’une des deux soit applicable pour que le juge commissaire relève le créancier de la forclusion</a:t>
            </a:r>
          </a:p>
        </p:txBody>
      </p:sp>
      <p:sp>
        <p:nvSpPr>
          <p:cNvPr id="34" name="ZoneTexte 33">
            <a:extLst>
              <a:ext uri="{FF2B5EF4-FFF2-40B4-BE49-F238E27FC236}">
                <a16:creationId xmlns:a16="http://schemas.microsoft.com/office/drawing/2014/main" id="{246174E5-D028-4CC2-9A58-F9608B456F57}"/>
              </a:ext>
            </a:extLst>
          </p:cNvPr>
          <p:cNvSpPr txBox="1"/>
          <p:nvPr/>
        </p:nvSpPr>
        <p:spPr>
          <a:xfrm>
            <a:off x="1703512" y="3994835"/>
            <a:ext cx="10297144" cy="584775"/>
          </a:xfrm>
          <a:prstGeom prst="rect">
            <a:avLst/>
          </a:prstGeom>
          <a:noFill/>
        </p:spPr>
        <p:txBody>
          <a:bodyPr wrap="square" rtlCol="0">
            <a:spAutoFit/>
          </a:bodyPr>
          <a:lstStyle/>
          <a:p>
            <a:r>
              <a:rPr lang="fr-FR" sz="1600" dirty="0">
                <a:latin typeface="Open Sans"/>
              </a:rPr>
              <a:t>Le créancier dont la créance a été portée à la connaissance du mandataire pour un montant erroné ou incomplet peut-il être relevé de forclusion sur le fondement de l’omission de la liste ou n’est pas due à son fait ?</a:t>
            </a:r>
          </a:p>
        </p:txBody>
      </p:sp>
      <p:pic>
        <p:nvPicPr>
          <p:cNvPr id="3074" name="Picture 2" descr="Icône De La Justice. Vecteur Un Marteau Juridique Qui A Renoncé à Une  Affaire Devant La Cour De Justice. | Vecteur Premium">
            <a:extLst>
              <a:ext uri="{FF2B5EF4-FFF2-40B4-BE49-F238E27FC236}">
                <a16:creationId xmlns:a16="http://schemas.microsoft.com/office/drawing/2014/main" id="{2A818B5B-0B8E-4B43-9B6D-C8FB78294B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344" y="1298353"/>
            <a:ext cx="1347513" cy="900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Icône De La Justice. Vecteur Un Marteau Juridique Qui A Renoncé à Une  Affaire Devant La Cour De Justice. | Vecteur Premium">
            <a:extLst>
              <a:ext uri="{FF2B5EF4-FFF2-40B4-BE49-F238E27FC236}">
                <a16:creationId xmlns:a16="http://schemas.microsoft.com/office/drawing/2014/main" id="{73DB5CC7-3BA9-4976-A73D-00E89493EC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852" y="2529000"/>
            <a:ext cx="1347513" cy="900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Icône De La Justice. Vecteur Un Marteau Juridique Qui A Renoncé à Une  Affaire Devant La Cour De Justice. | Vecteur Premium">
            <a:extLst>
              <a:ext uri="{FF2B5EF4-FFF2-40B4-BE49-F238E27FC236}">
                <a16:creationId xmlns:a16="http://schemas.microsoft.com/office/drawing/2014/main" id="{D15F2CA2-C582-48B8-8794-872D724921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59" y="3749402"/>
            <a:ext cx="1482264" cy="990000"/>
          </a:xfrm>
          <a:prstGeom prst="rect">
            <a:avLst/>
          </a:prstGeom>
          <a:noFill/>
          <a:extLst>
            <a:ext uri="{909E8E84-426E-40DD-AFC4-6F175D3DCCD1}">
              <a14:hiddenFill xmlns:a14="http://schemas.microsoft.com/office/drawing/2010/main">
                <a:solidFill>
                  <a:srgbClr val="FFFFFF"/>
                </a:solidFill>
              </a14:hiddenFill>
            </a:ext>
          </a:extLst>
        </p:spPr>
      </p:pic>
      <p:sp>
        <p:nvSpPr>
          <p:cNvPr id="20" name="ZoneTexte 19">
            <a:extLst>
              <a:ext uri="{FF2B5EF4-FFF2-40B4-BE49-F238E27FC236}">
                <a16:creationId xmlns:a16="http://schemas.microsoft.com/office/drawing/2014/main" id="{3B53B398-35EF-445D-9982-C42C87A4ACCC}"/>
              </a:ext>
            </a:extLst>
          </p:cNvPr>
          <p:cNvSpPr txBox="1"/>
          <p:nvPr/>
        </p:nvSpPr>
        <p:spPr>
          <a:xfrm>
            <a:off x="2495600" y="1405387"/>
            <a:ext cx="9359440" cy="338554"/>
          </a:xfrm>
          <a:prstGeom prst="rect">
            <a:avLst/>
          </a:prstGeom>
          <a:noFill/>
        </p:spPr>
        <p:txBody>
          <a:bodyPr wrap="square" rtlCol="0">
            <a:spAutoFit/>
          </a:bodyPr>
          <a:lstStyle/>
          <a:p>
            <a:r>
              <a:rPr lang="fr-FR" sz="1600" dirty="0">
                <a:latin typeface="Open Sans"/>
              </a:rPr>
              <a:t>soit n’est pas due à son fait,</a:t>
            </a:r>
          </a:p>
        </p:txBody>
      </p:sp>
      <p:sp>
        <p:nvSpPr>
          <p:cNvPr id="21" name="ZoneTexte 20">
            <a:extLst>
              <a:ext uri="{FF2B5EF4-FFF2-40B4-BE49-F238E27FC236}">
                <a16:creationId xmlns:a16="http://schemas.microsoft.com/office/drawing/2014/main" id="{A9043BE0-B9EC-49F5-B500-B433A8F670B8}"/>
              </a:ext>
            </a:extLst>
          </p:cNvPr>
          <p:cNvSpPr txBox="1"/>
          <p:nvPr/>
        </p:nvSpPr>
        <p:spPr>
          <a:xfrm>
            <a:off x="2494000" y="1682912"/>
            <a:ext cx="9359440" cy="584775"/>
          </a:xfrm>
          <a:prstGeom prst="rect">
            <a:avLst/>
          </a:prstGeom>
          <a:noFill/>
        </p:spPr>
        <p:txBody>
          <a:bodyPr wrap="square" rtlCol="0">
            <a:spAutoFit/>
          </a:bodyPr>
          <a:lstStyle/>
          <a:p>
            <a:r>
              <a:rPr lang="fr-FR" sz="1600" dirty="0">
                <a:latin typeface="Open Sans"/>
              </a:rPr>
              <a:t>soit elle est due à une omission du débiteur lors de l’établissement de la liste prévue au deuxième alinéa de l’article L. 622-6</a:t>
            </a:r>
          </a:p>
        </p:txBody>
      </p:sp>
      <p:sp>
        <p:nvSpPr>
          <p:cNvPr id="6" name="Flèche : droite 5">
            <a:extLst>
              <a:ext uri="{FF2B5EF4-FFF2-40B4-BE49-F238E27FC236}">
                <a16:creationId xmlns:a16="http://schemas.microsoft.com/office/drawing/2014/main" id="{6E3A57FC-6633-4652-B988-A60925362FB4}"/>
              </a:ext>
            </a:extLst>
          </p:cNvPr>
          <p:cNvSpPr/>
          <p:nvPr/>
        </p:nvSpPr>
        <p:spPr>
          <a:xfrm>
            <a:off x="1847528" y="1538260"/>
            <a:ext cx="432048" cy="144016"/>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lèche : droite 22">
            <a:extLst>
              <a:ext uri="{FF2B5EF4-FFF2-40B4-BE49-F238E27FC236}">
                <a16:creationId xmlns:a16="http://schemas.microsoft.com/office/drawing/2014/main" id="{8CC2086F-DEAD-403A-9512-422A8E5DB818}"/>
              </a:ext>
            </a:extLst>
          </p:cNvPr>
          <p:cNvSpPr/>
          <p:nvPr/>
        </p:nvSpPr>
        <p:spPr>
          <a:xfrm>
            <a:off x="1855553" y="1864792"/>
            <a:ext cx="432048" cy="144016"/>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C42D0239-A25F-433A-8450-B8F92124BF2A}"/>
              </a:ext>
            </a:extLst>
          </p:cNvPr>
          <p:cNvSpPr txBox="1"/>
          <p:nvPr/>
        </p:nvSpPr>
        <p:spPr>
          <a:xfrm>
            <a:off x="1690864" y="5242495"/>
            <a:ext cx="10153128" cy="584775"/>
          </a:xfrm>
          <a:prstGeom prst="rect">
            <a:avLst/>
          </a:prstGeom>
          <a:noFill/>
        </p:spPr>
        <p:txBody>
          <a:bodyPr wrap="square" rtlCol="0">
            <a:spAutoFit/>
          </a:bodyPr>
          <a:lstStyle/>
          <a:p>
            <a:r>
              <a:rPr lang="fr-FR" sz="1600" dirty="0">
                <a:latin typeface="Open Sans"/>
              </a:rPr>
              <a:t>Si le créancier est relevé de la forclusion, il dispose d’un délai d’un mois à compter de la notification de l’ordonnance, pour effectuer sa déclaration de créance</a:t>
            </a:r>
          </a:p>
        </p:txBody>
      </p:sp>
      <p:pic>
        <p:nvPicPr>
          <p:cNvPr id="27" name="Picture 2" descr="Icône De La Justice. Vecteur Un Marteau Juridique Qui A Renoncé à Une  Affaire Devant La Cour De Justice. | Vecteur Premium">
            <a:extLst>
              <a:ext uri="{FF2B5EF4-FFF2-40B4-BE49-F238E27FC236}">
                <a16:creationId xmlns:a16="http://schemas.microsoft.com/office/drawing/2014/main" id="{7818CE06-86C4-414B-8CC2-42D6DB608A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11" y="4997062"/>
            <a:ext cx="1482264" cy="99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3938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EABD334-41B4-4E1F-AB27-4427C1B1797D}"/>
              </a:ext>
            </a:extLst>
          </p:cNvPr>
          <p:cNvSpPr>
            <a:spLocks noGrp="1"/>
          </p:cNvSpPr>
          <p:nvPr>
            <p:ph type="dt" sz="half" idx="10"/>
          </p:nvPr>
        </p:nvSpPr>
        <p:spPr>
          <a:xfrm>
            <a:off x="38100" y="6525344"/>
            <a:ext cx="2743200" cy="243756"/>
          </a:xfrm>
        </p:spPr>
        <p:txBody>
          <a:bodyPr/>
          <a:lstStyle/>
          <a:p>
            <a:r>
              <a:rPr lang="fr-FR"/>
              <a:t>15/12/2020</a:t>
            </a:r>
            <a:endParaRPr lang="fr-FR" dirty="0"/>
          </a:p>
        </p:txBody>
      </p:sp>
      <p:sp>
        <p:nvSpPr>
          <p:cNvPr id="3" name="Espace réservé du pied de page 2">
            <a:extLst>
              <a:ext uri="{FF2B5EF4-FFF2-40B4-BE49-F238E27FC236}">
                <a16:creationId xmlns:a16="http://schemas.microsoft.com/office/drawing/2014/main" id="{F860316F-BE70-4BEB-AD59-E5F915FF5DE6}"/>
              </a:ext>
            </a:extLst>
          </p:cNvPr>
          <p:cNvSpPr>
            <a:spLocks noGrp="1"/>
          </p:cNvSpPr>
          <p:nvPr>
            <p:ph type="ftr" sz="quarter" idx="11"/>
          </p:nvPr>
        </p:nvSpPr>
        <p:spPr>
          <a:xfrm>
            <a:off x="4038600" y="6525344"/>
            <a:ext cx="4114800" cy="243756"/>
          </a:xfrm>
        </p:spPr>
        <p:txBody>
          <a:bodyPr/>
          <a:lstStyle/>
          <a:p>
            <a:r>
              <a:rPr lang="fr-FR"/>
              <a:t>Déclaration et verification des créances antérieures</a:t>
            </a:r>
            <a:endParaRPr lang="fr-FR" dirty="0"/>
          </a:p>
        </p:txBody>
      </p:sp>
      <p:sp>
        <p:nvSpPr>
          <p:cNvPr id="4" name="Espace réservé du numéro de diapositive 3">
            <a:extLst>
              <a:ext uri="{FF2B5EF4-FFF2-40B4-BE49-F238E27FC236}">
                <a16:creationId xmlns:a16="http://schemas.microsoft.com/office/drawing/2014/main" id="{DCFE07C7-23D9-42F4-AF69-5A5D58FA99A4}"/>
              </a:ext>
            </a:extLst>
          </p:cNvPr>
          <p:cNvSpPr>
            <a:spLocks noGrp="1"/>
          </p:cNvSpPr>
          <p:nvPr>
            <p:ph type="sldNum" sz="quarter" idx="12"/>
          </p:nvPr>
        </p:nvSpPr>
        <p:spPr>
          <a:xfrm>
            <a:off x="9401175" y="6525344"/>
            <a:ext cx="2743200" cy="243756"/>
          </a:xfrm>
        </p:spPr>
        <p:txBody>
          <a:bodyPr/>
          <a:lstStyle/>
          <a:p>
            <a:fld id="{A7D2C6EA-A00E-474B-A989-EF59E4134B89}" type="slidenum">
              <a:rPr lang="fr-FR" smtClean="0"/>
              <a:t>60</a:t>
            </a:fld>
            <a:endParaRPr lang="fr-FR" dirty="0"/>
          </a:p>
        </p:txBody>
      </p:sp>
      <p:pic>
        <p:nvPicPr>
          <p:cNvPr id="28" name="Picture 132"/>
          <p:cNvPicPr>
            <a:picLocks/>
          </p:cNvPicPr>
          <p:nvPr/>
        </p:nvPicPr>
        <p:blipFill>
          <a:blip r:embed="rId2"/>
          <a:stretch>
            <a:fillRect/>
          </a:stretch>
        </p:blipFill>
        <p:spPr>
          <a:xfrm>
            <a:off x="479376" y="188640"/>
            <a:ext cx="10945216" cy="6259990"/>
          </a:xfrm>
          <a:prstGeom prst="rect">
            <a:avLst/>
          </a:prstGeom>
        </p:spPr>
      </p:pic>
      <p:sp>
        <p:nvSpPr>
          <p:cNvPr id="6" name="ZoneTexte 18">
            <a:hlinkClick r:id="rId3" action="ppaction://hlinksldjump"/>
            <a:extLst>
              <a:ext uri="{FF2B5EF4-FFF2-40B4-BE49-F238E27FC236}">
                <a16:creationId xmlns:a16="http://schemas.microsoft.com/office/drawing/2014/main" id="{B8231144-1E0E-46D5-8834-8529F41DEA1E}"/>
              </a:ext>
            </a:extLst>
          </p:cNvPr>
          <p:cNvSpPr txBox="1"/>
          <p:nvPr/>
        </p:nvSpPr>
        <p:spPr>
          <a:xfrm>
            <a:off x="0" y="447055"/>
            <a:ext cx="983432" cy="461665"/>
          </a:xfrm>
          <a:prstGeom prst="rect">
            <a:avLst/>
          </a:prstGeom>
          <a:solidFill>
            <a:schemeClr val="bg1">
              <a:lumMod val="85000"/>
            </a:schemeClr>
          </a:solidFill>
          <a:ln w="38100">
            <a:solidFill>
              <a:schemeClr val="bg1">
                <a:lumMod val="65000"/>
              </a:schemeClr>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latin typeface="Vijaya" panose="02020604020202020204" pitchFamily="18" charset="0"/>
                <a:cs typeface="Vijaya" panose="02020604020202020204" pitchFamily="18" charset="0"/>
              </a:rPr>
              <a:t>27 </a:t>
            </a:r>
          </a:p>
        </p:txBody>
      </p:sp>
    </p:spTree>
    <p:extLst>
      <p:ext uri="{BB962C8B-B14F-4D97-AF65-F5344CB8AC3E}">
        <p14:creationId xmlns:p14="http://schemas.microsoft.com/office/powerpoint/2010/main" val="23538371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Ellipse 34">
            <a:extLst>
              <a:ext uri="{FF2B5EF4-FFF2-40B4-BE49-F238E27FC236}">
                <a16:creationId xmlns:a16="http://schemas.microsoft.com/office/drawing/2014/main" id="{54014386-1576-4314-B762-96BE6B6807E6}"/>
              </a:ext>
            </a:extLst>
          </p:cNvPr>
          <p:cNvSpPr/>
          <p:nvPr/>
        </p:nvSpPr>
        <p:spPr>
          <a:xfrm>
            <a:off x="191344" y="3755173"/>
            <a:ext cx="648072" cy="648072"/>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A7C0DF4C-C17D-4378-BF9F-2819043A4D73}"/>
              </a:ext>
            </a:extLst>
          </p:cNvPr>
          <p:cNvSpPr/>
          <p:nvPr/>
        </p:nvSpPr>
        <p:spPr>
          <a:xfrm>
            <a:off x="191344" y="1412776"/>
            <a:ext cx="648072" cy="648072"/>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space réservé de la date 20">
            <a:extLst>
              <a:ext uri="{FF2B5EF4-FFF2-40B4-BE49-F238E27FC236}">
                <a16:creationId xmlns:a16="http://schemas.microsoft.com/office/drawing/2014/main" id="{4F6F4EF2-6726-45D6-9B80-87006473BE15}"/>
              </a:ext>
            </a:extLst>
          </p:cNvPr>
          <p:cNvSpPr>
            <a:spLocks noGrp="1"/>
          </p:cNvSpPr>
          <p:nvPr>
            <p:ph type="dt" sz="half" idx="10"/>
          </p:nvPr>
        </p:nvSpPr>
        <p:spPr/>
        <p:txBody>
          <a:bodyPr/>
          <a:lstStyle/>
          <a:p>
            <a:r>
              <a:rPr lang="fr-FR"/>
              <a:t>15/12/2020</a:t>
            </a:r>
            <a:endParaRPr lang="fr-FR" dirty="0"/>
          </a:p>
        </p:txBody>
      </p:sp>
      <p:sp>
        <p:nvSpPr>
          <p:cNvPr id="22" name="Espace réservé du pied de page 21">
            <a:extLst>
              <a:ext uri="{FF2B5EF4-FFF2-40B4-BE49-F238E27FC236}">
                <a16:creationId xmlns:a16="http://schemas.microsoft.com/office/drawing/2014/main" id="{D20F2875-4DA0-4234-BDC1-0D0AEB2216FC}"/>
              </a:ext>
            </a:extLst>
          </p:cNvPr>
          <p:cNvSpPr>
            <a:spLocks noGrp="1"/>
          </p:cNvSpPr>
          <p:nvPr>
            <p:ph type="ftr" sz="quarter" idx="11"/>
          </p:nvPr>
        </p:nvSpPr>
        <p:spPr/>
        <p:txBody>
          <a:bodyPr/>
          <a:lstStyle/>
          <a:p>
            <a:r>
              <a:rPr lang="fr-FR"/>
              <a:t>Déclaration et verification des créances antérieures</a:t>
            </a:r>
            <a:endParaRPr lang="fr-FR" dirty="0"/>
          </a:p>
        </p:txBody>
      </p:sp>
      <p:sp>
        <p:nvSpPr>
          <p:cNvPr id="23" name="Espace réservé du numéro de diapositive 22">
            <a:extLst>
              <a:ext uri="{FF2B5EF4-FFF2-40B4-BE49-F238E27FC236}">
                <a16:creationId xmlns:a16="http://schemas.microsoft.com/office/drawing/2014/main" id="{F711D9CD-6AC7-401C-BD1B-A1FBC7B84454}"/>
              </a:ext>
            </a:extLst>
          </p:cNvPr>
          <p:cNvSpPr>
            <a:spLocks noGrp="1"/>
          </p:cNvSpPr>
          <p:nvPr>
            <p:ph type="sldNum" sz="quarter" idx="12"/>
          </p:nvPr>
        </p:nvSpPr>
        <p:spPr/>
        <p:txBody>
          <a:bodyPr/>
          <a:lstStyle/>
          <a:p>
            <a:fld id="{A7D2C6EA-A00E-474B-A989-EF59E4134B89}" type="slidenum">
              <a:rPr lang="fr-FR" smtClean="0"/>
              <a:t>61</a:t>
            </a:fld>
            <a:endParaRPr lang="fr-FR" dirty="0"/>
          </a:p>
        </p:txBody>
      </p:sp>
      <p:sp>
        <p:nvSpPr>
          <p:cNvPr id="28" name="ZoneTexte 27">
            <a:extLst>
              <a:ext uri="{FF2B5EF4-FFF2-40B4-BE49-F238E27FC236}">
                <a16:creationId xmlns:a16="http://schemas.microsoft.com/office/drawing/2014/main" id="{EB3AFB9B-BA2D-4AD4-A019-610A8F18D3EF}"/>
              </a:ext>
            </a:extLst>
          </p:cNvPr>
          <p:cNvSpPr txBox="1"/>
          <p:nvPr/>
        </p:nvSpPr>
        <p:spPr>
          <a:xfrm>
            <a:off x="1775520" y="548680"/>
            <a:ext cx="10416480" cy="461665"/>
          </a:xfrm>
          <a:prstGeom prst="rect">
            <a:avLst/>
          </a:prstGeom>
          <a:solidFill>
            <a:schemeClr val="bg1">
              <a:lumMod val="85000"/>
            </a:schemeClr>
          </a:solidFill>
          <a:ln w="38100">
            <a:solidFill>
              <a:schemeClr val="bg1">
                <a:lumMod val="65000"/>
              </a:schemeClr>
            </a:solidFill>
          </a:ln>
        </p:spPr>
        <p:txBody>
          <a:bodyPr wrap="square" rtlCol="0">
            <a:spAutoFit/>
          </a:bodyPr>
          <a:lstStyle/>
          <a:p>
            <a:r>
              <a:rPr lang="fr-FR" sz="2400" b="1" dirty="0">
                <a:latin typeface="Vijaya" panose="02020604020202020204" pitchFamily="18" charset="0"/>
                <a:cs typeface="Vijaya" panose="02020604020202020204" pitchFamily="18" charset="0"/>
              </a:rPr>
              <a:t>Documentation </a:t>
            </a:r>
          </a:p>
        </p:txBody>
      </p:sp>
      <p:sp>
        <p:nvSpPr>
          <p:cNvPr id="29" name="ZoneTexte 28">
            <a:hlinkClick r:id="rId2" action="ppaction://hlinksldjump"/>
            <a:extLst>
              <a:ext uri="{FF2B5EF4-FFF2-40B4-BE49-F238E27FC236}">
                <a16:creationId xmlns:a16="http://schemas.microsoft.com/office/drawing/2014/main" id="{16AFD08B-1518-451A-9E95-DA090C953F2B}"/>
              </a:ext>
            </a:extLst>
          </p:cNvPr>
          <p:cNvSpPr txBox="1"/>
          <p:nvPr/>
        </p:nvSpPr>
        <p:spPr>
          <a:xfrm>
            <a:off x="1" y="519063"/>
            <a:ext cx="1415479" cy="461665"/>
          </a:xfrm>
          <a:prstGeom prst="rect">
            <a:avLst/>
          </a:prstGeom>
          <a:solidFill>
            <a:schemeClr val="bg1">
              <a:lumMod val="85000"/>
            </a:schemeClr>
          </a:solidFill>
          <a:ln w="38100">
            <a:solidFill>
              <a:schemeClr val="bg1">
                <a:lumMod val="65000"/>
              </a:schemeClr>
            </a:solidFill>
          </a:ln>
        </p:spPr>
        <p:txBody>
          <a:bodyPr wrap="square" rtlCol="0">
            <a:spAutoFit/>
          </a:bodyPr>
          <a:lstStyle/>
          <a:p>
            <a:pPr algn="ctr"/>
            <a:r>
              <a:rPr lang="fr-FR" sz="2400" b="1" dirty="0">
                <a:latin typeface="Vijaya" panose="02020604020202020204" pitchFamily="18" charset="0"/>
                <a:cs typeface="Vijaya" panose="02020604020202020204" pitchFamily="18" charset="0"/>
              </a:rPr>
              <a:t>28 </a:t>
            </a:r>
          </a:p>
        </p:txBody>
      </p:sp>
      <p:sp>
        <p:nvSpPr>
          <p:cNvPr id="8" name="Text Placeholder 17">
            <a:extLst>
              <a:ext uri="{FF2B5EF4-FFF2-40B4-BE49-F238E27FC236}">
                <a16:creationId xmlns:a16="http://schemas.microsoft.com/office/drawing/2014/main" id="{566050F9-16B2-40A9-A175-9BDB96A43661}"/>
              </a:ext>
            </a:extLst>
          </p:cNvPr>
          <p:cNvSpPr txBox="1">
            <a:spLocks noChangeAspect="1"/>
          </p:cNvSpPr>
          <p:nvPr/>
        </p:nvSpPr>
        <p:spPr>
          <a:xfrm>
            <a:off x="263352" y="1484784"/>
            <a:ext cx="504000" cy="504000"/>
          </a:xfrm>
          <a:prstGeom prst="ellipse">
            <a:avLst/>
          </a:prstGeom>
          <a:solidFill>
            <a:srgbClr val="70AD47"/>
          </a:solidFill>
        </p:spPr>
        <p:txBody>
          <a:bodyPr vert="horz" lIns="91440" tIns="45720" rIns="91440" bIns="45720" rtlCol="0" anchor="ctr">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lang="en-US" sz="3000" kern="1200">
                <a:solidFill>
                  <a:schemeClr val="bg1"/>
                </a:solidFill>
                <a:latin typeface="FontAwesom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3000" b="0" i="0" u="none" strike="noStrike" kern="1200" cap="none" spc="0" normalizeH="0" baseline="0" noProof="0" dirty="0">
              <a:ln>
                <a:noFill/>
              </a:ln>
              <a:solidFill>
                <a:sysClr val="window" lastClr="FFFFFF"/>
              </a:solidFill>
              <a:effectLst/>
              <a:uLnTx/>
              <a:uFillTx/>
              <a:latin typeface="FontAwesome" pitchFamily="2" charset="0"/>
              <a:ea typeface="+mn-ea"/>
              <a:cs typeface="+mn-cs"/>
            </a:endParaRPr>
          </a:p>
        </p:txBody>
      </p:sp>
      <p:sp>
        <p:nvSpPr>
          <p:cNvPr id="9" name="Text Placeholder 15">
            <a:extLst>
              <a:ext uri="{FF2B5EF4-FFF2-40B4-BE49-F238E27FC236}">
                <a16:creationId xmlns:a16="http://schemas.microsoft.com/office/drawing/2014/main" id="{511A6F40-F52B-4C89-AFE5-086D667467B4}"/>
              </a:ext>
            </a:extLst>
          </p:cNvPr>
          <p:cNvSpPr txBox="1">
            <a:spLocks/>
          </p:cNvSpPr>
          <p:nvPr/>
        </p:nvSpPr>
        <p:spPr>
          <a:xfrm>
            <a:off x="1058664" y="1570509"/>
            <a:ext cx="10797976" cy="431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Sites internet</a:t>
            </a:r>
          </a:p>
        </p:txBody>
      </p:sp>
      <p:sp>
        <p:nvSpPr>
          <p:cNvPr id="2" name="ZoneTexte 1">
            <a:extLst>
              <a:ext uri="{FF2B5EF4-FFF2-40B4-BE49-F238E27FC236}">
                <a16:creationId xmlns:a16="http://schemas.microsoft.com/office/drawing/2014/main" id="{FBBC966C-24C9-4A58-980E-B29057FD4675}"/>
              </a:ext>
            </a:extLst>
          </p:cNvPr>
          <p:cNvSpPr txBox="1"/>
          <p:nvPr/>
        </p:nvSpPr>
        <p:spPr>
          <a:xfrm>
            <a:off x="335360" y="1530283"/>
            <a:ext cx="360040" cy="400110"/>
          </a:xfrm>
          <a:prstGeom prst="rect">
            <a:avLst/>
          </a:prstGeom>
          <a:noFill/>
        </p:spPr>
        <p:txBody>
          <a:bodyPr wrap="square" rtlCol="0">
            <a:spAutoFit/>
          </a:bodyPr>
          <a:lstStyle/>
          <a:p>
            <a:pPr algn="ctr"/>
            <a:r>
              <a:rPr lang="fr-FR" sz="2000" b="1" dirty="0">
                <a:solidFill>
                  <a:schemeClr val="bg1"/>
                </a:solidFill>
              </a:rPr>
              <a:t>1</a:t>
            </a:r>
          </a:p>
        </p:txBody>
      </p:sp>
      <p:sp>
        <p:nvSpPr>
          <p:cNvPr id="73" name="Text Placeholder 17">
            <a:extLst>
              <a:ext uri="{FF2B5EF4-FFF2-40B4-BE49-F238E27FC236}">
                <a16:creationId xmlns:a16="http://schemas.microsoft.com/office/drawing/2014/main" id="{193F86FF-CF71-4B04-A9E7-0F3EEC484FBD}"/>
              </a:ext>
            </a:extLst>
          </p:cNvPr>
          <p:cNvSpPr txBox="1">
            <a:spLocks noChangeAspect="1"/>
          </p:cNvSpPr>
          <p:nvPr/>
        </p:nvSpPr>
        <p:spPr>
          <a:xfrm>
            <a:off x="263408" y="3825612"/>
            <a:ext cx="504000" cy="504000"/>
          </a:xfrm>
          <a:prstGeom prst="ellipse">
            <a:avLst/>
          </a:prstGeom>
          <a:solidFill>
            <a:schemeClr val="accent2">
              <a:lumMod val="75000"/>
            </a:schemeClr>
          </a:solidFill>
        </p:spPr>
        <p:txBody>
          <a:bodyPr vert="horz" lIns="91440" tIns="45720" rIns="91440" bIns="45720" rtlCol="0" anchor="ctr">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lang="en-US" sz="3000" kern="1200">
                <a:solidFill>
                  <a:schemeClr val="bg1"/>
                </a:solidFill>
                <a:latin typeface="FontAwesom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3000" b="0" i="0" u="none" strike="noStrike" kern="1200" cap="none" spc="0" normalizeH="0" baseline="0" noProof="0" dirty="0">
              <a:ln>
                <a:noFill/>
              </a:ln>
              <a:solidFill>
                <a:sysClr val="window" lastClr="FFFFFF"/>
              </a:solidFill>
              <a:effectLst/>
              <a:uLnTx/>
              <a:uFillTx/>
              <a:latin typeface="FontAwesome" pitchFamily="2" charset="0"/>
              <a:ea typeface="+mn-ea"/>
              <a:cs typeface="+mn-cs"/>
            </a:endParaRPr>
          </a:p>
        </p:txBody>
      </p:sp>
      <p:sp>
        <p:nvSpPr>
          <p:cNvPr id="74" name="ZoneTexte 73">
            <a:extLst>
              <a:ext uri="{FF2B5EF4-FFF2-40B4-BE49-F238E27FC236}">
                <a16:creationId xmlns:a16="http://schemas.microsoft.com/office/drawing/2014/main" id="{D59888CF-6A5D-4453-BE74-9E59DE265F31}"/>
              </a:ext>
            </a:extLst>
          </p:cNvPr>
          <p:cNvSpPr txBox="1"/>
          <p:nvPr/>
        </p:nvSpPr>
        <p:spPr>
          <a:xfrm>
            <a:off x="322747" y="3879773"/>
            <a:ext cx="396044" cy="330669"/>
          </a:xfrm>
          <a:prstGeom prst="rect">
            <a:avLst/>
          </a:prstGeom>
          <a:noFill/>
        </p:spPr>
        <p:txBody>
          <a:bodyPr wrap="square" rtlCol="0">
            <a:spAutoFit/>
          </a:bodyPr>
          <a:lstStyle/>
          <a:p>
            <a:pPr algn="ctr"/>
            <a:r>
              <a:rPr lang="fr-FR" sz="2000" b="1" dirty="0">
                <a:solidFill>
                  <a:schemeClr val="bg1"/>
                </a:solidFill>
              </a:rPr>
              <a:t>2</a:t>
            </a:r>
          </a:p>
        </p:txBody>
      </p:sp>
      <p:sp>
        <p:nvSpPr>
          <p:cNvPr id="80" name="ZoneTexte 79">
            <a:extLst>
              <a:ext uri="{FF2B5EF4-FFF2-40B4-BE49-F238E27FC236}">
                <a16:creationId xmlns:a16="http://schemas.microsoft.com/office/drawing/2014/main" id="{1D5F3854-923C-4099-AAFA-9BC0B1213445}"/>
              </a:ext>
            </a:extLst>
          </p:cNvPr>
          <p:cNvSpPr txBox="1"/>
          <p:nvPr/>
        </p:nvSpPr>
        <p:spPr>
          <a:xfrm>
            <a:off x="384126" y="4966823"/>
            <a:ext cx="360040" cy="461665"/>
          </a:xfrm>
          <a:prstGeom prst="rect">
            <a:avLst/>
          </a:prstGeom>
          <a:noFill/>
        </p:spPr>
        <p:txBody>
          <a:bodyPr wrap="square" rtlCol="0">
            <a:spAutoFit/>
          </a:bodyPr>
          <a:lstStyle/>
          <a:p>
            <a:pPr algn="ctr"/>
            <a:r>
              <a:rPr lang="fr-FR" sz="2400" b="1" dirty="0">
                <a:solidFill>
                  <a:schemeClr val="bg1"/>
                </a:solidFill>
              </a:rPr>
              <a:t>3</a:t>
            </a:r>
          </a:p>
        </p:txBody>
      </p:sp>
      <p:sp>
        <p:nvSpPr>
          <p:cNvPr id="38" name="Text Placeholder 15">
            <a:extLst>
              <a:ext uri="{FF2B5EF4-FFF2-40B4-BE49-F238E27FC236}">
                <a16:creationId xmlns:a16="http://schemas.microsoft.com/office/drawing/2014/main" id="{816B2144-305D-49C6-9820-782A116EB351}"/>
              </a:ext>
            </a:extLst>
          </p:cNvPr>
          <p:cNvSpPr txBox="1">
            <a:spLocks/>
          </p:cNvSpPr>
          <p:nvPr/>
        </p:nvSpPr>
        <p:spPr>
          <a:xfrm>
            <a:off x="1487488" y="1854356"/>
            <a:ext cx="10106644" cy="36861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hlinkClick r:id="rId3"/>
              </a:rPr>
              <a:t>https://www.pernaud.fr </a:t>
            </a:r>
            <a:r>
              <a:rPr lang="fr-FR" sz="1800" dirty="0">
                <a:latin typeface="Open Sans"/>
              </a:rPr>
              <a:t>– Mandataire judiciaire à MONTPELLIER</a:t>
            </a:r>
          </a:p>
        </p:txBody>
      </p:sp>
      <p:sp>
        <p:nvSpPr>
          <p:cNvPr id="43" name="Text Placeholder 15">
            <a:extLst>
              <a:ext uri="{FF2B5EF4-FFF2-40B4-BE49-F238E27FC236}">
                <a16:creationId xmlns:a16="http://schemas.microsoft.com/office/drawing/2014/main" id="{DC144CA0-F6FE-4BCF-84E1-B49AC721216A}"/>
              </a:ext>
            </a:extLst>
          </p:cNvPr>
          <p:cNvSpPr txBox="1">
            <a:spLocks/>
          </p:cNvSpPr>
          <p:nvPr/>
        </p:nvSpPr>
        <p:spPr>
          <a:xfrm>
            <a:off x="1055440" y="3893815"/>
            <a:ext cx="10797976" cy="39254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Open Sans"/>
              </a:rPr>
              <a:t>Documentation</a:t>
            </a:r>
          </a:p>
        </p:txBody>
      </p:sp>
      <p:sp>
        <p:nvSpPr>
          <p:cNvPr id="24" name="Text Placeholder 15">
            <a:extLst>
              <a:ext uri="{FF2B5EF4-FFF2-40B4-BE49-F238E27FC236}">
                <a16:creationId xmlns:a16="http://schemas.microsoft.com/office/drawing/2014/main" id="{991E3FF8-821D-44CB-95E1-62B167B96EF2}"/>
              </a:ext>
            </a:extLst>
          </p:cNvPr>
          <p:cNvSpPr txBox="1">
            <a:spLocks/>
          </p:cNvSpPr>
          <p:nvPr/>
        </p:nvSpPr>
        <p:spPr>
          <a:xfrm>
            <a:off x="1473770" y="4275249"/>
            <a:ext cx="10382870" cy="3778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Droit et pratique de la procédure collective 2021/2022 – Pierre-Michel LE CORRE</a:t>
            </a:r>
          </a:p>
        </p:txBody>
      </p:sp>
      <p:sp>
        <p:nvSpPr>
          <p:cNvPr id="25" name="Text Placeholder 15">
            <a:extLst>
              <a:ext uri="{FF2B5EF4-FFF2-40B4-BE49-F238E27FC236}">
                <a16:creationId xmlns:a16="http://schemas.microsoft.com/office/drawing/2014/main" id="{585D0E07-5374-4869-B89F-3075FF64457E}"/>
              </a:ext>
            </a:extLst>
          </p:cNvPr>
          <p:cNvSpPr txBox="1">
            <a:spLocks/>
          </p:cNvSpPr>
          <p:nvPr/>
        </p:nvSpPr>
        <p:spPr>
          <a:xfrm>
            <a:off x="1487488" y="2983038"/>
            <a:ext cx="10261348" cy="5221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hlinkClick r:id="rId4"/>
              </a:rPr>
              <a:t>https://jcl06.fr</a:t>
            </a:r>
            <a:endParaRPr lang="fr-FR" sz="1800" dirty="0">
              <a:latin typeface="Open Sans"/>
            </a:endParaRPr>
          </a:p>
        </p:txBody>
      </p:sp>
      <p:sp>
        <p:nvSpPr>
          <p:cNvPr id="26" name="Shape 1203">
            <a:extLst>
              <a:ext uri="{FF2B5EF4-FFF2-40B4-BE49-F238E27FC236}">
                <a16:creationId xmlns:a16="http://schemas.microsoft.com/office/drawing/2014/main" id="{C09E970F-0BE3-4A86-8CF0-E00F6CB8E9AF}"/>
              </a:ext>
            </a:extLst>
          </p:cNvPr>
          <p:cNvSpPr/>
          <p:nvPr/>
        </p:nvSpPr>
        <p:spPr>
          <a:xfrm rot="16200000">
            <a:off x="1278381" y="1889724"/>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6">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27" name="Shape 1203">
            <a:extLst>
              <a:ext uri="{FF2B5EF4-FFF2-40B4-BE49-F238E27FC236}">
                <a16:creationId xmlns:a16="http://schemas.microsoft.com/office/drawing/2014/main" id="{4416C171-86F1-4193-A6DB-2C868D09FC1F}"/>
              </a:ext>
            </a:extLst>
          </p:cNvPr>
          <p:cNvSpPr/>
          <p:nvPr/>
        </p:nvSpPr>
        <p:spPr>
          <a:xfrm rot="16200000">
            <a:off x="1278381" y="2452071"/>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6">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0" name="Shape 1203">
            <a:extLst>
              <a:ext uri="{FF2B5EF4-FFF2-40B4-BE49-F238E27FC236}">
                <a16:creationId xmlns:a16="http://schemas.microsoft.com/office/drawing/2014/main" id="{4378C97D-A930-4098-B1A4-3690228F67F7}"/>
              </a:ext>
            </a:extLst>
          </p:cNvPr>
          <p:cNvSpPr/>
          <p:nvPr/>
        </p:nvSpPr>
        <p:spPr>
          <a:xfrm rot="16200000">
            <a:off x="1278381" y="4295705"/>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2">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3" name="Text Placeholder 15">
            <a:extLst>
              <a:ext uri="{FF2B5EF4-FFF2-40B4-BE49-F238E27FC236}">
                <a16:creationId xmlns:a16="http://schemas.microsoft.com/office/drawing/2014/main" id="{67ABDCF5-4C85-4B09-B7BF-F496DAC8807D}"/>
              </a:ext>
            </a:extLst>
          </p:cNvPr>
          <p:cNvSpPr txBox="1">
            <a:spLocks/>
          </p:cNvSpPr>
          <p:nvPr/>
        </p:nvSpPr>
        <p:spPr>
          <a:xfrm>
            <a:off x="1487488" y="2419754"/>
            <a:ext cx="10106644" cy="5951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hlinkClick r:id="rId5"/>
              </a:rPr>
              <a:t>https://www.aurelienbamde.fr </a:t>
            </a:r>
            <a:r>
              <a:rPr lang="fr-FR" sz="1800" dirty="0">
                <a:latin typeface="Open Sans"/>
              </a:rPr>
              <a:t>– Responsable juridique au Crédit agricole </a:t>
            </a:r>
          </a:p>
        </p:txBody>
      </p:sp>
      <p:sp>
        <p:nvSpPr>
          <p:cNvPr id="34" name="Shape 1203">
            <a:extLst>
              <a:ext uri="{FF2B5EF4-FFF2-40B4-BE49-F238E27FC236}">
                <a16:creationId xmlns:a16="http://schemas.microsoft.com/office/drawing/2014/main" id="{7D070FEB-8CDA-4FD3-9480-34A10E17BF4C}"/>
              </a:ext>
            </a:extLst>
          </p:cNvPr>
          <p:cNvSpPr/>
          <p:nvPr/>
        </p:nvSpPr>
        <p:spPr>
          <a:xfrm rot="16200000">
            <a:off x="1297431" y="3014046"/>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6">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1" name="Text Placeholder 15">
            <a:extLst>
              <a:ext uri="{FF2B5EF4-FFF2-40B4-BE49-F238E27FC236}">
                <a16:creationId xmlns:a16="http://schemas.microsoft.com/office/drawing/2014/main" id="{991E3FF8-821D-44CB-95E1-62B167B96EF2}"/>
              </a:ext>
            </a:extLst>
          </p:cNvPr>
          <p:cNvSpPr txBox="1">
            <a:spLocks/>
          </p:cNvSpPr>
          <p:nvPr/>
        </p:nvSpPr>
        <p:spPr>
          <a:xfrm>
            <a:off x="1471636" y="4637718"/>
            <a:ext cx="10382870" cy="3778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Guide des procédures collectives 20/21 – Jocelyne VALLANSAN</a:t>
            </a:r>
          </a:p>
        </p:txBody>
      </p:sp>
      <p:sp>
        <p:nvSpPr>
          <p:cNvPr id="37" name="Shape 1203">
            <a:extLst>
              <a:ext uri="{FF2B5EF4-FFF2-40B4-BE49-F238E27FC236}">
                <a16:creationId xmlns:a16="http://schemas.microsoft.com/office/drawing/2014/main" id="{4378C97D-A930-4098-B1A4-3690228F67F7}"/>
              </a:ext>
            </a:extLst>
          </p:cNvPr>
          <p:cNvSpPr/>
          <p:nvPr/>
        </p:nvSpPr>
        <p:spPr>
          <a:xfrm rot="16200000">
            <a:off x="1276247" y="4658174"/>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2">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39" name="Text Placeholder 15">
            <a:extLst>
              <a:ext uri="{FF2B5EF4-FFF2-40B4-BE49-F238E27FC236}">
                <a16:creationId xmlns:a16="http://schemas.microsoft.com/office/drawing/2014/main" id="{991E3FF8-821D-44CB-95E1-62B167B96EF2}"/>
              </a:ext>
            </a:extLst>
          </p:cNvPr>
          <p:cNvSpPr txBox="1">
            <a:spLocks/>
          </p:cNvSpPr>
          <p:nvPr/>
        </p:nvSpPr>
        <p:spPr>
          <a:xfrm>
            <a:off x="1477886" y="4989374"/>
            <a:ext cx="10382870" cy="3778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Dalloz</a:t>
            </a:r>
          </a:p>
        </p:txBody>
      </p:sp>
      <p:sp>
        <p:nvSpPr>
          <p:cNvPr id="41" name="Shape 1203">
            <a:extLst>
              <a:ext uri="{FF2B5EF4-FFF2-40B4-BE49-F238E27FC236}">
                <a16:creationId xmlns:a16="http://schemas.microsoft.com/office/drawing/2014/main" id="{4378C97D-A930-4098-B1A4-3690228F67F7}"/>
              </a:ext>
            </a:extLst>
          </p:cNvPr>
          <p:cNvSpPr/>
          <p:nvPr/>
        </p:nvSpPr>
        <p:spPr>
          <a:xfrm rot="16200000">
            <a:off x="1282497" y="5009830"/>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2">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
        <p:nvSpPr>
          <p:cNvPr id="42" name="Text Placeholder 15">
            <a:extLst>
              <a:ext uri="{FF2B5EF4-FFF2-40B4-BE49-F238E27FC236}">
                <a16:creationId xmlns:a16="http://schemas.microsoft.com/office/drawing/2014/main" id="{991E3FF8-821D-44CB-95E1-62B167B96EF2}"/>
              </a:ext>
            </a:extLst>
          </p:cNvPr>
          <p:cNvSpPr txBox="1">
            <a:spLocks/>
          </p:cNvSpPr>
          <p:nvPr/>
        </p:nvSpPr>
        <p:spPr>
          <a:xfrm>
            <a:off x="1477886" y="5336145"/>
            <a:ext cx="10382870" cy="3778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latin typeface="Open Sans"/>
              </a:rPr>
              <a:t>LEXISNEXIS 360</a:t>
            </a:r>
          </a:p>
        </p:txBody>
      </p:sp>
      <p:sp>
        <p:nvSpPr>
          <p:cNvPr id="44" name="Shape 1203">
            <a:extLst>
              <a:ext uri="{FF2B5EF4-FFF2-40B4-BE49-F238E27FC236}">
                <a16:creationId xmlns:a16="http://schemas.microsoft.com/office/drawing/2014/main" id="{4378C97D-A930-4098-B1A4-3690228F67F7}"/>
              </a:ext>
            </a:extLst>
          </p:cNvPr>
          <p:cNvSpPr/>
          <p:nvPr/>
        </p:nvSpPr>
        <p:spPr>
          <a:xfrm rot="16200000">
            <a:off x="1282497" y="5356601"/>
            <a:ext cx="144015" cy="301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solidFill>
            <a:schemeClr val="accent2">
              <a:lumMod val="75000"/>
            </a:schemeClr>
          </a:solidFill>
          <a:ln w="12700" cap="flat">
            <a:noFill/>
            <a:miter lim="400000"/>
          </a:ln>
          <a:effectLst/>
        </p:spPr>
        <p:txBody>
          <a:bodyPr wrap="square" lIns="45719" tIns="45719" rIns="45719" bIns="45719" numCol="1" anchor="ctr">
            <a:noAutofit/>
          </a:bodyPr>
          <a:lstStyle/>
          <a:p>
            <a:pPr algn="ctr">
              <a:defRPr sz="2800" b="1">
                <a:solidFill>
                  <a:srgbClr val="1F4E79"/>
                </a:solidFill>
                <a:latin typeface="Helvetica"/>
                <a:ea typeface="Helvetica"/>
                <a:cs typeface="Helvetica"/>
                <a:sym typeface="Helvetica"/>
              </a:defRPr>
            </a:pPr>
            <a:endParaRPr>
              <a:latin typeface="+mj-lt"/>
            </a:endParaRPr>
          </a:p>
        </p:txBody>
      </p:sp>
    </p:spTree>
    <p:extLst>
      <p:ext uri="{BB962C8B-B14F-4D97-AF65-F5344CB8AC3E}">
        <p14:creationId xmlns:p14="http://schemas.microsoft.com/office/powerpoint/2010/main" val="191752063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howeet theme">
  <a:themeElements>
    <a:clrScheme name="6">
      <a:dk1>
        <a:srgbClr val="95A5A6"/>
      </a:dk1>
      <a:lt1>
        <a:sysClr val="window" lastClr="FFFFFF"/>
      </a:lt1>
      <a:dk2>
        <a:srgbClr val="2C3E50"/>
      </a:dk2>
      <a:lt2>
        <a:srgbClr val="F2F2F2"/>
      </a:lt2>
      <a:accent1>
        <a:srgbClr val="2980B9"/>
      </a:accent1>
      <a:accent2>
        <a:srgbClr val="16A085"/>
      </a:accent2>
      <a:accent3>
        <a:srgbClr val="9BBB59"/>
      </a:accent3>
      <a:accent4>
        <a:srgbClr val="F39C12"/>
      </a:accent4>
      <a:accent5>
        <a:srgbClr val="C0392B"/>
      </a:accent5>
      <a:accent6>
        <a:srgbClr val="4B2C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9816</TotalTime>
  <Words>9715</Words>
  <Application>Microsoft Office PowerPoint</Application>
  <PresentationFormat>Grand écran</PresentationFormat>
  <Paragraphs>801</Paragraphs>
  <Slides>61</Slides>
  <Notes>1</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61</vt:i4>
      </vt:variant>
    </vt:vector>
  </HeadingPairs>
  <TitlesOfParts>
    <vt:vector size="72" baseType="lpstr">
      <vt:lpstr>Arial</vt:lpstr>
      <vt:lpstr>Calibri</vt:lpstr>
      <vt:lpstr>Calibri Light</vt:lpstr>
      <vt:lpstr>FontAwesome</vt:lpstr>
      <vt:lpstr>GeosansLight</vt:lpstr>
      <vt:lpstr>Open Sans</vt:lpstr>
      <vt:lpstr>sourcesanspro</vt:lpstr>
      <vt:lpstr>Vijaya</vt:lpstr>
      <vt:lpstr>Wingdings</vt:lpstr>
      <vt:lpstr>Thème Office</vt:lpstr>
      <vt:lpstr>Showeet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jean-claude LEMALLE</dc:creator>
  <cp:lastModifiedBy>Jean-Claude LEMALLE</cp:lastModifiedBy>
  <cp:revision>497</cp:revision>
  <cp:lastPrinted>2020-12-15T13:11:51Z</cp:lastPrinted>
  <dcterms:created xsi:type="dcterms:W3CDTF">2019-06-10T14:58:13Z</dcterms:created>
  <dcterms:modified xsi:type="dcterms:W3CDTF">2021-10-22T12:10:01Z</dcterms:modified>
</cp:coreProperties>
</file>